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0"/>
  </p:notesMasterIdLst>
  <p:sldIdLst>
    <p:sldId id="256" r:id="rId4"/>
    <p:sldId id="284" r:id="rId5"/>
    <p:sldId id="265" r:id="rId6"/>
    <p:sldId id="287" r:id="rId7"/>
    <p:sldId id="285" r:id="rId8"/>
    <p:sldId id="286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42"/>
    <a:srgbClr val="D43873"/>
    <a:srgbClr val="709E41"/>
    <a:srgbClr val="FFC100"/>
    <a:srgbClr val="2FA8CE"/>
    <a:srgbClr val="FF768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18" autoAdjust="0"/>
    <p:restoredTop sz="94019" autoAdjust="0"/>
  </p:normalViewPr>
  <p:slideViewPr>
    <p:cSldViewPr snapToGrid="0">
      <p:cViewPr varScale="1">
        <p:scale>
          <a:sx n="85" d="100"/>
          <a:sy n="85" d="100"/>
        </p:scale>
        <p:origin x="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28A95-41C0-6348-B5F5-DA2FF30E888B}" type="datetimeFigureOut">
              <a:rPr lang="en-US" smtClean="0"/>
              <a:t>6/2/20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49294-FCA5-A34F-B95F-05E03E59685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49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349294-FCA5-A34F-B95F-05E03E5968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73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CAE8-A345-48C6-A20E-77FAC8F3C2CF}" type="datetimeFigureOut">
              <a:rPr lang="es-MX" smtClean="0"/>
              <a:t>02/06/20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BB7B-6DEF-404C-8F4F-E730A4A61886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6557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CAE8-A345-48C6-A20E-77FAC8F3C2CF}" type="datetimeFigureOut">
              <a:rPr lang="es-MX" smtClean="0"/>
              <a:t>02/06/20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BB7B-6DEF-404C-8F4F-E730A4A61886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7539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CAE8-A345-48C6-A20E-77FAC8F3C2CF}" type="datetimeFigureOut">
              <a:rPr lang="es-MX" smtClean="0"/>
              <a:t>02/06/20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BB7B-6DEF-404C-8F4F-E730A4A61886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9750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1D3D-F3BE-402E-AA30-CD89DC827AE5}" type="datetimeFigureOut">
              <a:rPr lang="es-MX" smtClean="0"/>
              <a:t>02/06/20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9026-23C7-481C-908D-C65ADD99C0F8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7406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1D3D-F3BE-402E-AA30-CD89DC827AE5}" type="datetimeFigureOut">
              <a:rPr lang="es-MX" smtClean="0"/>
              <a:t>02/06/20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9026-23C7-481C-908D-C65ADD99C0F8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5312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1D3D-F3BE-402E-AA30-CD89DC827AE5}" type="datetimeFigureOut">
              <a:rPr lang="es-MX" smtClean="0"/>
              <a:t>02/06/20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9026-23C7-481C-908D-C65ADD99C0F8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7316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1D3D-F3BE-402E-AA30-CD89DC827AE5}" type="datetimeFigureOut">
              <a:rPr lang="es-MX" smtClean="0"/>
              <a:t>02/06/20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9026-23C7-481C-908D-C65ADD99C0F8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9659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1D3D-F3BE-402E-AA30-CD89DC827AE5}" type="datetimeFigureOut">
              <a:rPr lang="es-MX" smtClean="0"/>
              <a:t>02/06/20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9026-23C7-481C-908D-C65ADD99C0F8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2280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1D3D-F3BE-402E-AA30-CD89DC827AE5}" type="datetimeFigureOut">
              <a:rPr lang="es-MX" smtClean="0"/>
              <a:t>02/06/20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9026-23C7-481C-908D-C65ADD99C0F8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2525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1D3D-F3BE-402E-AA30-CD89DC827AE5}" type="datetimeFigureOut">
              <a:rPr lang="es-MX" smtClean="0"/>
              <a:t>02/06/20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9026-23C7-481C-908D-C65ADD99C0F8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0542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1D3D-F3BE-402E-AA30-CD89DC827AE5}" type="datetimeFigureOut">
              <a:rPr lang="es-MX" smtClean="0"/>
              <a:t>02/06/20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9026-23C7-481C-908D-C65ADD99C0F8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56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CAE8-A345-48C6-A20E-77FAC8F3C2CF}" type="datetimeFigureOut">
              <a:rPr lang="es-MX" smtClean="0"/>
              <a:t>02/06/20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BB7B-6DEF-404C-8F4F-E730A4A61886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7270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1D3D-F3BE-402E-AA30-CD89DC827AE5}" type="datetimeFigureOut">
              <a:rPr lang="es-MX" smtClean="0"/>
              <a:t>02/06/20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9026-23C7-481C-908D-C65ADD99C0F8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3854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1D3D-F3BE-402E-AA30-CD89DC827AE5}" type="datetimeFigureOut">
              <a:rPr lang="es-MX" smtClean="0"/>
              <a:t>02/06/20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9026-23C7-481C-908D-C65ADD99C0F8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00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1D3D-F3BE-402E-AA30-CD89DC827AE5}" type="datetimeFigureOut">
              <a:rPr lang="es-MX" smtClean="0"/>
              <a:t>02/06/20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9026-23C7-481C-908D-C65ADD99C0F8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51634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3900-232F-49DE-9CFA-E324A8FF1FB8}" type="datetimeFigureOut">
              <a:rPr lang="es-MX" smtClean="0"/>
              <a:t>02/06/20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7810-CDC0-4A31-97F4-ED37EC73BF7C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7747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3900-232F-49DE-9CFA-E324A8FF1FB8}" type="datetimeFigureOut">
              <a:rPr lang="es-MX" smtClean="0"/>
              <a:t>02/06/20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7810-CDC0-4A31-97F4-ED37EC73BF7C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973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3900-232F-49DE-9CFA-E324A8FF1FB8}" type="datetimeFigureOut">
              <a:rPr lang="es-MX" smtClean="0"/>
              <a:t>02/06/20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7810-CDC0-4A31-97F4-ED37EC73BF7C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44235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3900-232F-49DE-9CFA-E324A8FF1FB8}" type="datetimeFigureOut">
              <a:rPr lang="es-MX" smtClean="0"/>
              <a:t>02/06/20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7810-CDC0-4A31-97F4-ED37EC73BF7C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78914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3900-232F-49DE-9CFA-E324A8FF1FB8}" type="datetimeFigureOut">
              <a:rPr lang="es-MX" smtClean="0"/>
              <a:t>02/06/20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7810-CDC0-4A31-97F4-ED37EC73BF7C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42916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3900-232F-49DE-9CFA-E324A8FF1FB8}" type="datetimeFigureOut">
              <a:rPr lang="es-MX" smtClean="0"/>
              <a:t>02/06/20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7810-CDC0-4A31-97F4-ED37EC73BF7C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63882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3900-232F-49DE-9CFA-E324A8FF1FB8}" type="datetimeFigureOut">
              <a:rPr lang="es-MX" smtClean="0"/>
              <a:t>02/06/20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7810-CDC0-4A31-97F4-ED37EC73BF7C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62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CAE8-A345-48C6-A20E-77FAC8F3C2CF}" type="datetimeFigureOut">
              <a:rPr lang="es-MX" smtClean="0"/>
              <a:t>02/06/20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BB7B-6DEF-404C-8F4F-E730A4A61886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09995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3900-232F-49DE-9CFA-E324A8FF1FB8}" type="datetimeFigureOut">
              <a:rPr lang="es-MX" smtClean="0"/>
              <a:t>02/06/20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7810-CDC0-4A31-97F4-ED37EC73BF7C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28090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3900-232F-49DE-9CFA-E324A8FF1FB8}" type="datetimeFigureOut">
              <a:rPr lang="es-MX" smtClean="0"/>
              <a:t>02/06/20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7810-CDC0-4A31-97F4-ED37EC73BF7C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7345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3900-232F-49DE-9CFA-E324A8FF1FB8}" type="datetimeFigureOut">
              <a:rPr lang="es-MX" smtClean="0"/>
              <a:t>02/06/20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7810-CDC0-4A31-97F4-ED37EC73BF7C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53074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3900-232F-49DE-9CFA-E324A8FF1FB8}" type="datetimeFigureOut">
              <a:rPr lang="es-MX" smtClean="0"/>
              <a:t>02/06/20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7810-CDC0-4A31-97F4-ED37EC73BF7C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152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CAE8-A345-48C6-A20E-77FAC8F3C2CF}" type="datetimeFigureOut">
              <a:rPr lang="es-MX" smtClean="0"/>
              <a:t>02/06/20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BB7B-6DEF-404C-8F4F-E730A4A61886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147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CAE8-A345-48C6-A20E-77FAC8F3C2CF}" type="datetimeFigureOut">
              <a:rPr lang="es-MX" smtClean="0"/>
              <a:t>02/06/20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BB7B-6DEF-404C-8F4F-E730A4A61886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0543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CAE8-A345-48C6-A20E-77FAC8F3C2CF}" type="datetimeFigureOut">
              <a:rPr lang="es-MX" smtClean="0"/>
              <a:t>02/06/20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BB7B-6DEF-404C-8F4F-E730A4A61886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9107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CAE8-A345-48C6-A20E-77FAC8F3C2CF}" type="datetimeFigureOut">
              <a:rPr lang="es-MX" smtClean="0"/>
              <a:t>02/06/20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BB7B-6DEF-404C-8F4F-E730A4A61886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1498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CAE8-A345-48C6-A20E-77FAC8F3C2CF}" type="datetimeFigureOut">
              <a:rPr lang="es-MX" smtClean="0"/>
              <a:t>02/06/20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BB7B-6DEF-404C-8F4F-E730A4A61886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39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CAE8-A345-48C6-A20E-77FAC8F3C2CF}" type="datetimeFigureOut">
              <a:rPr lang="es-MX" smtClean="0"/>
              <a:t>02/06/20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BB7B-6DEF-404C-8F4F-E730A4A61886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718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ECAE8-A345-48C6-A20E-77FAC8F3C2CF}" type="datetimeFigureOut">
              <a:rPr lang="es-MX" smtClean="0"/>
              <a:t>02/06/20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5BB7B-6DEF-404C-8F4F-E730A4A61886}" type="slidenum">
              <a:rPr lang="es-MX" smtClean="0"/>
              <a:t>‹Nr.›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" y="0"/>
            <a:ext cx="12190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7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91D3D-F3BE-402E-AA30-CD89DC827AE5}" type="datetimeFigureOut">
              <a:rPr lang="es-MX" smtClean="0"/>
              <a:t>02/06/20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69026-23C7-481C-908D-C65ADD99C0F8}" type="slidenum">
              <a:rPr lang="es-MX" smtClean="0"/>
              <a:t>‹Nr.›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4745" y="0"/>
            <a:ext cx="1057255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" y="0"/>
            <a:ext cx="12190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7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C3900-232F-49DE-9CFA-E324A8FF1FB8}" type="datetimeFigureOut">
              <a:rPr lang="es-MX" smtClean="0"/>
              <a:t>02/06/20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F7810-CDC0-4A31-97F4-ED37EC73BF7C}" type="slidenum">
              <a:rPr lang="es-MX" smtClean="0"/>
              <a:t>‹Nr.›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" y="0"/>
            <a:ext cx="12190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CCE386E-5550-404B-A228-A96C2251E7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846" y="282113"/>
            <a:ext cx="10391775" cy="107474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9007008" y="2128943"/>
            <a:ext cx="820271" cy="3361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6199998" y="4145286"/>
            <a:ext cx="184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s-MX" sz="2800" dirty="0">
              <a:latin typeface="Montserrat Light" panose="00000400000000000000" pitchFamily="2" charset="0"/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2192965" y="4494397"/>
            <a:ext cx="8014066" cy="19776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cap="all" spc="200" dirty="0" err="1">
                <a:solidFill>
                  <a:schemeClr val="tx2"/>
                </a:solidFill>
              </a:rPr>
              <a:t>Estrategias</a:t>
            </a:r>
            <a:r>
              <a:rPr lang="en-US" sz="4000" b="1" cap="all" spc="200" dirty="0">
                <a:solidFill>
                  <a:schemeClr val="tx2"/>
                </a:solidFill>
              </a:rPr>
              <a:t> y </a:t>
            </a:r>
            <a:r>
              <a:rPr lang="en-US" sz="4000" b="1" cap="all" spc="200" dirty="0" err="1">
                <a:solidFill>
                  <a:schemeClr val="tx2"/>
                </a:solidFill>
              </a:rPr>
              <a:t>retos</a:t>
            </a:r>
            <a:r>
              <a:rPr lang="en-US" sz="4000" b="1" cap="all" spc="200" dirty="0">
                <a:solidFill>
                  <a:schemeClr val="tx2"/>
                </a:solidFill>
              </a:rPr>
              <a:t> de la ESS en </a:t>
            </a:r>
            <a:r>
              <a:rPr lang="en-US" sz="4000" b="1" cap="all" spc="200" dirty="0" err="1">
                <a:solidFill>
                  <a:schemeClr val="tx2"/>
                </a:solidFill>
              </a:rPr>
              <a:t>tiempos</a:t>
            </a:r>
            <a:r>
              <a:rPr lang="en-US" sz="4000" b="1" cap="all" spc="200" dirty="0">
                <a:solidFill>
                  <a:schemeClr val="tx2"/>
                </a:solidFill>
              </a:rPr>
              <a:t> del COVID-19 </a:t>
            </a:r>
            <a:r>
              <a:rPr lang="en-US" altLang="en-US" b="1" dirty="0"/>
              <a:t/>
            </a:r>
            <a:br>
              <a:rPr lang="en-US" altLang="en-US" b="1" dirty="0"/>
            </a:br>
            <a:endParaRPr lang="en-US" altLang="en-US" sz="2700" b="1" dirty="0"/>
          </a:p>
        </p:txBody>
      </p:sp>
      <p:sp>
        <p:nvSpPr>
          <p:cNvPr id="4" name="AutoShape 2" descr="blob:https://web.whatsapp.com/434f2c08-df02-49b2-8dcc-46ea9247a1f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238" y="1155386"/>
            <a:ext cx="7303133" cy="351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9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/>
          <p:cNvSpPr txBox="1"/>
          <p:nvPr/>
        </p:nvSpPr>
        <p:spPr>
          <a:xfrm>
            <a:off x="8760513" y="3343141"/>
            <a:ext cx="274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ETAPA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8989061" y="3730276"/>
            <a:ext cx="233111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>
                <a:solidFill>
                  <a:schemeClr val="bg1"/>
                </a:solidFill>
                <a:latin typeface="Montserrat" panose="00000500000000000000" pitchFamily="2" charset="0"/>
              </a:rPr>
              <a:t>Focalizada en los expertos y sectores de la Economía Social con el fin de buscar herramientas que la fortalezcan.</a:t>
            </a:r>
            <a:endParaRPr lang="es-CO" sz="105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xmlns="" id="{F4C6BA94-A015-48DC-9739-DAAE7DB1D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762" y="3058740"/>
            <a:ext cx="2824290" cy="1492132"/>
          </a:xfrm>
        </p:spPr>
        <p:txBody>
          <a:bodyPr>
            <a:noAutofit/>
          </a:bodyPr>
          <a:lstStyle/>
          <a:p>
            <a:pPr algn="ctr"/>
            <a:r>
              <a:rPr lang="en-US" sz="2000" b="1" i="1" spc="200" dirty="0">
                <a:solidFill>
                  <a:schemeClr val="tx2"/>
                </a:solidFill>
              </a:rPr>
              <a:t>Nicolás Cruz </a:t>
            </a:r>
            <a:r>
              <a:rPr lang="en-US" sz="2000" b="1" i="1" spc="200" dirty="0" err="1">
                <a:solidFill>
                  <a:schemeClr val="tx2"/>
                </a:solidFill>
              </a:rPr>
              <a:t>Tineo</a:t>
            </a:r>
            <a:r>
              <a:rPr lang="en-US" sz="2000" b="1" i="1" spc="200" dirty="0">
                <a:solidFill>
                  <a:schemeClr val="tx2"/>
                </a:solidFill>
              </a:rPr>
              <a:t/>
            </a:r>
            <a:br>
              <a:rPr lang="en-US" sz="2000" b="1" i="1" spc="200" dirty="0">
                <a:solidFill>
                  <a:schemeClr val="tx2"/>
                </a:solidFill>
              </a:rPr>
            </a:br>
            <a:r>
              <a:rPr lang="en-US" sz="2000" b="1" i="1" spc="200" dirty="0" err="1">
                <a:solidFill>
                  <a:schemeClr val="tx2"/>
                </a:solidFill>
              </a:rPr>
              <a:t>Coordinador</a:t>
            </a:r>
            <a:r>
              <a:rPr lang="en-US" sz="2000" b="1" i="1" spc="200" dirty="0">
                <a:solidFill>
                  <a:schemeClr val="tx2"/>
                </a:solidFill>
              </a:rPr>
              <a:t> de RIPESS LAC</a:t>
            </a:r>
          </a:p>
        </p:txBody>
      </p:sp>
      <p:sp>
        <p:nvSpPr>
          <p:cNvPr id="48" name="Content Placeholder 44">
            <a:extLst>
              <a:ext uri="{FF2B5EF4-FFF2-40B4-BE49-F238E27FC236}">
                <a16:creationId xmlns:a16="http://schemas.microsoft.com/office/drawing/2014/main" xmlns="" id="{935C49B8-3199-441D-AEFD-A25FB40D85DF}"/>
              </a:ext>
            </a:extLst>
          </p:cNvPr>
          <p:cNvSpPr txBox="1">
            <a:spLocks/>
          </p:cNvSpPr>
          <p:nvPr/>
        </p:nvSpPr>
        <p:spPr>
          <a:xfrm>
            <a:off x="4814875" y="1516688"/>
            <a:ext cx="6349965" cy="3774840"/>
          </a:xfrm>
          <a:prstGeom prst="rect">
            <a:avLst/>
          </a:prstGeom>
          <a:solidFill>
            <a:srgbClr val="92D050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charset="2"/>
              <a:buChar char="v"/>
            </a:pPr>
            <a:r>
              <a:rPr lang="es-ES" sz="1800" dirty="0"/>
              <a:t>Economista dominicano. </a:t>
            </a:r>
            <a:endParaRPr lang="es-ES" sz="1800" dirty="0" smtClean="0"/>
          </a:p>
          <a:p>
            <a:pPr algn="just">
              <a:buFont typeface="Wingdings" charset="2"/>
              <a:buChar char="v"/>
            </a:pPr>
            <a:r>
              <a:rPr lang="es-ES" sz="1800" dirty="0" smtClean="0"/>
              <a:t>Especialista </a:t>
            </a:r>
            <a:r>
              <a:rPr lang="es-ES" sz="1800" dirty="0"/>
              <a:t>en incubación y desarrollo de emprendimientos de economía solidaria. </a:t>
            </a:r>
            <a:endParaRPr lang="es-ES" sz="1800" dirty="0" smtClean="0"/>
          </a:p>
          <a:p>
            <a:pPr algn="just">
              <a:buFont typeface="Wingdings" charset="2"/>
              <a:buChar char="v"/>
            </a:pPr>
            <a:r>
              <a:rPr lang="es-ES" sz="1800" dirty="0" smtClean="0"/>
              <a:t>Investigador</a:t>
            </a:r>
            <a:r>
              <a:rPr lang="es-ES" sz="1800" dirty="0"/>
              <a:t>, articulista y educador popular en la Economía Social Solidaria (ESS). </a:t>
            </a:r>
            <a:endParaRPr lang="es-ES" sz="1800" dirty="0" smtClean="0"/>
          </a:p>
          <a:p>
            <a:pPr algn="just">
              <a:buFont typeface="Wingdings" charset="2"/>
              <a:buChar char="v"/>
            </a:pPr>
            <a:r>
              <a:rPr lang="es-ES" sz="1800" dirty="0" smtClean="0"/>
              <a:t>Director </a:t>
            </a:r>
            <a:r>
              <a:rPr lang="es-ES" sz="1800" dirty="0"/>
              <a:t>Ejecutivo del Instituto de Desarrollo de la Economía Asociativa (IDEAC y vicepresidente del Fondo de Inversiones Solidaria para la Autogestión (FINSA). </a:t>
            </a:r>
            <a:endParaRPr lang="es-ES" sz="1800" dirty="0" smtClean="0"/>
          </a:p>
          <a:p>
            <a:pPr algn="just">
              <a:buFont typeface="Wingdings" charset="2"/>
              <a:buChar char="v"/>
            </a:pPr>
            <a:r>
              <a:rPr lang="es-ES" sz="1800" dirty="0" smtClean="0"/>
              <a:t>Actualmente </a:t>
            </a:r>
            <a:r>
              <a:rPr lang="es-ES" sz="1800" dirty="0"/>
              <a:t>es Coordinador de la Red Intercontinental de Promoción de la Economía Social Solidaria para Latinoamérica (RIPESS LAC). </a:t>
            </a:r>
            <a:endParaRPr lang="es-ES" sz="1800" dirty="0" smtClean="0"/>
          </a:p>
          <a:p>
            <a:pPr algn="just">
              <a:buFont typeface="Wingdings" charset="2"/>
              <a:buChar char="v"/>
            </a:pPr>
            <a:r>
              <a:rPr lang="es-ES" sz="1800" dirty="0" smtClean="0"/>
              <a:t>Correo</a:t>
            </a:r>
            <a:r>
              <a:rPr lang="es-ES" sz="1800" dirty="0"/>
              <a:t>: </a:t>
            </a:r>
            <a:r>
              <a:rPr lang="es-ES" sz="1800" dirty="0" err="1"/>
              <a:t>ncruz@ideac.org.do</a:t>
            </a:r>
            <a:endParaRPr lang="en-US" sz="1800" dirty="0"/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Montserrat Light" panose="000004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Montserrat Light" panose="000004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745" y="4955610"/>
            <a:ext cx="3648130" cy="1754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516EFA3-CC21-7E46-BC27-6D265C745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033" y="1154964"/>
            <a:ext cx="2141748" cy="190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20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BB7B-6DEF-404C-8F4F-E730A4A61886}" type="slidenum">
              <a:rPr lang="es-MX" smtClean="0"/>
              <a:t>3</a:t>
            </a:fld>
            <a:endParaRPr lang="es-MX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844550" y="475588"/>
            <a:ext cx="8359411" cy="1492132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s-ES_tradnl" sz="2800" b="1" cap="all" spc="200" dirty="0">
                <a:solidFill>
                  <a:srgbClr val="00AE42"/>
                </a:solidFill>
              </a:rPr>
              <a:t>Ronda 1: </a:t>
            </a:r>
            <a:r>
              <a:rPr lang="es-ES_tradnl" sz="2800" b="1" cap="all" spc="200" dirty="0">
                <a:solidFill>
                  <a:schemeClr val="tx2"/>
                </a:solidFill>
              </a:rPr>
              <a:t/>
            </a:r>
            <a:br>
              <a:rPr lang="es-ES_tradnl" sz="2800" b="1" cap="all" spc="200" dirty="0">
                <a:solidFill>
                  <a:schemeClr val="tx2"/>
                </a:solidFill>
              </a:rPr>
            </a:br>
            <a:r>
              <a:rPr lang="es-ES_tradnl" sz="2000" b="1" spc="200" dirty="0">
                <a:solidFill>
                  <a:schemeClr val="tx2"/>
                </a:solidFill>
              </a:rPr>
              <a:t>Desafíos y experiencias nacionales sobre acciones desde la ESS. </a:t>
            </a:r>
            <a:br>
              <a:rPr lang="es-ES_tradnl" sz="2000" b="1" spc="200" dirty="0">
                <a:solidFill>
                  <a:schemeClr val="tx2"/>
                </a:solidFill>
              </a:rPr>
            </a:br>
            <a:r>
              <a:rPr lang="es-ES_tradnl" sz="2000" b="1" spc="200" dirty="0">
                <a:solidFill>
                  <a:schemeClr val="tx2"/>
                </a:solidFill>
              </a:rPr>
              <a:t>Compartir, describir, presentar casos-localidad </a:t>
            </a:r>
            <a:endParaRPr lang="en-US" altLang="en-US" sz="2800" b="1" cap="all" spc="200" dirty="0">
              <a:solidFill>
                <a:schemeClr val="tx2"/>
              </a:solidFill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idx="1"/>
          </p:nvPr>
        </p:nvSpPr>
        <p:spPr>
          <a:xfrm>
            <a:off x="1034592" y="1967720"/>
            <a:ext cx="9716982" cy="4624809"/>
          </a:xfrm>
        </p:spPr>
        <p:txBody>
          <a:bodyPr>
            <a:normAutofit/>
          </a:bodyPr>
          <a:lstStyle/>
          <a:p>
            <a:pPr marL="0" lvl="0" indent="0">
              <a:buNone/>
              <a:defRPr/>
            </a:pPr>
            <a:r>
              <a:rPr lang="es-MX" sz="2400" dirty="0">
                <a:solidFill>
                  <a:schemeClr val="bg1">
                    <a:lumMod val="50000"/>
                  </a:schemeClr>
                </a:solidFill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Desafíos/ retos</a:t>
            </a:r>
          </a:p>
          <a:p>
            <a:pPr lvl="1">
              <a:defRPr/>
            </a:pPr>
            <a:r>
              <a:rPr lang="es-MX" sz="1800" dirty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Pasar de una economía subsumida y sometida por la economía dominante, a una economía motorizadora de las transformaciones de las actuales relaciones economicas y sociales de explotación</a:t>
            </a:r>
            <a:r>
              <a:rPr lang="es-MX" sz="180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1">
              <a:defRPr/>
            </a:pPr>
            <a:endParaRPr lang="es-MX" sz="2400" dirty="0" smtClean="0">
              <a:solidFill>
                <a:schemeClr val="bg1">
                  <a:lumMod val="50000"/>
                </a:schemeClr>
              </a:solidFill>
              <a:latin typeface="Montserrat Light" panose="000004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None/>
              <a:defRPr/>
            </a:pPr>
            <a:r>
              <a:rPr lang="es-MX" sz="2400" dirty="0" smtClean="0">
                <a:solidFill>
                  <a:schemeClr val="bg1">
                    <a:lumMod val="50000"/>
                  </a:schemeClr>
                </a:solidFill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es-MX" sz="2400" dirty="0" smtClean="0">
                <a:solidFill>
                  <a:schemeClr val="bg1">
                    <a:lumMod val="50000"/>
                  </a:schemeClr>
                </a:solidFill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ESS </a:t>
            </a:r>
            <a:r>
              <a:rPr lang="es-MX" sz="2400" dirty="0" smtClean="0">
                <a:solidFill>
                  <a:schemeClr val="bg1">
                    <a:lumMod val="50000"/>
                  </a:schemeClr>
                </a:solidFill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afrontando </a:t>
            </a:r>
            <a:r>
              <a:rPr lang="es-MX" sz="2400" dirty="0">
                <a:solidFill>
                  <a:schemeClr val="bg1">
                    <a:lumMod val="50000"/>
                  </a:schemeClr>
                </a:solidFill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la crisis del </a:t>
            </a:r>
            <a:r>
              <a:rPr lang="es-MX" sz="2400" dirty="0" smtClean="0">
                <a:solidFill>
                  <a:schemeClr val="bg1">
                    <a:lumMod val="50000"/>
                  </a:schemeClr>
                </a:solidFill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COVID-19 </a:t>
            </a:r>
            <a:r>
              <a:rPr lang="es-MX" sz="160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Colocarse </a:t>
            </a:r>
            <a:r>
              <a:rPr lang="es-MX" sz="1600" dirty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con autonomía como uno de los actores  protagonistas en las acciones de transformación, gestión y gobernanza de la nueva realidad que surja de esta coyuntura. </a:t>
            </a:r>
          </a:p>
          <a:p>
            <a:pPr lvl="1">
              <a:defRPr/>
            </a:pPr>
            <a:r>
              <a:rPr lang="es-MX" sz="1600" dirty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Ser un circuito economico confiable para sus  participantes y  un interloculor  potente frente a los gobienros locales y nacionales</a:t>
            </a:r>
            <a:r>
              <a:rPr lang="es-MX" sz="160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lvl="1" indent="0">
              <a:buNone/>
              <a:defRPr/>
            </a:pPr>
            <a:endParaRPr lang="es-MX" sz="1600" dirty="0">
              <a:latin typeface="Montserrat Light" panose="000004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None/>
              <a:defRPr/>
            </a:pPr>
            <a:r>
              <a:rPr lang="es-MX" sz="2400" dirty="0" smtClean="0">
                <a:solidFill>
                  <a:schemeClr val="bg1">
                    <a:lumMod val="50000"/>
                  </a:schemeClr>
                </a:solidFill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Ejemplo</a:t>
            </a:r>
            <a:r>
              <a:rPr lang="es-MX" sz="2400" dirty="0" smtClean="0">
                <a:solidFill>
                  <a:srgbClr val="FF0000"/>
                </a:solidFill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>
              <a:defRPr/>
            </a:pPr>
            <a:r>
              <a:rPr lang="es-MX" sz="160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Articulacipón de circuitos económicos solidarios autonomos, programa de intercambos solidarios. Casos de Colombia (mercado y canastas solidarias, programa de créditos especiales, atención sanitaria prepagada, etc.) y Ecuador  (canasta solidarias, ferias aliementticias, circuitos rurales- urbanos, etc)</a:t>
            </a:r>
          </a:p>
          <a:p>
            <a:pPr lvl="0">
              <a:defRPr/>
            </a:pPr>
            <a:endParaRPr lang="es-MX" sz="1600" dirty="0">
              <a:solidFill>
                <a:schemeClr val="bg1">
                  <a:lumMod val="50000"/>
                </a:schemeClr>
              </a:solidFill>
              <a:latin typeface="Montserrat Light" panose="000004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941" y="-15837"/>
            <a:ext cx="2572517" cy="123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75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">
            <a:extLst>
              <a:ext uri="{FF2B5EF4-FFF2-40B4-BE49-F238E27FC236}">
                <a16:creationId xmlns:a16="http://schemas.microsoft.com/office/drawing/2014/main" xmlns="" id="{89703435-1B7B-A043-AFE1-B848AB7E3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01" y="333068"/>
            <a:ext cx="26543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n 3" descr="FOTO 4">
            <a:extLst>
              <a:ext uri="{FF2B5EF4-FFF2-40B4-BE49-F238E27FC236}">
                <a16:creationId xmlns:a16="http://schemas.microsoft.com/office/drawing/2014/main" xmlns="" id="{E0A9FB07-B800-0140-8716-F4AC28275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844" y="3800168"/>
            <a:ext cx="29591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A83CEE2-5E5A-7D41-9840-F233947ED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s-EC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AF48387-C785-624D-85F0-727AF8FC2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81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endParaRPr kumimoji="0" lang="es-EC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AB76D1D-75B8-1F4E-9DD1-370DC9C53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43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1" name="Imagen 8" descr="Fecaol 2">
            <a:extLst>
              <a:ext uri="{FF2B5EF4-FFF2-40B4-BE49-F238E27FC236}">
                <a16:creationId xmlns:a16="http://schemas.microsoft.com/office/drawing/2014/main" xmlns="" id="{AB712715-AA70-2643-A616-A1627C7E1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338" y="853768"/>
            <a:ext cx="31369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Imagen 7" descr="Fecasol 1">
            <a:extLst>
              <a:ext uri="{FF2B5EF4-FFF2-40B4-BE49-F238E27FC236}">
                <a16:creationId xmlns:a16="http://schemas.microsoft.com/office/drawing/2014/main" xmlns="" id="{A7BA0497-1C3A-4746-BC27-B2A5E0FD5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079" y="3403600"/>
            <a:ext cx="30480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>
            <a:extLst>
              <a:ext uri="{FF2B5EF4-FFF2-40B4-BE49-F238E27FC236}">
                <a16:creationId xmlns:a16="http://schemas.microsoft.com/office/drawing/2014/main" xmlns="" id="{A9D96E60-1FDC-5442-A25D-CABBC1CE4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0788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kumimoji="0" lang="es-EC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xmlns="" id="{CC1334A1-728C-614A-92C6-088BF5830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0788" y="3403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9B9B6198-7F86-554C-BA68-B8A2584F1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3175" y="412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kumimoji="0" lang="es-EC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4" name="Imagen 2" descr="FOTO 2">
            <a:extLst>
              <a:ext uri="{FF2B5EF4-FFF2-40B4-BE49-F238E27FC236}">
                <a16:creationId xmlns:a16="http://schemas.microsoft.com/office/drawing/2014/main" xmlns="" id="{FB576877-FAD6-EA4C-BF97-59B008FB3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175" y="412750"/>
            <a:ext cx="274320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2">
            <a:extLst>
              <a:ext uri="{FF2B5EF4-FFF2-40B4-BE49-F238E27FC236}">
                <a16:creationId xmlns:a16="http://schemas.microsoft.com/office/drawing/2014/main" xmlns="" id="{542DDA44-EE21-A543-8762-6BA5F014D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3175" y="2825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kumimoji="0" lang="es-EC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s-EC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748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93309CAF-4602-4DCC-9B47-B3BFF9AD0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930" y="1548581"/>
            <a:ext cx="10116870" cy="48077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400" dirty="0">
                <a:solidFill>
                  <a:schemeClr val="bg1">
                    <a:lumMod val="50000"/>
                  </a:schemeClr>
                </a:solidFill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Estrategias/iniciativas</a:t>
            </a:r>
          </a:p>
          <a:p>
            <a:pPr lvl="1"/>
            <a:r>
              <a:rPr lang="es-MX" sz="1800" dirty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Reconociendo por parte de los gobiernos de la existencia, la importancia y la efectividad de las institucionalidad de la ESS para la canalización de las acciones de apoyo a la sociedad como actor cercado de la población.</a:t>
            </a:r>
          </a:p>
          <a:p>
            <a:pPr marL="457200" lvl="1" indent="0">
              <a:buNone/>
            </a:pPr>
            <a:endParaRPr lang="es-MX" sz="1800" dirty="0">
              <a:solidFill>
                <a:schemeClr val="bg1">
                  <a:lumMod val="50000"/>
                </a:schemeClr>
              </a:solidFill>
              <a:latin typeface="Montserrat Light" panose="000004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s-MX" sz="180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Ampliando </a:t>
            </a:r>
            <a:r>
              <a:rPr lang="es-MX" sz="1800" dirty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la articulación de circuitos economicos solidarios propios como sistema de producción y reproducción de las ESS, para evitar la extración de los valores y riquezas creadas por los trabajadores de la ESS, por el circuito capitalista, a través de la produccción, el comercio y el créditos. </a:t>
            </a:r>
            <a:endParaRPr lang="es-MX" sz="1800" dirty="0" smtClean="0">
              <a:latin typeface="Montserrat Light" panose="000004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endParaRPr lang="en-US" sz="1800" dirty="0">
              <a:latin typeface="Montserrat Light" panose="000004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s-MX" sz="2400" dirty="0">
                <a:solidFill>
                  <a:schemeClr val="bg1">
                    <a:lumMod val="50000"/>
                  </a:schemeClr>
                </a:solidFill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Una estrategia  </a:t>
            </a:r>
            <a:r>
              <a:rPr lang="es-MX" sz="2400" dirty="0" smtClean="0">
                <a:solidFill>
                  <a:schemeClr val="bg1">
                    <a:lumMod val="50000"/>
                  </a:schemeClr>
                </a:solidFill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para </a:t>
            </a:r>
            <a:r>
              <a:rPr lang="es-MX" sz="2400" dirty="0">
                <a:solidFill>
                  <a:schemeClr val="bg1">
                    <a:lumMod val="50000"/>
                  </a:schemeClr>
                </a:solidFill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que la ESS </a:t>
            </a:r>
            <a:r>
              <a:rPr lang="es-MX" sz="2400" dirty="0" smtClean="0">
                <a:solidFill>
                  <a:schemeClr val="bg1">
                    <a:lumMod val="50000"/>
                  </a:schemeClr>
                </a:solidFill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pueda </a:t>
            </a:r>
            <a:r>
              <a:rPr lang="es-MX" sz="2400" dirty="0">
                <a:solidFill>
                  <a:schemeClr val="bg1">
                    <a:lumMod val="50000"/>
                  </a:schemeClr>
                </a:solidFill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emerger con fuerza.</a:t>
            </a:r>
          </a:p>
          <a:p>
            <a:pPr lvl="1"/>
            <a:r>
              <a:rPr lang="es-MX" sz="1800" dirty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Promoviendo propuestas tranformadoras de reformas legales y económicas del sistema económico dominante, que permitan el desarrollo y la reproduciendo los circuitos economicos solidarios y sus redes de participación politicas.</a:t>
            </a:r>
            <a:endParaRPr lang="en-US" sz="1800" dirty="0">
              <a:latin typeface="Montserrat Light" panose="000004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55345" y="176149"/>
            <a:ext cx="7655255" cy="1504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_tradnl" sz="2800" b="1" cap="all" spc="200" dirty="0">
                <a:solidFill>
                  <a:srgbClr val="00AE42"/>
                </a:solidFill>
              </a:rPr>
              <a:t>Ronda 2</a:t>
            </a:r>
            <a:r>
              <a:rPr lang="es-ES_tradnl" sz="2800" b="1" cap="all" spc="200" dirty="0">
                <a:solidFill>
                  <a:schemeClr val="tx2"/>
                </a:solidFill>
              </a:rPr>
              <a:t>. </a:t>
            </a:r>
          </a:p>
          <a:p>
            <a:pPr>
              <a:defRPr/>
            </a:pPr>
            <a:r>
              <a:rPr lang="es-ES_tradnl" sz="2000" b="1" spc="200" dirty="0">
                <a:solidFill>
                  <a:schemeClr val="tx2"/>
                </a:solidFill>
              </a:rPr>
              <a:t>Estrategias de ESS de los casos-localidades/país que podrían ser una respuesta efectiva y replicadas en otras latitudes ante la covid-19 </a:t>
            </a:r>
            <a:endParaRPr lang="en-US" altLang="en-US" sz="2000" b="1" spc="200" dirty="0">
              <a:solidFill>
                <a:schemeClr val="tx2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283" y="0"/>
            <a:ext cx="2572517" cy="123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2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1483" y="176149"/>
            <a:ext cx="2587566" cy="117268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BB7B-6DEF-404C-8F4F-E730A4A61886}" type="slidenum">
              <a:rPr lang="es-MX" smtClean="0"/>
              <a:t>6</a:t>
            </a:fld>
            <a:endParaRPr lang="es-MX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06839" y="1348830"/>
            <a:ext cx="10178322" cy="5007520"/>
          </a:xfrm>
        </p:spPr>
        <p:txBody>
          <a:bodyPr>
            <a:noAutofit/>
          </a:bodyPr>
          <a:lstStyle/>
          <a:p>
            <a:pPr lvl="0">
              <a:defRPr/>
            </a:pPr>
            <a:endParaRPr lang="en-US" altLang="en-US" sz="2000" dirty="0">
              <a:solidFill>
                <a:schemeClr val="bg1">
                  <a:lumMod val="50000"/>
                </a:schemeClr>
              </a:solidFill>
              <a:latin typeface="Montserrat Light" panose="000004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US" altLang="en-US" sz="2000" dirty="0" err="1">
                <a:solidFill>
                  <a:schemeClr val="bg1">
                    <a:lumMod val="50000"/>
                  </a:schemeClr>
                </a:solidFill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altLang="en-US" sz="2000" dirty="0" err="1" smtClean="0">
                <a:solidFill>
                  <a:schemeClr val="bg1">
                    <a:lumMod val="50000"/>
                  </a:schemeClr>
                </a:solidFill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olaboraci</a:t>
            </a:r>
            <a:r>
              <a:rPr lang="es-ES" altLang="en-US" sz="2000" dirty="0">
                <a:solidFill>
                  <a:schemeClr val="bg1">
                    <a:lumMod val="50000"/>
                  </a:schemeClr>
                </a:solidFill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ón: 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asociación 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público-privada</a:t>
            </a:r>
            <a:endParaRPr lang="es-ES" sz="2000" dirty="0">
              <a:solidFill>
                <a:schemeClr val="bg1">
                  <a:lumMod val="50000"/>
                </a:schemeClr>
              </a:solidFill>
              <a:latin typeface="Montserrat Light" panose="000004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  <a:defRPr/>
            </a:pPr>
            <a:r>
              <a:rPr lang="es-ES" sz="2000" dirty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s-ES" sz="200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ensar </a:t>
            </a:r>
            <a:r>
              <a:rPr lang="es-ES" sz="2000" dirty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en la asociación de las ESS con el sector publica para la gestión y autogestión eficientes de los bienes públicos, comunes y naturales.  </a:t>
            </a:r>
          </a:p>
          <a:p>
            <a:pPr>
              <a:defRPr/>
            </a:pP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sfuerzos con otras organizaciones de ESS</a:t>
            </a:r>
            <a:endParaRPr lang="es-ES" sz="2000" dirty="0">
              <a:solidFill>
                <a:schemeClr val="bg1">
                  <a:lumMod val="50000"/>
                </a:schemeClr>
              </a:solidFill>
              <a:latin typeface="Montserrat Light" panose="000004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  <a:defRPr/>
            </a:pPr>
            <a:r>
              <a:rPr lang="es-ES" sz="2000" dirty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Con las redes de los países miembros de RIPESS LAC</a:t>
            </a:r>
          </a:p>
          <a:p>
            <a:pPr>
              <a:defRPr/>
            </a:pP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Pol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íticas públicas ante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las necesidades de la 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ESS</a:t>
            </a:r>
            <a:endParaRPr lang="es-ES" sz="2000" dirty="0">
              <a:solidFill>
                <a:schemeClr val="bg1">
                  <a:lumMod val="50000"/>
                </a:schemeClr>
              </a:solidFill>
              <a:latin typeface="Montserrat Light" panose="000004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  <a:defRPr/>
            </a:pPr>
            <a:r>
              <a:rPr lang="es-ES" sz="2000" dirty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En la mayoría de los casos los gobiernos han dejado de lado las posibilidades de colaboración con la ESS</a:t>
            </a:r>
          </a:p>
          <a:p>
            <a:pPr>
              <a:defRPr/>
            </a:pP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Compromiso 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de las organizaciones de la  ESS con los gobiernos locales y 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nacionales</a:t>
            </a:r>
            <a:endParaRPr lang="es-ES" sz="2000" dirty="0">
              <a:solidFill>
                <a:schemeClr val="bg1">
                  <a:lumMod val="50000"/>
                </a:schemeClr>
              </a:solidFill>
              <a:latin typeface="Montserrat Light" panose="000004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  <a:defRPr/>
            </a:pPr>
            <a:r>
              <a:rPr lang="es-ES" altLang="en-US" sz="2000" dirty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Nuestra disposición a crear alianzas para ejecutar planes en conjunto, con la lógica del bien común que promueva la ESS.</a:t>
            </a:r>
            <a:endParaRPr lang="en-US" altLang="en-US" sz="2000" dirty="0">
              <a:latin typeface="Montserrat Light" panose="000004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cap="all" spc="200" dirty="0" err="1">
                <a:solidFill>
                  <a:srgbClr val="00AE42"/>
                </a:solidFill>
              </a:rPr>
              <a:t>Otros</a:t>
            </a:r>
            <a:r>
              <a:rPr lang="en-US" sz="2800" b="1" cap="all" spc="200" dirty="0">
                <a:solidFill>
                  <a:srgbClr val="00AE42"/>
                </a:solidFill>
              </a:rPr>
              <a:t> </a:t>
            </a:r>
            <a:r>
              <a:rPr lang="en-US" sz="2800" b="1" cap="all" spc="200" dirty="0" err="1">
                <a:solidFill>
                  <a:srgbClr val="00AE42"/>
                </a:solidFill>
              </a:rPr>
              <a:t>puntos</a:t>
            </a:r>
            <a:r>
              <a:rPr lang="en-US" sz="2800" b="1" cap="all" spc="200" dirty="0">
                <a:solidFill>
                  <a:srgbClr val="00AE42"/>
                </a:solidFill>
              </a:rPr>
              <a:t> a </a:t>
            </a:r>
            <a:r>
              <a:rPr lang="en-US" sz="2800" b="1" cap="all" spc="200" dirty="0" err="1">
                <a:solidFill>
                  <a:srgbClr val="00AE42"/>
                </a:solidFill>
              </a:rPr>
              <a:t>resaltar</a:t>
            </a:r>
            <a:endParaRPr lang="es-MX" sz="2800" b="1" cap="all" spc="200" dirty="0">
              <a:solidFill>
                <a:srgbClr val="00A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6100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Montserrat Hairline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3262</TotalTime>
  <Words>528</Words>
  <Application>Microsoft Macintosh PowerPoint</Application>
  <PresentationFormat>Panorámica</PresentationFormat>
  <Paragraphs>47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6</vt:i4>
      </vt:variant>
    </vt:vector>
  </HeadingPairs>
  <TitlesOfParts>
    <vt:vector size="18" baseType="lpstr">
      <vt:lpstr>Calibri</vt:lpstr>
      <vt:lpstr>Calibri Light</vt:lpstr>
      <vt:lpstr>Montserrat</vt:lpstr>
      <vt:lpstr>Montserrat Hairline</vt:lpstr>
      <vt:lpstr>Montserrat Light</vt:lpstr>
      <vt:lpstr>Tahoma</vt:lpstr>
      <vt:lpstr>Times New Roman</vt:lpstr>
      <vt:lpstr>Wingdings</vt:lpstr>
      <vt:lpstr>Arial</vt:lpstr>
      <vt:lpstr>Tema de Office</vt:lpstr>
      <vt:lpstr>Diseño personalizado</vt:lpstr>
      <vt:lpstr>1_Diseño personalizado</vt:lpstr>
      <vt:lpstr>Presentación de PowerPoint</vt:lpstr>
      <vt:lpstr>Nicolás Cruz Tineo Coordinador de RIPESS LAC</vt:lpstr>
      <vt:lpstr>Ronda 1:  Desafíos y experiencias nacionales sobre acciones desde la ESS.  Compartir, describir, presentar casos-localidad </vt:lpstr>
      <vt:lpstr>Presentación de PowerPoint</vt:lpstr>
      <vt:lpstr>Presentación de PowerPoint</vt:lpstr>
      <vt:lpstr>Otros puntos a resaltar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Mendoza</dc:creator>
  <cp:lastModifiedBy>Usuario de Microsoft Office</cp:lastModifiedBy>
  <cp:revision>107</cp:revision>
  <dcterms:created xsi:type="dcterms:W3CDTF">2020-04-20T17:41:25Z</dcterms:created>
  <dcterms:modified xsi:type="dcterms:W3CDTF">2020-06-03T04:18:44Z</dcterms:modified>
</cp:coreProperties>
</file>