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7" r:id="rId2"/>
    <p:sldId id="300" r:id="rId3"/>
    <p:sldId id="317" r:id="rId4"/>
    <p:sldId id="258" r:id="rId5"/>
    <p:sldId id="314" r:id="rId6"/>
    <p:sldId id="289" r:id="rId7"/>
    <p:sldId id="272" r:id="rId8"/>
    <p:sldId id="270" r:id="rId9"/>
    <p:sldId id="296" r:id="rId10"/>
    <p:sldId id="306" r:id="rId11"/>
    <p:sldId id="302" r:id="rId12"/>
    <p:sldId id="301" r:id="rId13"/>
    <p:sldId id="311" r:id="rId14"/>
    <p:sldId id="312" r:id="rId15"/>
    <p:sldId id="313" r:id="rId16"/>
    <p:sldId id="316" r:id="rId17"/>
    <p:sldId id="292" r:id="rId18"/>
    <p:sldId id="276" r:id="rId19"/>
  </p:sldIdLst>
  <p:sldSz cx="9144000" cy="6858000" type="screen4x3"/>
  <p:notesSz cx="6735763" cy="98663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671C"/>
    <a:srgbClr val="2444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086" autoAdjust="0"/>
  </p:normalViewPr>
  <p:slideViewPr>
    <p:cSldViewPr>
      <p:cViewPr>
        <p:scale>
          <a:sx n="100" d="100"/>
          <a:sy n="100" d="100"/>
        </p:scale>
        <p:origin x="-1944" y="-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Data\Stag1\CPA_2_2012\tendance_VQ2\R&#233;capitulatif_2012_VQ2_1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Data\Stag1\CPA_2_2012\tendance_VQ2\R&#233;capitulatif_2012_VQ2_1.xls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l">
              <a:defRPr sz="11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fr-FR" sz="1200" dirty="0" smtClean="0"/>
              <a:t>Evolution of </a:t>
            </a:r>
            <a:r>
              <a:rPr lang="fr-FR" sz="1200" dirty="0" err="1" smtClean="0"/>
              <a:t>activities</a:t>
            </a:r>
            <a:r>
              <a:rPr lang="fr-FR" sz="1200" dirty="0" smtClean="0"/>
              <a:t> to </a:t>
            </a:r>
            <a:r>
              <a:rPr lang="fr-FR" sz="1200" dirty="0" err="1" smtClean="0"/>
              <a:t>reduce</a:t>
            </a:r>
            <a:r>
              <a:rPr lang="fr-FR" sz="1200" dirty="0" smtClean="0"/>
              <a:t> on area VQ2</a:t>
            </a:r>
            <a:endParaRPr lang="fr-FR" sz="1200" dirty="0"/>
          </a:p>
        </c:rich>
      </c:tx>
      <c:layout>
        <c:manualLayout>
          <c:xMode val="edge"/>
          <c:yMode val="edge"/>
          <c:x val="0.15698609740530281"/>
          <c:y val="3.139568854489432E-3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7200850152568442"/>
          <c:y val="0.10133923028160269"/>
          <c:w val="0.8142208275153997"/>
          <c:h val="0.77964778417907687"/>
        </c:manualLayout>
      </c:layout>
      <c:lineChart>
        <c:grouping val="standard"/>
        <c:varyColors val="0"/>
        <c:ser>
          <c:idx val="5"/>
          <c:order val="0"/>
          <c:tx>
            <c:strRef>
              <c:f>'2003_2012_graphique'!$D$10</c:f>
              <c:strCache>
                <c:ptCount val="1"/>
                <c:pt idx="0">
                  <c:v>Grossistes en textiles (Lancry)</c:v>
                </c:pt>
              </c:strCache>
            </c:strRef>
          </c:tx>
          <c:marker>
            <c:symbol val="none"/>
          </c:marker>
          <c:val>
            <c:numRef>
              <c:f>'2003_2012_graphique'!$E$10:$I$10</c:f>
              <c:numCache>
                <c:formatCode>General</c:formatCode>
                <c:ptCount val="4"/>
                <c:pt idx="0">
                  <c:v>276</c:v>
                </c:pt>
                <c:pt idx="1">
                  <c:v>250</c:v>
                </c:pt>
                <c:pt idx="2">
                  <c:v>233</c:v>
                </c:pt>
                <c:pt idx="3">
                  <c:v>190</c:v>
                </c:pt>
              </c:numCache>
            </c:numRef>
          </c:val>
          <c:smooth val="0"/>
        </c:ser>
        <c:ser>
          <c:idx val="0"/>
          <c:order val="1"/>
          <c:tx>
            <c:strRef>
              <c:f>'2003_2012_graphique'!$D$5</c:f>
              <c:strCache>
                <c:ptCount val="1"/>
                <c:pt idx="0">
                  <c:v>Vacants (Jonquière-Epinettes)</c:v>
                </c:pt>
              </c:strCache>
            </c:strRef>
          </c:tx>
          <c:marker>
            <c:symbol val="none"/>
          </c:marker>
          <c:cat>
            <c:numRef>
              <c:f>'2003_2012_graphique'!$E$4:$I$4</c:f>
              <c:numCache>
                <c:formatCode>General</c:formatCode>
                <c:ptCount val="4"/>
                <c:pt idx="0">
                  <c:v>2003</c:v>
                </c:pt>
                <c:pt idx="1">
                  <c:v>2007</c:v>
                </c:pt>
                <c:pt idx="2">
                  <c:v>2010</c:v>
                </c:pt>
                <c:pt idx="3">
                  <c:v>2012</c:v>
                </c:pt>
              </c:numCache>
            </c:numRef>
          </c:cat>
          <c:val>
            <c:numRef>
              <c:f>'2003_2012_graphique'!$E$5:$I$5</c:f>
              <c:numCache>
                <c:formatCode>General</c:formatCode>
                <c:ptCount val="4"/>
                <c:pt idx="0">
                  <c:v>239</c:v>
                </c:pt>
                <c:pt idx="1">
                  <c:v>253</c:v>
                </c:pt>
                <c:pt idx="2">
                  <c:v>196</c:v>
                </c:pt>
                <c:pt idx="3">
                  <c:v>169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472192"/>
        <c:axId val="83870272"/>
      </c:lineChart>
      <c:catAx>
        <c:axId val="46472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fr-FR"/>
          </a:p>
        </c:txPr>
        <c:crossAx val="83870272"/>
        <c:crosses val="autoZero"/>
        <c:auto val="1"/>
        <c:lblAlgn val="ctr"/>
        <c:lblOffset val="100"/>
        <c:noMultiLvlLbl val="0"/>
      </c:catAx>
      <c:valAx>
        <c:axId val="83870272"/>
        <c:scaling>
          <c:orientation val="minMax"/>
          <c:min val="15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fr-FR"/>
          </a:p>
        </c:txPr>
        <c:crossAx val="46472192"/>
        <c:crosses val="autoZero"/>
        <c:crossBetween val="between"/>
        <c:majorUnit val="20"/>
      </c:valAx>
      <c:spPr>
        <a:solidFill>
          <a:schemeClr val="bg1">
            <a:lumMod val="85000"/>
          </a:schemeClr>
        </a:solidFill>
      </c:spPr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fr-FR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1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fr-FR" sz="1200" dirty="0" smtClean="0"/>
              <a:t>Evolution of cultural shop on area VQ2 </a:t>
            </a:r>
            <a:endParaRPr lang="fr-FR" sz="1200" dirty="0"/>
          </a:p>
        </c:rich>
      </c:tx>
      <c:layout>
        <c:manualLayout>
          <c:xMode val="edge"/>
          <c:yMode val="edge"/>
          <c:x val="0.10314576158204652"/>
          <c:y val="7.6824547280926733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7.1231785681961965E-2"/>
          <c:y val="0.19604833220244974"/>
          <c:w val="0.90318024351036452"/>
          <c:h val="0.66659690766245161"/>
        </c:manualLayout>
      </c:layout>
      <c:lineChart>
        <c:grouping val="standard"/>
        <c:varyColors val="0"/>
        <c:ser>
          <c:idx val="8"/>
          <c:order val="0"/>
          <c:tx>
            <c:v>Culturels (Quartier Latin)</c:v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'2003_2012_graphique'!$E$4:$I$4</c:f>
              <c:numCache>
                <c:formatCode>General</c:formatCode>
                <c:ptCount val="4"/>
                <c:pt idx="0">
                  <c:v>2003</c:v>
                </c:pt>
                <c:pt idx="1">
                  <c:v>2007</c:v>
                </c:pt>
                <c:pt idx="2">
                  <c:v>2010</c:v>
                </c:pt>
                <c:pt idx="3">
                  <c:v>2012</c:v>
                </c:pt>
              </c:numCache>
            </c:numRef>
          </c:cat>
          <c:val>
            <c:numRef>
              <c:f>'2003_2012_graphique'!$E$13:$I$13</c:f>
              <c:numCache>
                <c:formatCode>General</c:formatCode>
                <c:ptCount val="4"/>
                <c:pt idx="0">
                  <c:v>649</c:v>
                </c:pt>
                <c:pt idx="1">
                  <c:v>613</c:v>
                </c:pt>
                <c:pt idx="2">
                  <c:v>627</c:v>
                </c:pt>
                <c:pt idx="3">
                  <c:v>621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0627456"/>
        <c:axId val="83871424"/>
      </c:lineChart>
      <c:catAx>
        <c:axId val="100627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fr-FR"/>
          </a:p>
        </c:txPr>
        <c:crossAx val="83871424"/>
        <c:crosses val="autoZero"/>
        <c:auto val="1"/>
        <c:lblAlgn val="ctr"/>
        <c:lblOffset val="100"/>
        <c:noMultiLvlLbl val="0"/>
      </c:catAx>
      <c:valAx>
        <c:axId val="838714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fr-FR"/>
          </a:p>
        </c:txPr>
        <c:crossAx val="100627456"/>
        <c:crosses val="autoZero"/>
        <c:crossBetween val="between"/>
      </c:valAx>
      <c:spPr>
        <a:solidFill>
          <a:schemeClr val="bg1">
            <a:lumMod val="85000"/>
          </a:schemeClr>
        </a:solidFill>
      </c:spPr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fr-FR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078B73-D2B4-45CB-B298-B649F810D3B4}" type="datetimeFigureOut">
              <a:rPr lang="fr-FR" smtClean="0"/>
              <a:t>14/11/2014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D17280-FC95-4F4E-BC2B-1C7D4907CB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05140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F7BDBD-1C93-4131-8995-A8791B9F978A}" type="datetimeFigureOut">
              <a:rPr lang="fr-FR" smtClean="0"/>
              <a:pPr/>
              <a:t>14/11/2014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6AD94-D996-4DDA-BCC8-61873964069F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3832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6AD94-D996-4DDA-BCC8-61873964069F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6AD94-D996-4DDA-BCC8-61873964069F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E430D-A771-4608-ABC6-5F136C0F2E65}" type="datetimeFigureOut">
              <a:rPr lang="fr-FR" smtClean="0"/>
              <a:pPr/>
              <a:t>14/11/2014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320-A9D5-4027-81B4-70567B9739F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2481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E430D-A771-4608-ABC6-5F136C0F2E65}" type="datetimeFigureOut">
              <a:rPr lang="fr-FR" smtClean="0"/>
              <a:pPr/>
              <a:t>14/11/2014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320-A9D5-4027-81B4-70567B9739F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6599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E430D-A771-4608-ABC6-5F136C0F2E65}" type="datetimeFigureOut">
              <a:rPr lang="fr-FR" smtClean="0"/>
              <a:pPr/>
              <a:t>14/11/2014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320-A9D5-4027-81B4-70567B9739F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1493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E430D-A771-4608-ABC6-5F136C0F2E65}" type="datetimeFigureOut">
              <a:rPr lang="fr-FR" smtClean="0"/>
              <a:pPr/>
              <a:t>14/11/2014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320-A9D5-4027-81B4-70567B9739F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9695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E430D-A771-4608-ABC6-5F136C0F2E65}" type="datetimeFigureOut">
              <a:rPr lang="fr-FR" smtClean="0"/>
              <a:pPr/>
              <a:t>14/11/2014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320-A9D5-4027-81B4-70567B9739F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7002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E430D-A771-4608-ABC6-5F136C0F2E65}" type="datetimeFigureOut">
              <a:rPr lang="fr-FR" smtClean="0"/>
              <a:pPr/>
              <a:t>14/11/2014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320-A9D5-4027-81B4-70567B9739F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9670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E430D-A771-4608-ABC6-5F136C0F2E65}" type="datetimeFigureOut">
              <a:rPr lang="fr-FR" smtClean="0"/>
              <a:pPr/>
              <a:t>14/11/2014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320-A9D5-4027-81B4-70567B9739F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188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E430D-A771-4608-ABC6-5F136C0F2E65}" type="datetimeFigureOut">
              <a:rPr lang="fr-FR" smtClean="0"/>
              <a:pPr/>
              <a:t>14/11/2014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320-A9D5-4027-81B4-70567B9739F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0443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E430D-A771-4608-ABC6-5F136C0F2E65}" type="datetimeFigureOut">
              <a:rPr lang="fr-FR" smtClean="0"/>
              <a:pPr/>
              <a:t>14/11/2014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320-A9D5-4027-81B4-70567B9739F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3783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E430D-A771-4608-ABC6-5F136C0F2E65}" type="datetimeFigureOut">
              <a:rPr lang="fr-FR" smtClean="0"/>
              <a:pPr/>
              <a:t>14/11/2014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320-A9D5-4027-81B4-70567B9739F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0986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E430D-A771-4608-ABC6-5F136C0F2E65}" type="datetimeFigureOut">
              <a:rPr lang="fr-FR" smtClean="0"/>
              <a:pPr/>
              <a:t>14/11/2014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44320-A9D5-4027-81B4-70567B9739F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024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E430D-A771-4608-ABC6-5F136C0F2E65}" type="datetimeFigureOut">
              <a:rPr lang="fr-FR" smtClean="0"/>
              <a:pPr/>
              <a:t>14/11/2014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44320-A9D5-4027-81B4-70567B9739F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786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4.png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 descr="Nicolas SCORDIA (20).jpg"/>
          <p:cNvPicPr>
            <a:picLocks noChangeAspect="1"/>
          </p:cNvPicPr>
          <p:nvPr/>
        </p:nvPicPr>
        <p:blipFill>
          <a:blip r:embed="rId2" cstate="print"/>
          <a:srcRect l="33330" r="24752"/>
          <a:stretch>
            <a:fillRect/>
          </a:stretch>
        </p:blipFill>
        <p:spPr>
          <a:xfrm>
            <a:off x="5454000" y="3708000"/>
            <a:ext cx="1584176" cy="2520000"/>
          </a:xfrm>
          <a:prstGeom prst="rect">
            <a:avLst/>
          </a:prstGeom>
        </p:spPr>
      </p:pic>
      <p:pic>
        <p:nvPicPr>
          <p:cNvPr id="17412" name="Picture 4" descr="http://www.yongestreetmedia.ca/galleries/Features/Issue_20/ISS20_feat_CoWork02.jpg"/>
          <p:cNvPicPr>
            <a:picLocks noChangeAspect="1" noChangeArrowheads="1"/>
          </p:cNvPicPr>
          <p:nvPr/>
        </p:nvPicPr>
        <p:blipFill>
          <a:blip r:embed="rId3" cstate="print"/>
          <a:srcRect l="5705" r="52458"/>
          <a:stretch>
            <a:fillRect/>
          </a:stretch>
        </p:blipFill>
        <p:spPr bwMode="auto">
          <a:xfrm>
            <a:off x="3816000" y="3708000"/>
            <a:ext cx="1584176" cy="2520000"/>
          </a:xfrm>
          <a:prstGeom prst="rect">
            <a:avLst/>
          </a:prstGeom>
          <a:noFill/>
        </p:spPr>
      </p:pic>
      <p:pic>
        <p:nvPicPr>
          <p:cNvPr id="16" name="Image 15" descr="75010 - LOULOUCAM MD (3).jpg"/>
          <p:cNvPicPr>
            <a:picLocks noChangeAspect="1"/>
          </p:cNvPicPr>
          <p:nvPr/>
        </p:nvPicPr>
        <p:blipFill>
          <a:blip r:embed="rId4" cstate="print"/>
          <a:srcRect l="23563" t="12369" r="39711"/>
          <a:stretch>
            <a:fillRect/>
          </a:stretch>
        </p:blipFill>
        <p:spPr>
          <a:xfrm>
            <a:off x="7092280" y="3708000"/>
            <a:ext cx="1584176" cy="252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352800" y="2681030"/>
            <a:ext cx="5791200" cy="1155799"/>
          </a:xfrm>
          <a:prstGeom prst="rect">
            <a:avLst/>
          </a:prstGeom>
          <a:solidFill>
            <a:srgbClr val="374A5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1905000" y="2438400"/>
            <a:ext cx="7239000" cy="9366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/>
          <p:cNvSpPr>
            <a:spLocks noGrp="1"/>
          </p:cNvSpPr>
          <p:nvPr>
            <p:ph type="ctrTitle"/>
          </p:nvPr>
        </p:nvSpPr>
        <p:spPr>
          <a:xfrm>
            <a:off x="1907704" y="2276952"/>
            <a:ext cx="7236296" cy="1187928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 smtClean="0">
                <a:solidFill>
                  <a:schemeClr val="bg1"/>
                </a:solidFill>
                <a:latin typeface="+mn-lt"/>
              </a:rPr>
              <a:t>Public operator of commercial regeneration</a:t>
            </a:r>
            <a:endParaRPr lang="fr-FR" sz="2100" b="1" dirty="0">
              <a:solidFill>
                <a:schemeClr val="bg1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3505200" y="3278146"/>
            <a:ext cx="3886200" cy="608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1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+mj-ea"/>
              <a:cs typeface="Arial Unicode MS"/>
            </a:endParaRPr>
          </a:p>
        </p:txBody>
      </p:sp>
      <p:pic>
        <p:nvPicPr>
          <p:cNvPr id="9" name="Image 8" descr="LOGOMASTER SEMAEST Horizontal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05000" y="1219200"/>
            <a:ext cx="3327400" cy="713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49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AA9E-6FE8-42F1-A7B6-E3B4A0E55EEB}" type="slidenum">
              <a:rPr lang="fr-FR" smtClean="0"/>
              <a:pPr/>
              <a:t>10</a:t>
            </a:fld>
            <a:endParaRPr lang="fr-FR" dirty="0"/>
          </a:p>
        </p:txBody>
      </p:sp>
      <p:pic>
        <p:nvPicPr>
          <p:cNvPr id="1026" name="Picture 2" descr="\\Semasrv02\photothèque\DDAE\PHOTOS COMMERCES\10e_Lancry\41,de Lancry 10eme - La Crémerie\AVANT\41 Lancry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348880"/>
            <a:ext cx="4176464" cy="3132348"/>
          </a:xfrm>
          <a:prstGeom prst="rect">
            <a:avLst/>
          </a:prstGeom>
          <a:noFill/>
        </p:spPr>
      </p:pic>
      <p:pic>
        <p:nvPicPr>
          <p:cNvPr id="7" name="Image 6" descr="LOGOMASTER SEMAEST Horizontal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304801"/>
            <a:ext cx="1981200" cy="42454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228184" y="1700808"/>
            <a:ext cx="29158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fr-FR" sz="2000" b="1" dirty="0" smtClean="0">
                <a:solidFill>
                  <a:srgbClr val="F79646">
                    <a:lumMod val="75000"/>
                  </a:srgbClr>
                </a:solidFill>
                <a:latin typeface="Verdana" pitchFamily="34" charset="0"/>
                <a:ea typeface="+mj-ea"/>
                <a:cs typeface="+mj-cs"/>
              </a:rPr>
              <a:t>e</a:t>
            </a:r>
          </a:p>
          <a:p>
            <a:endParaRPr lang="fr-FR" sz="2000" dirty="0" smtClean="0">
              <a:solidFill>
                <a:schemeClr val="tx2"/>
              </a:solidFill>
            </a:endParaRPr>
          </a:p>
          <a:p>
            <a:r>
              <a:rPr lang="fr-FR" sz="2000" dirty="0" smtClean="0">
                <a:solidFill>
                  <a:schemeClr val="tx2"/>
                </a:solidFill>
              </a:rPr>
              <a:t>47 m² au RDC</a:t>
            </a:r>
          </a:p>
          <a:p>
            <a:r>
              <a:rPr lang="fr-FR" sz="2000" dirty="0" smtClean="0">
                <a:solidFill>
                  <a:schemeClr val="tx2"/>
                </a:solidFill>
              </a:rPr>
              <a:t>12 m² au Sous sol</a:t>
            </a:r>
          </a:p>
          <a:p>
            <a:endParaRPr lang="fr-FR" sz="2000" b="1" dirty="0" smtClean="0">
              <a:solidFill>
                <a:schemeClr val="tx2"/>
              </a:solidFill>
              <a:latin typeface="Verdana" pitchFamily="34" charset="0"/>
              <a:ea typeface="+mj-ea"/>
              <a:cs typeface="+mj-cs"/>
            </a:endParaRPr>
          </a:p>
        </p:txBody>
      </p:sp>
      <p:pic>
        <p:nvPicPr>
          <p:cNvPr id="15" name="Image 14" descr="75010 - LA CREMERIE - MD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2" y="1196751"/>
            <a:ext cx="3240360" cy="4860541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323528" y="1196752"/>
            <a:ext cx="532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E46C0A"/>
                </a:solidFill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►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</a:rPr>
              <a:t>Example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</a:rPr>
              <a:t> 10th borough </a:t>
            </a:r>
          </a:p>
          <a:p>
            <a:endParaRPr lang="fr-FR" sz="1600" b="1" dirty="0" smtClean="0">
              <a:solidFill>
                <a:schemeClr val="accent6">
                  <a:lumMod val="75000"/>
                </a:schemeClr>
              </a:solidFill>
              <a:latin typeface="Verdana" pitchFamily="34" charset="0"/>
            </a:endParaRPr>
          </a:p>
          <a:p>
            <a:endParaRPr lang="fr-FR" sz="1600" b="1" dirty="0" smtClean="0">
              <a:solidFill>
                <a:schemeClr val="accent6">
                  <a:lumMod val="75000"/>
                </a:schemeClr>
              </a:solidFill>
              <a:latin typeface="Verdana" pitchFamily="34" charset="0"/>
            </a:endParaRPr>
          </a:p>
          <a:p>
            <a:r>
              <a:rPr lang="fr-FR" sz="16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 2011: A </a:t>
            </a: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vacant shop</a:t>
            </a:r>
            <a:endParaRPr lang="fr-FR" sz="2000" b="1" dirty="0">
              <a:solidFill>
                <a:schemeClr val="accent1">
                  <a:lumMod val="50000"/>
                </a:schemeClr>
              </a:solidFill>
              <a:latin typeface="Verdana" pitchFamily="34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 flipH="1">
            <a:off x="3275856" y="6021288"/>
            <a:ext cx="5652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6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</a:rPr>
              <a:t>            </a:t>
            </a: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2012: A </a:t>
            </a:r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</a:rPr>
              <a:t>high-quality food business</a:t>
            </a:r>
            <a:endParaRPr lang="fr-FR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Flèche droite 19"/>
          <p:cNvSpPr/>
          <p:nvPr/>
        </p:nvSpPr>
        <p:spPr>
          <a:xfrm>
            <a:off x="4860032" y="3501008"/>
            <a:ext cx="504056" cy="504056"/>
          </a:xfrm>
          <a:prstGeom prst="rightArrow">
            <a:avLst>
              <a:gd name="adj1" fmla="val 23165"/>
              <a:gd name="adj2" fmla="val 50000"/>
            </a:avLst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667000" y="151442"/>
            <a:ext cx="6477000" cy="762957"/>
          </a:xfrm>
          <a:prstGeom prst="rect">
            <a:avLst/>
          </a:prstGeom>
          <a:solidFill>
            <a:srgbClr val="374A5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2438400" y="1"/>
            <a:ext cx="6705600" cy="7293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67000" y="151442"/>
            <a:ext cx="6477000" cy="762957"/>
          </a:xfrm>
          <a:prstGeom prst="rect">
            <a:avLst/>
          </a:prstGeom>
          <a:solidFill>
            <a:srgbClr val="374A5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438400" y="1"/>
            <a:ext cx="6705600" cy="7293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2590800" y="12220"/>
            <a:ext cx="6400800" cy="737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defTabSz="457200">
              <a:spcBef>
                <a:spcPct val="0"/>
              </a:spcBef>
              <a:defRPr/>
            </a:pPr>
            <a:endParaRPr lang="fr-FR" sz="1600" dirty="0">
              <a:solidFill>
                <a:schemeClr val="bg1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629399"/>
            <a:ext cx="9144000" cy="2340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 descr="LOGOMASTER SEMAEST Horizontal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04801"/>
            <a:ext cx="1981200" cy="42454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95536" y="1311732"/>
            <a:ext cx="827970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fr-FR" sz="2000" b="1" dirty="0" smtClean="0">
                <a:solidFill>
                  <a:srgbClr val="E46C0A"/>
                </a:solidFill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► 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Example 10</a:t>
            </a:r>
            <a:r>
              <a:rPr lang="en-GB" sz="2000" b="1" baseline="300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000" b="1" dirty="0" err="1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bourough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fr-FR" sz="2000" b="1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defRPr/>
            </a:pPr>
            <a:endParaRPr lang="fr-FR" b="1" dirty="0">
              <a:solidFill>
                <a:srgbClr val="E46C0A"/>
              </a:solidFill>
              <a:latin typeface="Verdana" pitchFamily="34" charset="0"/>
              <a:ea typeface="ＭＳ Ｐゴシック"/>
              <a:cs typeface="ＭＳ Ｐゴシック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323528" y="5837202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 smtClean="0"/>
              <a:t>Before</a:t>
            </a:r>
            <a:endParaRPr lang="fr-FR" sz="2000" b="1" dirty="0"/>
          </a:p>
        </p:txBody>
      </p:sp>
      <p:sp>
        <p:nvSpPr>
          <p:cNvPr id="16" name="ZoneTexte 15"/>
          <p:cNvSpPr txBox="1"/>
          <p:nvPr/>
        </p:nvSpPr>
        <p:spPr>
          <a:xfrm>
            <a:off x="4572000" y="5837202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 smtClean="0"/>
              <a:t>After</a:t>
            </a:r>
            <a:endParaRPr lang="fr-FR" sz="2000" b="1" dirty="0"/>
          </a:p>
        </p:txBody>
      </p:sp>
      <p:sp>
        <p:nvSpPr>
          <p:cNvPr id="17" name="ZoneTexte 16"/>
          <p:cNvSpPr txBox="1"/>
          <p:nvPr/>
        </p:nvSpPr>
        <p:spPr>
          <a:xfrm>
            <a:off x="611560" y="1948770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accent1">
                    <a:lumMod val="50000"/>
                  </a:schemeClr>
                </a:solidFill>
              </a:rPr>
              <a:t>Toy store "The enchanted tree"</a:t>
            </a:r>
            <a:r>
              <a:rPr lang="fr-FR" sz="2400" b="1" dirty="0" smtClean="0">
                <a:solidFill>
                  <a:schemeClr val="accent1">
                    <a:lumMod val="50000"/>
                  </a:schemeClr>
                </a:solidFill>
              </a:rPr>
              <a:t> </a:t>
            </a:r>
            <a:endParaRPr lang="fr-FR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8" name="Image 17" descr="DSC013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596842"/>
            <a:ext cx="4058613" cy="3240000"/>
          </a:xfrm>
          <a:prstGeom prst="rect">
            <a:avLst/>
          </a:prstGeom>
        </p:spPr>
      </p:pic>
      <p:pic>
        <p:nvPicPr>
          <p:cNvPr id="19" name="Image 18" descr="HD Arbre enchanté02.jpg"/>
          <p:cNvPicPr>
            <a:picLocks noChangeAspect="1"/>
          </p:cNvPicPr>
          <p:nvPr/>
        </p:nvPicPr>
        <p:blipFill>
          <a:blip r:embed="rId4" cstate="print"/>
          <a:srcRect r="6890"/>
          <a:stretch>
            <a:fillRect/>
          </a:stretch>
        </p:blipFill>
        <p:spPr>
          <a:xfrm>
            <a:off x="4572000" y="2597202"/>
            <a:ext cx="4320480" cy="3240000"/>
          </a:xfrm>
          <a:prstGeom prst="rect">
            <a:avLst/>
          </a:prstGeom>
        </p:spPr>
      </p:pic>
      <p:sp>
        <p:nvSpPr>
          <p:cNvPr id="13" name="Espace réservé du numéro de diapositive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AA9E-6FE8-42F1-A7B6-E3B4A0E55EEB}" type="slidenum">
              <a:rPr lang="fr-FR" smtClean="0"/>
              <a:pPr/>
              <a:t>11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67000" y="151442"/>
            <a:ext cx="6477000" cy="762957"/>
          </a:xfrm>
          <a:prstGeom prst="rect">
            <a:avLst/>
          </a:prstGeom>
          <a:solidFill>
            <a:srgbClr val="374A5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438400" y="1"/>
            <a:ext cx="6705600" cy="7293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2590800" y="12220"/>
            <a:ext cx="6400800" cy="737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defTabSz="457200">
              <a:spcBef>
                <a:spcPct val="0"/>
              </a:spcBef>
              <a:defRPr/>
            </a:pPr>
            <a:endParaRPr lang="fr-FR" sz="1600" dirty="0">
              <a:solidFill>
                <a:schemeClr val="bg1"/>
              </a:solidFill>
              <a:latin typeface="Verdana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629399"/>
            <a:ext cx="9144000" cy="2340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 descr="LOGOMASTER SEMAEST Horizontal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04801"/>
            <a:ext cx="1981200" cy="424542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67544" y="1228690"/>
            <a:ext cx="82797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sz="2000" b="1" dirty="0" smtClean="0">
                <a:solidFill>
                  <a:srgbClr val="E46C0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► </a:t>
            </a:r>
            <a:r>
              <a:rPr lang="fr-FR" sz="2000" b="1" dirty="0" err="1" smtClean="0">
                <a:solidFill>
                  <a:srgbClr val="E46C0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Example</a:t>
            </a:r>
            <a:r>
              <a:rPr lang="fr-FR" sz="2000" b="1" dirty="0" smtClean="0">
                <a:solidFill>
                  <a:srgbClr val="E46C0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11th borough</a:t>
            </a:r>
            <a:endParaRPr lang="fr-FR" sz="2000" b="1" dirty="0">
              <a:solidFill>
                <a:srgbClr val="E46C0A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251520" y="5805264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 </a:t>
            </a:r>
            <a:r>
              <a:rPr lang="fr-FR" sz="2000" b="1" dirty="0" err="1" smtClean="0"/>
              <a:t>Before</a:t>
            </a:r>
            <a:r>
              <a:rPr lang="fr-FR" sz="2000" b="1" dirty="0" smtClean="0"/>
              <a:t> </a:t>
            </a:r>
            <a:endParaRPr lang="fr-FR" sz="2000" b="1" dirty="0"/>
          </a:p>
        </p:txBody>
      </p:sp>
      <p:sp>
        <p:nvSpPr>
          <p:cNvPr id="16" name="ZoneTexte 15"/>
          <p:cNvSpPr txBox="1"/>
          <p:nvPr/>
        </p:nvSpPr>
        <p:spPr>
          <a:xfrm>
            <a:off x="4716016" y="5867980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 smtClean="0"/>
              <a:t>After</a:t>
            </a:r>
            <a:endParaRPr lang="fr-FR" sz="2000" b="1" dirty="0"/>
          </a:p>
        </p:txBody>
      </p:sp>
      <p:sp>
        <p:nvSpPr>
          <p:cNvPr id="17" name="ZoneTexte 16"/>
          <p:cNvSpPr txBox="1"/>
          <p:nvPr/>
        </p:nvSpPr>
        <p:spPr>
          <a:xfrm>
            <a:off x="755576" y="1866310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accent1">
                    <a:lumMod val="50000"/>
                  </a:schemeClr>
                </a:solidFill>
              </a:rPr>
              <a:t>Art supplies Shop </a:t>
            </a:r>
            <a:r>
              <a:rPr lang="fr-FR" sz="2400" b="1" dirty="0" smtClean="0">
                <a:solidFill>
                  <a:schemeClr val="accent1">
                    <a:lumMod val="50000"/>
                  </a:schemeClr>
                </a:solidFill>
              </a:rPr>
              <a:t>« </a:t>
            </a:r>
            <a:r>
              <a:rPr lang="fr-FR" sz="2400" b="1" dirty="0" err="1" smtClean="0">
                <a:solidFill>
                  <a:schemeClr val="accent1">
                    <a:lumMod val="50000"/>
                  </a:schemeClr>
                </a:solidFill>
              </a:rPr>
              <a:t>Boesner</a:t>
            </a:r>
            <a:r>
              <a:rPr lang="fr-FR" sz="2400" b="1" dirty="0" smtClean="0">
                <a:solidFill>
                  <a:schemeClr val="accent1">
                    <a:lumMod val="50000"/>
                  </a:schemeClr>
                </a:solidFill>
              </a:rPr>
              <a:t> »</a:t>
            </a:r>
            <a:endParaRPr lang="fr-FR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Image 12" descr="PA2800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564904"/>
            <a:ext cx="4272000" cy="3204000"/>
          </a:xfrm>
          <a:prstGeom prst="rect">
            <a:avLst/>
          </a:prstGeom>
        </p:spPr>
      </p:pic>
      <p:pic>
        <p:nvPicPr>
          <p:cNvPr id="14" name="Image 13" descr="BOESN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2564904"/>
            <a:ext cx="3960752" cy="3204000"/>
          </a:xfrm>
          <a:prstGeom prst="rect">
            <a:avLst/>
          </a:prstGeom>
        </p:spPr>
      </p:pic>
      <p:sp>
        <p:nvSpPr>
          <p:cNvPr id="18" name="Espace réservé du numéro de diapositiv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AA9E-6FE8-42F1-A7B6-E3B4A0E55EEB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67000" y="151442"/>
            <a:ext cx="6477000" cy="762957"/>
          </a:xfrm>
          <a:prstGeom prst="rect">
            <a:avLst/>
          </a:prstGeom>
          <a:solidFill>
            <a:srgbClr val="374A5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438400" y="1"/>
            <a:ext cx="6705600" cy="7293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2057400" y="2276952"/>
            <a:ext cx="6934200" cy="11879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old"/>
                <a:ea typeface="+mj-ea"/>
                <a:cs typeface="Arial Bold"/>
              </a:rPr>
              <a:t>Sujet de la présentation</a:t>
            </a: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old"/>
                <a:ea typeface="+mj-ea"/>
                <a:cs typeface="Arial Bold"/>
              </a:rPr>
              <a:t/>
            </a:r>
            <a:b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old"/>
                <a:ea typeface="+mj-ea"/>
                <a:cs typeface="Arial Bold"/>
              </a:rPr>
            </a:br>
            <a:r>
              <a:rPr kumimoji="0" lang="fr-FR" sz="2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/>
                <a:ea typeface="+mj-ea"/>
                <a:cs typeface="Arial Bold"/>
              </a:rPr>
              <a:t>Titre de la page/rubrique en cours de présentation</a:t>
            </a:r>
            <a:endParaRPr kumimoji="0" lang="fr-FR" sz="2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Unicode MS"/>
              <a:ea typeface="+mj-ea"/>
              <a:cs typeface="Arial Bold"/>
            </a:endParaRPr>
          </a:p>
        </p:txBody>
      </p:sp>
      <p:sp>
        <p:nvSpPr>
          <p:cNvPr id="9" name="Titre 1"/>
          <p:cNvSpPr txBox="1">
            <a:spLocks/>
          </p:cNvSpPr>
          <p:nvPr/>
        </p:nvSpPr>
        <p:spPr>
          <a:xfrm>
            <a:off x="2590800" y="12220"/>
            <a:ext cx="6400800" cy="737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defTabSz="457200">
              <a:spcBef>
                <a:spcPct val="0"/>
              </a:spcBef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Verdana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3528" y="1067827"/>
            <a:ext cx="5256584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►  Arts 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Viaduct , under the green highline of Paris</a:t>
            </a:r>
          </a:p>
          <a:p>
            <a:endParaRPr lang="fr-FR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Vault of fine craftsmanship in Paris</a:t>
            </a:r>
          </a:p>
          <a:p>
            <a:endParaRPr lang="fr-FR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2005, an administrative long lease of </a:t>
            </a:r>
          </a:p>
          <a:p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25 years was signed between the SEMAEST and the City of Paris</a:t>
            </a:r>
            <a:endParaRPr lang="fr-FR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GB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52 craftsmen installed </a:t>
            </a:r>
            <a:endParaRPr lang="fr-FR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64 continuously occupied vaults</a:t>
            </a:r>
            <a:endParaRPr lang="fr-FR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relays vaults (lease of 2 years)</a:t>
            </a:r>
            <a:r>
              <a:rPr lang="en-GB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Pop up vault  </a:t>
            </a:r>
            <a:endParaRPr lang="fr-FR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incubators for young craftsmen </a:t>
            </a:r>
            <a:endParaRPr lang="fr-FR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10,000 m²</a:t>
            </a:r>
            <a:endParaRPr lang="fr-FR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fr-FR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fr-FR" sz="2400" b="1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cs typeface="Verdana"/>
            </a:endParaRPr>
          </a:p>
          <a:p>
            <a:endParaRPr lang="fr-FR" b="1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cs typeface="Verdan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29399"/>
            <a:ext cx="9144000" cy="2340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 descr="LOGOMASTER SEMAEST Horizontal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04801"/>
            <a:ext cx="1981200" cy="424542"/>
          </a:xfrm>
          <a:prstGeom prst="rect">
            <a:avLst/>
          </a:prstGeom>
        </p:spPr>
      </p:pic>
      <p:pic>
        <p:nvPicPr>
          <p:cNvPr id="15" name="Image 14" descr="SEMAEST_VIADUC_HD-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1364992"/>
            <a:ext cx="3312036" cy="220802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6" name="Image 15" descr="SEMAEST_VIADUC_HD-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3645024"/>
            <a:ext cx="3347864" cy="223190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" name="Espace réservé du numéro de diapositive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AA9E-6FE8-42F1-A7B6-E3B4A0E55EEB}" type="slidenum">
              <a:rPr lang="fr-FR" smtClean="0"/>
              <a:pPr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185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 34" descr="103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8234" y="2492896"/>
            <a:ext cx="3925766" cy="2628000"/>
          </a:xfrm>
          <a:prstGeom prst="rect">
            <a:avLst/>
          </a:prstGeom>
        </p:spPr>
      </p:pic>
      <p:pic>
        <p:nvPicPr>
          <p:cNvPr id="34" name="Image 33" descr="SEMAEST_ST_BLAISE_2014_0203_BD-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2457184"/>
            <a:ext cx="3942000" cy="2628000"/>
          </a:xfrm>
          <a:prstGeom prst="rect">
            <a:avLst/>
          </a:prstGeom>
        </p:spPr>
      </p:pic>
      <p:sp>
        <p:nvSpPr>
          <p:cNvPr id="8" name="Espace réservé du numéro de diapositive 1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43908C69-3BBA-4DEF-941E-80EE3F3988C8}" type="slidenum">
              <a:rPr lang="fr-FR"/>
              <a:pPr>
                <a:defRPr/>
              </a:pPr>
              <a:t>14</a:t>
            </a:fld>
            <a:endParaRPr lang="fr-FR"/>
          </a:p>
        </p:txBody>
      </p:sp>
      <p:sp>
        <p:nvSpPr>
          <p:cNvPr id="31746" name="AutoShape 2" descr="data:image/png;base64,/9j/4f/+RXhpZgAATU0AKgAAAAgACgEPAAIAAAASAAAAiAEQAAIAAAAMAAAAnAESAAMAAAABAAEAAAEaAAUAAAABAAAAqAEbAAUAAAABAAAAsAEoAAMAAAABAAIAAAExAAIAAAAKAAAAuAEyAAIAAAAUAAAAxAITAAMAAAABAAIAAIdpAAQAAAABAAAA2AAAanAAAE5JS09OIENPUlBPUkFUSU9OAAAATklLT04gRDMwMDAAAAABLAAAAAEAAAEsAAAAAVZlci4xLjAwIAAAADIwMTA6MDI6MDMgMTc6Mjk6NDAAACiCmgAFAAAAAQAAAsCCnQAFAAAAAQAAAsiIIgADAAAAAQAAAACIJwADAAAAAQBkAACQAAAHAAAABDAyMjGQAwACAAAAFAAAAtCQBAACAAAAFAAAAuSRAQAHAAAABAECAwCRAgAFAAAAAQAAAviSBAAKAAAAAQAAAwCSBQAFAAAAAQAAAwiSBwADAAAAAQAFAACSCAADAAAAAQAAAACSCQADAAAAAQAQAACSCgAFAAAAAQAAAxCSfAAHAABm/gAAA1SShgAHAAAALAAAAxiSkAACAAAAAzUwAACSkQACAAAAAzUwAACSkgACAAAAAzUwAACgAAAHAAAABDAxMDCgAQADAAAAAQABAACgAgADAAAAAQeQAACgAwADAAAAAQUQAACgBQAEAAAAAQAAalKiFwADAAAAAQACAACjAAAHAAAAAQMAAACjAQAHAAAAAQEAAACjAgAHAAAACAAAA0SkAQADAAAAAQAAAACkAgADAAAAAQAAAACkAwADAAAAAQAAAACkBAAFAAAAAQAAA0ykBQADAAAAAQARAACkBgADAAAAAQAAAACkBwADAAAAAQAAAACkCAADAAAAAQAAAACkCQADAAAAAQAAAACkCgADAAAAAQAAAACkDAADAAAAAQAAAAAAAAAAAAAAAAAKAAAJxAAAAFAAAAAKMjAxMDowMjowMyAxNzoyOTo0MAAyMDEwOjAyOjAzIDE3OjI5OjQwAAAAAAEAAAABAAAAAAAAAAYAAAAlAAAACgAAAHMAAAAKQVNDSUkAAAAgICAgICAgICAgICAgICAgICAgICAgICAgICAgICAgICAgICAAAgACAQIAAQAAAAEAAAABTmlrb24AAhAAAE1NACoAAAAIADQAAQAHAAAABDAyMTAAAgADAAAAAgAAAGQABAACAAAACAAAAn4ABQACAAAADQAAAoYABwACAAAABwAAApYACAACAAAADQAAAp4ACQACAAAAFAAAAq4ACwAIAAAAAgAAAAAADAAFAAAABAAAAsIADQAHAAAABAABBgAADgAHAAAABAABDAAAEQAEAAAAAQAADq4AEgAHAAAABAABBgAAEwADAAAAAgAAAGQAFgADAAAABAAAAuIAFwAHAAAABAABBgAAGAAHAAAABAAAAAAAGQAKAAAAAQAAAAAAGwADAAAABwAAAuoAHAAHAAAAAwABBgAAHQACAAAACAAAAvoAHgADAAAAAQABAAAAHwAHAAAACAAAAwIAIgADAAAAAQAAAAAAIwAHAAAAOgAAAwoAJAAHAAAABAA8AQIAJQAHAAAADgAAA0YAKwADAAAAAQAAAAAALAAHAAAAXgAAA1YAgwABAAAAAQYAAAAAhAAFAAAABAAAA7YAhwABAAAAAQAAAAAAiQADAAAAAQAEAAAAigADAAAAAQACAAAAiwAHAAAABD8BDAAAkQAHAAAHLgAAA9YAlQACAAAABQAACwYAlwAHAAACVAAACw4AmAAHAAAAIQAADWIAnQADAAAAAQAAAAAAngADAAAACgAADYYAogAEAAAAAQAEu1kAowABAAAAAQAAAAAApwAEAAAAAQABcFEAqAAHAAAAFgAADZoAqwACAAAAEAAADbIAsAAHAAAAEAAADcIAsQADAAAAAQAAAAAAtgAHAAAACAAADdIAtwAHAAAAHgAADdoAuAAHAAAArAAADfoAuwAHAAAABgAADqYAAAAAQkFTSUMgIABBVVRPICAgICAgICAAAAAATUFOVUFMAAAgICAgICAgICAgICAAAAAAICAgICAgICAgICAgICAgICAgIAAAAAHuAAABAAAAAWUAAAEAAAABAAAAAQAAAAEAAAABAAAAAAAHkAUQAAAPQAo4D0AKOAAAAAAAADY4OTM5NzcAMDEwMAICAAAwMTAwU1RBTkRBUkQAAAAAAAAAAAAAAABTVEFOREFSRAAAAAAAAAAAAAAAAAABAAAA/wAAgACA////AAA8AQwAAAA8AQwAAAAAAgAAMDEwMAX/AWQA7AAAAADv33//9//+///3f/0AAAAA/X3/99ff/f9/X/f9AAAAAP//7//e3/fv/f///wAAAADf1//////f9/19//0AAAAA///39vH////f9/v/AAAAAAAAAAAAZAAAAAoAAADwAAAACgAAACMAAAAKAAAALQAAAAowMjE3+18v5PVTKBwuXYp4bExpdYKTt9gIPHW1MoFc/5njQbo6MU/kg13NfjRgu4hY6Jkg8unnyMg3JwZ0XdEYVHfx1Kojf7pw830OpkTrLEwAyZhiORe96NvV1t7tAyBb56idHISm1WDDLZ4WlRuzPNd5ItKJRwzYq4VmTj0zMHR/QHuLsN4VQZLML4fkSrklUz2yQIF/Wsgzyzi81WawJA4B+PsB8OS/442FCXVhCOO3JsKyK6bguUDkjy7dk1AU37GKalE/NDAzPU5mhavYwIuJ0iJ51zyoG5UWni3DYASvYRraoU9E34sS78kVxGjxUTkikgkYjIdrRXkOpfP+9N8Rj0qhn1AQ2Z1vRiUL+Ozm6fbO1TVRBl/1NnzWIoLl4sE6uk3N4QDmTf56ucT3IZuZgnKZZ2x79aXG7JhTkNQZccoqmP908GP9jibHaxjM40gZ47CV+WhbmZqSoU9sCCPtllYt40gsj2HSWtlX5HCbNW6exQtAlOfJKgJxf3x4cx0mxv2TWBzfkWLKqQf0YOtl/g6VO1CEN7B1PAjgwqGMg3p6gY+kxDwNPnXL+0icB1nCNnYnrDu1ZQaurRPQkIAxCumvv7SwQ7/DaOYpVQIkC18sGlWxpngXm5BOQe0KzOOX1MXtyS5nb1PYsVll8F67756AhcGUoscrAjSMD4nZbtU3V+ArbXXiETuDi3hsnmlygmC33AjCdbb+tKMAZ6FBujmvT+SDTc1+NZu6KV2WGKPzSOfs+AskQG+b0hZVmfBGqx1++HH/f4mkwukfToC2RZ/s6AM3qgoJI/J89wM61iXlPK8EYMMtnhaVG6g813ki0olHDNirhWZOPTMwND9Raoqx3xRQk90uhuVLuCynKbJC2XccyHs19r6NY0AkDwH6+gEPJOZjvfYmEU3OHEvZQrAopyy4S+WGEu23UhlRVY9qgT5hMDM9Tma1q9gMR63SInnXPKlrxBaeLZx9k+9hGtqi9cQdA+32FNeA8OsWRp1tyQdMmMHPpg5983D0f+7VtY5gK++s4pG5WvQHkxgWjf3myCN3xApJgbIjgORPwTq6Qc9k/1yyAbZ1xPcju2ajcqFnbHiLpcbuHVOQ1B9xyirB6HTMIcuOJsZrGMyHSRLiuZd8aC5Te8n6sP/ZGR5Crc0bW81G8xnIgpsovVb4olMJh4xYaoW0zr2zsLS/0eoKEV+U0BNcLgZlyzisJ6kywln3nEj7tXY+DOPBpY+BenqBj6TA4w4+drX7SJz3WUIyqSesOMtkBq9dhF2nACwK6IoQGx8cC3NdvpbmPXe45hRL5hOYKg/mfM8nj4Qd6ZpaIUDEoO7Cc1dX9Gh8l7niEkmHzBhqxyaO/XPwdP+RKspxH9SQUx3uxqWLeGxnaXKCmbfcSjB1tv5NowBkz0G6OsFP5IAjzX429buIXDcZAvL7bez4Cye2bIPRlVSsDqtV0YAlcPt9BFmtFGFMDzZVYjoUorZB3HHXlwpnTTOoZBOspW5q8yefH38SYjVlcwbbcU5+0b+MTkdeOKI/e1p1gZHUMVvaIkF5jrTf0+jW5b2WiG43G8qgQdicB9tF/qwFRPAWv29ymwkWhIzjbSZXTTpYOUdEGiHRZ2yV6wROW5WGwI3P4cKemVRUPvOPdhrdpyjaV+qVFWH9PIoErWEQ2rJvUSAWst7W1dvo/Bc5YpLJB0yY60dWDGPx9fRM7ku1MWCFENudZLnN9AHs7xY1Aho0vNYh/Jp3tSrJ7RPIh7OMxQoKjEf+v58yxNUFk6B7nm4ecZ6s4ed+WALfW3rUIbH0Ufs5AuDZrJR/M9a2Rx33aAiXBaoOoTp85Tul3gtlp9C3H1JSAWkyZBZDTga7rR04mKc6+kIxB0x3S2QuJ/XpoC8vwaJ++bU051PtVvo9gwh3twi1c8HVHCqkjoF1epePt8D0Uj52tftInPdZwjKpJ6w4y2f2rEIRVZRsztUVb0BlsLq9xRnt1KGMz/aVovpU4nYBHDEX10qnjXPoJFPs5a6qs2dfX79SonUls8YbsY6+EX/MDoeeeGJ/u5o1wVEU8Zsa4oE5znQfkyiWJX3WSK73W4rgARhcR5uFvuzFhLDWfy8yW8nWRMyjLeYXDfoY+QcE2uGRJyzVq0QOm1XGgE2PIYLeWZQUfrPPNlqd5+gaFyrV1SE9/MpEbaHQGnKvEWDWcp4WlRuoPNd5ItKJRwzYq4VmTj0zMDQ0Q17cyd8URaDdLpPQS7g5fymyVwF3HN4XNfdD12NB+GUB+i0nDyRAY42+9jV7yBx32UBE5acoBe3lhi7dk1AU37GKalE/NDAzPU5mhavYDEx30yB6JzWiFZAQmS3DYASvYRrOe29ENOTt3sI92+jo+jlihiQHTIwbRaYbYvNw4VoRql/Cn1QF4J1uUxEL+Ozn6fICGTdciLv1Nn7NI4DkT4B+9nHPZP9cDLr6RQAAT0ZGIAAAAAAwMjEz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cu4qmQUx3uxqWKlm1naHKD/KTPCB91tv5MowBlzEFQOO5L24AzzWo3A7+CXC0dLPD956H4nSVbbKXRfVQ68f+ogX3RMbI5T+QEr9lOhBrkYDsV/ujr1dbf6QPWRW+g2htDrihh6y1kFm8bUj3TeCbTjUf62F2EZk49MzA0K1FgirvfFFCT3S6G5UuyLKcpt0LTdxnIfjXivo1jQCQPAfD6Cw8rQGaNvvY1e8Icd9lNsimnLLhL5ZIv3ZJQFCWwimtRP84xMzxKZ4+q3A1DiSgjfdfGqOGUEp4tw2AEr2Ea2qFvRCAD7d7W1dvo/fk4B5bJA0GZBUSmD33yFfR+EapO9ZtUENOdbkclBvjsGPaM/eLIFYi7CcmLMt8/1H/BOrgaMLi/VDCJqSrO96NKZn3Ec5JxhXx6szAyMDTMXIhDoxNC8zCak09AU7Zfh8ewgp87dbf/TKMBZAAAAAAAAAAAAAAAAAAAAAAAAAAAAAAAMDEwMwAAAAAAAAD/AAAAAAAAAAAAAAAAQVVUTyhGTEFTSCBPRkYpADAxMDAAAAAAAAAAAAAAAAAAAAAAAAAAADAxMDAAAAAAAAAAAAAAAAAAAAAAAAAAAAAAAAAAAAAAMDEwMAAAAGYAzwAAAAAAAAAAAAAAAAAAAAAAAAAAAAAAAAAAAAAAAAAAAAAAAAAAAAAAAAAAAAAAAAAAAAAAAAAAAAAAAAAAAAAAAAAAAAAAAAAAAAAAAAAAAAAAAAAAAAAAAAAAAAAAAAAAAAAAAAAAAAAAAAAAAAAAAAAAAAAAAAAAAAAAAAAAAAAAAAAAAAAAAAAAAAAAAAAAAAAAAAAAAAAAAAAAAAAAADAxMDD/AAAAAAcBAwADAAAAAQAGAAABGgAFAAAAAQAADwoBGwAFAAAAAQAADxIBKAADAAAAAQACAAACAQAEAAAAAQAADxoCAgAEAAAAAQAAV9oCEwADAAAAAQACAAAAAAAAAAAAAAEsAAAAAQAAASwAAAAB/9j/2wCEAA8UFhkWEh0ZGBkhHx0jLEkvLCgoLFlAQzVJal1vbWhdZmR1g6eOdXyefmRmksaTnq2yu727cYzO3My22qe4u7QBDyEhLCYsVi8vVrR4Zni0tLS0tLS0tLS0tLS0tLS0tLS0tLS0tLS0tLS0tLS0tLS0tLS0tLS0tLS0tLS0tLS0tP/AABEIAXcCOgMBIQACEQEDEQH/xAGiAAABBQEBAQEBAQAAAAAAAAAAAQIDBAUGBwgJCgsQAAIBAwMCBAMFBQQEAAABfQECAwAEEQUSITFBBhNRYQcicRQygZGhCCNCscEVUtHwJDNicoIJChYXGBkaJSYnKCkqNDU2Nzg5OkNERUZHSElKU1RVVldYWVpjZGVmZ2hpanN0dXZ3eHl6g4SFhoeIiYqSk5SVlpeYmZqio6Slpqeoqaqys7S1tre4ubrCw8TFxsfIycrS09TV1tfY2drh4uPk5ebn6Onq8fLz9PX29/j5+gEAAwEBAQEBAQEBAQAAAAAAAAECAwQFBgcICQoLEQACAQIEBAMEBwUEBAABAncAAQIDEQQFITEGEkFRB2FxEyIygQgUQpGhscEJIzNS8BVictEKFiQ04SXxFxgZGiYnKCkqNTY3ODk6Q0RFRkdISUpTVFVWV1hZWmNkZWZnaGlqc3R1dnd4eXqCg4SFhoeIiYqSk5SVlpeYmZqio6Slpqeoqaqys7S1tre4ubrCw8TFxsfIycrS09TV1tfY2dri4+Tl5ufo6ery8/T19vf4+fr/2gAMAwEAAhEDEQA/AJKWvQOIKKACigBaSgAxRimITFJTEFJTAKKBBSUwCkoEFJTAKKACkoAKSmIKKACigQlFMAooASigAooAKKACigAooAKKACigAooAKSgAooAKKBCUtAxKKQCUUAJRQISigAxRQMKTFAGhS1ibhRQIKKACigBaKAEoxTASkpiCkpiCimISigApKACimISigBKKACimIKKAEooEJRTAKKACigAooAKKACigAooAKKACikAUlMAooAKKQCUUAGKTFABiigBKKADFGKQCUUDCkoA0KKxNgooAKKYgooAKKYBRQAUlAgpKYBikpiCigQUlMApKACigQUlMAooAKSgQUUwCkoAKKBBiigYUUAFFABRQAUUCCigYUUAFFACUtIBMUUxBSUDCikAmKXFABijFIYlJQISkpgJSUAaVFYG4UUxBRQAUUwCigQUlABRTAKKACkxTEJiigQUlMAooATFFMQUUAJRQIKSmAUUAFJQIKKACigAxRigAxRQAUUAFFABRQAUUAFGKBhRQAlGKBBijFIY7bS7RSuVYOKbSASkxTEJTaYhKKYhKSgDSornOgKMUxBijFABRTEJRQAUUAFFMQUUAFFMAxSYoATFFMQlFAgpKYBRQIKSgAopgJRQIKKACigApKACigAooAKKACigAoxQAYoxQAuKMUDDFGKQC7aXFK47CUmaADmlxQAnApuaAG0lMkKSmAlFACUlAGnRiuc3CigAopgGKTFAgxRimAUlMQUUAFJTEFFABRQAlFMQlFMApKBBRQAUlABRTEJRQAUUAFJTEFFABRQAuKMUhhijFAC4pdtK47C7RRgelK4wxRigBKMUALRSGJSYNMQYo4oASkoAbRTJEpMUAGKTFMQYpMUDExRigDQorA2CloAKWgAooAKSmAUYpiExRQIKSmAUUCEopgFGKAEoxTEFFACUUCCimAlGKACkoAKKYgooAMUYoAMUYpDFxS4pDFxRikMKKACkpiDFLikMMUYFIAooGFJQIbRTEJSYpgFJQIMUYoATFLikMMUm00XHYNpo20rjsXMUlZlhRTEFFAC0UAFFABRTEFFACUUxCUUwCigQUUAFJQAUUxBSUAFFABSUAFFMBKKBBijFAC4oxQMMUtIA4ooGFFAhKKAFxS4pFBRQAlFAgooAKSgAoAJ6DNAClGHUEU3bRcdg20u2lcLBto20rjsLijFIYlJQMSm0CLeTSVJQUUxBRQAUUxBRQAUUAFJTEFFABRTEFFABRQAlFABRTEFJQAYooAKMUAGKSgAxS4oAWikMTFGKYBilxSASimAYpcUALil4qShCabTEJS0xBijFIAxS7TRcdg20u2puOxMsJY9OKvoiquBWMmbJCsq5zjNVnTjgc1mmWQeW2OlR4PpW1zKwhHFMzVIkbmm5NUSNyabzVEjaMUwLtFZGgUUAFLQIKKYCUtABRQAUUxBRQAUUAJRTEFFABRQAUUxBSUAFLigAxS4pDsGKMUh2DFLigYmKMUCCkpgGKMUAGKXFIBaWkUFN4oEGKMUxBijFAxcU8IT0FTcdiXym9KZsIzx0qLl2GVNEAW5psSL45owO1c5uGOaQ0AMJqqxzTQiE80wKK1uZjCB2qMiqTE0MNNrQyEooAuUVmWFFMAooELRTAKKADFLigAxRigAxRii4WDFGKLhYMUYouFhKKYgpaAEoxTEGKXFAC4opFBRSAKMUDDFFAgooGGKMUAGKXFK4WExRii4WDFGKB2DFLigQUUDFpKAJEXcfatBQFGBWUmWgzUTDPWoLI9qnqKcoCjincRKOlJuxUlDCajLGmIjLEjFRkHFUIjNMziqJAe9NY+lADMCjbV3JsR4owfSquTYt0VAwopgLRQAYooAKdigB1FSUJRTEFFAC0lAxaMUCExRimKwuKMUDFxRikAYoxQAUYoAMUYoGFGKQBiimAcUlAgozQAmaM0xCZpM0wuGaM0CDNLSGFJTAXmpkTnJFS2NIlzg8UpesTUbvpN2aYDwaXNIBc000gGk1AWpgN3CkL1RIwsDTCaYhmabVkjs0n0pFChTUuBUtjH0UxC0UAFZE08iSMAeO3FICD7TLnqePb/wCtQLiX+8ef8+lK4ycXT8k4qdLr++v5VSJNFSGAI780tAwoxQAYpaACigApaACigApaADNGaAEzRmmIM0maAuJmkzTEJk0ZNMQZNGaBBmkpgFFAhKKACigYUUCCnjFJlIQ9eKXaaQEygCnkj1rJmodajNAyM0Zpkjw2KQvSGIHp27HegCMvUJamkIizSE1oQJmlHNADsU00hjakBAFDGhd1G6oKH5NO5qiQpKQBisa6X99n2oAqY7U4FR94deBipGXJY0WLcuQRjPNVlORVokzpSVmOPWuit5GZgM5BFMDSozSGLRQAUUAFFMQUtABRQAUUAFJQIKSmAUYoASloEFJTAKKBCUUwCikAUUDClxQFgxRilcdgxTgakocWqPdSGKJKN4J60WC41mFRbqaQriFqbuqrE3F3UbqVh3GlqZmmIOfSkJIpiG5qRTSGBZc4zSZB71ndIuwUzcM4J5pcyHYeBkcZ/KlwfejmQWHeauKEmR84PTg5qiSbNGaBiVmXZwy+lIDO3fr7/wD16jJZmwuMepNAGhJMpTYPmJ71XU0xGfcf6zPqK1rZ8GM+1UI2ElSQZRgakzSGLmjNAC5ozQAZozTELmlzSGGaXNAEMkqopJYD/P8A9aqhuj2APvQBoIwKg+opCwzQAZFLkUANzRTEANLmgApM0AGaKBBRQAUlMApKAFzS7jSGJk0uTSGJnHWkzzQAHnk4pMAjOam6HYYu1vu805tqDLdKHIdhheLHUU4AN0GKjmHYYwCjOM0qLnkgD2p8wco8he5FVzuX+Et6EDNRzMqxHumJ+WE/U5GP0qwo/vHn8hSuwFLIP40/76qozruz50ZH++OlPUB3nQg8ypx0+YH+tL9ptgP9an5UO7FsQSXVsR/rFJ9cH/CqLTwk/wCuA/BjSsx3Qgltz96dz7AEA/man+2WyLhAw/4D/wDXp2C4DUIe27/vn/69O/tCL+6/5D/GiwXDPc1WzzKPo3+fzrdGTLG7KpiRQy+9W45GVgXO5TxxQwQOCJo2zweD9ahuwSvy/WoY0YDTOrHge1MW4y6hlHXrmkM0VIwTnJzTwQCKYird4LKc9sVYtz8i1SAmsywuNo79avxzFpmQldv8JB61ZBczSM4UE9hUlAZFHVgPqaiFxEcfOPxouhE4YEZB4pc84pgVxLmTbjv/AEqxmhANLAdSKzLtBIc5yOlRIpGTLCMZqjANtwv41CKZ1DtuWMA9BirFuwK7P4hWhJbzx1opiIjLGH2lhmpqYgooAM1G0ir1OKQDUlR2KowLAZIqXNMApeaAF2kDJwPxox7r/wB9Cpuh2F2/7S/nUTMqMAzDB5zzg0rjsZl3KzMogmVRzuyp/wAKz1SVm+aXI/2U/wDrVBZpJAAMlZG+kdWA/kgBLa49eEpDGvPMxUi0mODkArQZLiRcfYpB77gP6VIwC3Xa1JPq0gpCb8jH2ZOfVx/jT0FqIv8AaOeLaEfj/wDXp3laix+7Cv40AILW/XlZIF+g/wDrUG21E9Z4v++f/rUwEFlfHrcqv+6P/rU8WFz/ABXzD6Z/xoD5jGsXAy9+2Pf/APXVf7BGxwb4E9cZH+NPUnQjFjad7xf++h/jU39n2S8Nc4JGfvKKNR6Dhp9iQSLgkAZOHXgUgsbDHFwTn/bFAaCmyslxmU8jI+bqKb5GnAgFsk+5o1C6HNFpiMysACpwRlutCRaZK4RFyx6DLUWYm0iP/iV/53VNGmnSuEjALHtg0WBuw0PpoGRjB/2WqTzLD0X/AL4NKw7mdIroQC69M88VVLkE8As3oa2WpmyJWwuSu7nseauCUsmVwq55OeM1TXmJEaXczHGRnr8wH+FHnM0mw4J6feP+FKyC5mybjJt28+1bNvYGMGSaNHGOAXxj9KVirl6FBKCVtFXHYyHP16U2Xah2/ZEY98SdP0qiCRYo2yfskWB3MnH8qbFsfAFmFz6t/wDWpgTOoib5bYFz02yc+9PiVScpboPQ7+vr2o0FqK0rBwPJBGcEhuB7n/PY0/cTuBgjAHqev6UaBqQAsWH+jx4YAnI4X0zTXSXzAot7cjPpjPX29qHYSuQmWRJTH9mh45ODwo49qqXM7xXGxoEQEDhW4PPXpSLsMbgEm3Rs84D/AP1qcASDshjHy5BDnvn2qiChfSPHIF8sL/EcMT61asCGtn4wd/TPsKxkaxJZVGz/AOvWFKCoJUkEdwazRbEgmk3gHLA9ixroYiW5WPB6f6w11LYxY9dxk2BCMD/nqeanQsrKhjZi/wAwJlPAq9ETqNlBzj7OyHPLeYTVZ7iVEBXJA4wCP8KQhGnuFXdkkexH+FO+0zBN2GIxnIx/hSsVcU3UgQHDkevBqL7QzNyGLNxyo/xpNBciin8m5aQo3K7enfrWot4GUO8b4Y4GB/8AX96z5bF3JIrgyjG1lU5z0/rVu3A2ELFu2ttyyg/1pMZd8t927ZHkYGRF29OtN8mTGPlH0i7/AJ1iajjHJnIcjntGOnpUwV1QAySE46hBQIYFlH/LxN0x/q1/wpQJCRmac8EcovPv0oGJ5b5C+fPxznYvP6VCYSwOZ7nk9lAx+lMVhPs+GU+fc/Kcex5zzSC3IDDzrg59SePpQOwv2fgDzbjg+pppgBxl5zgf3m+v9aQA1ujOd3nH/gTYpfs0ZfeY3JJz1P8AnvTuKwwWsJbJhbJPfNQtZ25Jc2rEscnk/WkMc9rCXaQ2pZjyeTzQ8EZKsbViduByePbp70CXYa0ChCv2QkAk4B4zxz0pvlKpfZaHgHBz17elAyNowP8AlxyQSPy/CpSmXGbTPbJ9h9KBjQCAR9kxnAI7HPPpTcDZ/wAefXPGPT8KBA4A/wCXPcFAxx6jOB8tPwPMGbX+LG7HPHfpQIbkFstaDJBJOPr/ALNPVsYP2YKcZ4zn+VAbjBt5/wBFAwM9D/8AE0oYKSfs4BC5yA3/AMTQVuClSdpt1Axnof8A4mojJHnm3X/vlv8A4mgWpy7vJhGZidw7nNJvxknHA4FdPQ5yJ2y2Q2O/WlZyy/eIzweaoRfWWExIHZi/OSOtU433HaScnvnij1A17dIkZ3M65BAByPqetWzIrHb9oGzOOcYpAPaRI1ylwC2eMEU0Mfu+cCx6/MPT9P8A69LpsHUlwS4TzQEFSvlVLb/m78e2eaAFUSOrPuBYjA4/L/P1psu+PO3B6Y470dRkiK/lg7ly3GSOaiYyIfK+TAGQCO1AWJz5iw4Ypl8g5Htz/L9KpCSSBxvXcBjkdeh/Ol5B5iWj7ppGON7NyCe2KfNAk26OQYb5fLbqRz0/z/Sk9ykZDM9uWSQfwfK3Y/SrSsI5M8bX6c9DWhBl3r73DHGCvAp2lt+7lUnpg1lM0iab8Lziuem+6wrJFsrQkB1Ocf8A6621mCAEOucnBzXVEwkaiPGyBkKnaOORwc+tSh1VlZlQEZU/NnJIH6Utw2L4eJkx5iEkddwIzWJIVJLAoFPUBulEQZSWQBSNw+maFmTDDevXgVoSNEybSu4EZ6Y7U3z02Y34I9qLisKZ1Jz149KYZjnKhhQ2hpMd5zkg/ln/AD9a0I74o3MauxwWLc9K5XJGmpM2qSBuFiAPQFM/1pP7Tn/55xf98H/Gs07mlxh1Kf8A55w/k3+NdLtU2KzMilygbqQOfxpsaOZGo+tuPwkYUv8AaMWcm0bP/XZqYrllb/zI2dIjHsx1kLZqMasFyDbuffzTzTA0LXUUuZ1i8uRC3ffnoK17hhDC0jNLgc/LjP61LKRgnVoPW7/75Wmf2rBn792OMdF/Oiwrlm1vYZ51jSe53NnAYDHr/StYwEn/AI+Jh+P/ANagNzEa6tFYg6hOCOCCD/hSrfWikf6fIwHqp/woAVb62AP+nEn3RqnF5A2dt7GOe4P+NOzC6NNVdlVllVgRnIB5/WmsJUQs00SgDklTj+dIaIBNuyEu4GOOAoz/AFphaZm+S6iweRhM5H50WYrobi8IG2eMngn5eKTy9Q2gebHnGM/5FIeg8pfbjh0K54yccf8AfNSIt0PvsD16MP8A4mmId/pAz8oPH97qfyqJnugDthQ8DHz9T3pFFczX/a1T/vuniW8KsTAAc8Dr/WmTqOEt1zmEjjjgf/FVKJ5MDNvLnvjb/jRoGp5tuIHemFmB6mgkUOx4yaA8mcBm/Oq5n3JsjRgilnPDYVeWYngVMJI4ztSKOTPd+TVptiemw+R0IDG3jGOox/8AXqRZImQk2yY5HFakjUlt9+02gLezHmp7j7PFtLW2Gx8y7jx+NK7AYr2pz/ozAdyHNRIbbkNG+4Hs9F2Mkk+yCMnbKDn+9SA2BwR52Meop3YrDZPsQ8sAybe4zzj86kVLJm2h5RkDH1p8zFYlntisqxxyMT1PIOOcetZMoMblfMYkHB4pcw+URPsvIkecD2A61K32THyy3H44NZ3LJ4UiZWkTzCVwPnII56/pWLsIAIPBpASJHuRic8YretIFRyIZAdygncP8+tZstCSSlGKS45yARWdPAQAQ3DY/WkMrCBVUk88cVMIgSFABOeeTwK0TZDNOxt455GR14C8EGqzTwx742tlJU4+9yD+Va8zIsO+2WuP+PRP++j/hUG+KYMojVeMgg8nmlzMViKWLy+wJ+uarkjb91fyoGLu4wMflS78GgBzMeuWwabkryRRcLD95J+61OLAcZrie+hYwNgkkHjjOKkhlHnZb0wMY/wADVIZorEsk+ElIPUEkEH8P89Ku3t1JsSJXACqBgd+lNvQDnyeB1p67SM4zisxAoAO7oOf5VGDnqtWmM19JU/2hH8vAB5z7Gus1Q7bJzzVFo83MoPr+VKrpjkkfhVkG7o5El+uD91Sf6f1run4RiT0BqWUjzK4ZRO/I+8e9Vwd38IxTEwKgdhTdoBxtzmmI9URNiKoHCjFVL04tJMjtUMuJxdmu1mIOMKx+914x0/Gr0RQSLKcAQpsGeD0P4dxVENGbeKuyBBg4jHP1yazPLHrQMTZ6Fq7LQ0IhlcseWAGfb/8AXQI6TORwaqXRZbZzvIOOo4IqDU8++1Xan/j5k/FjUov70f8ALx+YFaGQ/wDtK+H/AC2H/fK/4U3+07//AJ7f+OL/AIUhmYQQO1NKnGTUiJI0YnngCrWBjpWbYFgSts2YG305xSKDnIAB9hVKb2AimQxkHaMHvUYJbG4DYo9+K6bkly3kWJxIseH7ZOcVEw3MSxbnrzmsedILDwcKACQAc9e9OGAwJY/QU+dBYjly7EluOmAOAPzp0aYI5BA7EgVfOhWGyI7ZZ3U5PXIrRsZIbeQtKdz9FIxge/1ptruNFmS8tzyEOc544xXNz/vJXYEkMcjPWpbXcEQCNscimlfc/TFK6GaVmzBhDgYdh+FVOGUc9eKaYE0cjW7lgCU7g9RWit1sAeOEMC2QQf06e9JjRXkdrqQEpsAJ70yeR0RUwDg/ep20C41OQS2Mnt6e5qyowhIUY7+9UiWWLXcsylDjnHzD1rMlG64dmGH3ZP161DdhkQjHA9DShApyuRWXOMtvJJIgUtwOnArOKOGPAque4rAFJ6tTgg7k5qWxkyKvQjg9cU7KoDx9Peri76MTDeuMn1qF/nHyg59axtZgITtX5hj2qJV3v0wvfFUu4y3uUHj8KjOM5qUIVMhzxmh5CQQfWna7GOUDY/sM9fcVWHr29M1QF2C4MMm4Eg4xwK3Fu/tli0UjHcpGST2o2Gjn/MlCHLlsDpnOKkV9sRJVScjqueOarQDc0Mh7lmwM7TnAx3X/AOvXXzEiJvpTZSPLHVCwZgWJGTz7kU140CqQrDcM8n3I9PamJieXEEDFm5OMYqSCLfNGoY4LhfzNMk9U49qytUbbaN71mao4+3LiCU/eYIOMerDH6VP5cgS4BAwBwAO+RVmaZQvSyzbcZZQATj2qjvYdVNMQ3zB/cFd9o6/8S9Wx95if6f0pC6o28cYxWVqbBLN/eoNkefblzwfzoDKM8irMhSSTkEfhS7iOKYEW4g89RU6qW5bp6Vi9AJ6UVgA8Ak1opHtHPX610U11JY2YqEIbG3HJrJHzYwMKOg/rW03ZCiTDilzxXnmwlFMApMUARO2cDsOKZk+taEi8+tGOOtADTS8YpgTQZFxHgZO4Y/OqiEg+lbREy2MtyeDg8n8sU0R7ZQVOAeo9K2JLhO05U0mMjkZWtSCERbCPT+VWxt58sZ9RWb0K3Id37wNHwRjOKkvFxeuR0bkH/P1rKWxaKmaSuQY4cUp5+tAEePwphOB0OfarENHmN2x71YjUZ/eHI/lVXSAdsw5HBx1/zmpO1XUV1cgQBCRvXI7ikKW4DECRR2JHH9f61lHsWQBQ4+V14GcE4/nUZBXAIqwHp07DFHGMAA+tSIF+7NnONv8AUVAp6Ent+FX0GCLvkALAe7dKueUyAqJFcHrszgUMBnl85walwMHP6isWwFSQoT5bbD/s5H8q1F1N/sRifmToGPNWrgYI2sxyT+Ap+RgA84GKq+ghFXcRtOBVuDbHNGxJ2hwxz7UcwHV3l/5Sjy+QwyGrm7i+aeLY+MUrmjZQEjKCFOBxkcdulXJ5GFqAfvyfM355/wAKtMgzWlleVpA5DMc8cUTyM0r/ADcbjjJ7VYxyuTFIGUfd4OB1yK9AsE2WUKgcbQfz5pMEXyfaud1mTFuBjOTz/n8KRZxXlINu8kZGeBmmlIv4XP4gCqIHGAKATIvIyOD/AIVH5X+0KALCR87m5JqfpXM3cAzTgMmoEacSbOT1+mcVYdwo4wG75UYr0UrKxkzDd/Obj7g/WlHFcc3dmyQtJWAxaKAFqNumaaAho7VoIO9LQITPNJTAt2qs9zGF+8Dn8uf6VJcWYhtlkJO8ttK9gRnP9PzrSIyuCD6Ej171ZB4GQM9APSulGbD1HpTOeoPHpWhBLncMCk5VgQcY56VDKRZjhGCyscnIGPWorvmC2l7kbTj24/wrF6o0Rn5p1coBSnPWkAdeaKYh3SnVIyQANhW/A+lDBlHzHkdRzXVB3ViWN4PIqaNzG4I59vWsFoxmy9vHcoGkQhiOSD3rMfTZMYEuQOm4cD8f/rVsaEH2C4QfcDgDqp6cj8aqmEh28zegA43DGaLEjoo1aCUtIqnHyj8aqTYjICc4HJznNMC1EZRbMVRgsny7gOKi+6PpWbJJgx9we1Qs+Rzjb3qUhkkIYkbIWkUHLAA1oztBKQrQSQlcg7Rn9K0sUUBHblBi72t1wUPWpNuBjhsd6iQhp56mmNzwBz9KzQgBCgEjvTCFYY+6aeoFdkYcjkVqX5UXAXsqgVre6Azg6KykKcjnk8fligLuHAptgOKERFeCSwPHYc10lzqLwsIbcLtVQA3XNHNdC63EXVJQih1BPGSO9ZVzO9yDubp2NZ3LuZsw+fH91QP0qHaPSugm5NNw4UEgKoGPwqvj/e/Ogd7l6krkEPArUhiC/MwOe3PStoK7uJllyAOmSenzVhyv5rbF+6Op9a6ZOyIS1AcDAp1eabiUtAhaaRzSGJ396hY5NaIkaetLiqAQ0lMQCnYoA0LAhb6MYznj9KNRLAbc9Jnx7fdrSJfQqRLhQxxVsLkZPUe9daMGRscnGMH3pBzxmqEPAI/LtSgNjcd3PrUMZIpKjgAjOT+VDt5unN1JR+/0z/Ss2aIzh6076VxgLTj/ADqQEFGMUwHUopALmnNmRPL3EE9Mf1qouzAfbWUuOSApreiijibCrk9/WuhrW47F/IHX8qb1xmmUPpDn35pAU5LaF8K0S4zk4GM/iKrjTbcOGUuuGBx1FMRqagDc2+2EKH3ZOT1GD/8AWrlTbXMTAvASPpuA/KoaESSXUBIEkeSO6EjH4EVGn2R2O5nznoQeBn2p2Ga8cUaDMJAz6Nj+dAz33EjuOcf5xVXCxRkiiCsdqZ915rNZgT8pHHXpWMtWJkJPGSR61MYwBlXPNLYRGR0xk49aj+QEHv6DigB8Sk3CAnKswFWr0Kbpyx9gMVQyngAAAcU8cdOKliEVjuA6nNHGPmOPpQBCTnrn6AUB9p5HJ68VVgJRIvcCoCQW6DHpmhIAZt8jHbzkmm71qwLVOAJ6VzgakEIGGYZ9AauuQq5wvsOea7oqysZswp5C7mND/vEfyqMAAYFc83qaIfS4rlLFptAAKQ0wGk7UJ9eBVYVoiRwNSZHrQBGTzSCqEKKdSAt2R/06H/fAq7qEXmSnHQTPn8lrSO5p0KoxuAAz70jnBI/DpXccw0YxuHBo3buG496AHAk+mKYxcPgHC+2KljLSkHA9+1KCywumOH7VDKRmBSFwe1Arjasyh4FHaoGAp3tQISjNAFuG3kmwQNq+prbitki5xlvU1qkUXVXk1BLMsfAwW9PT61qBWG7zi4Pz+h/hGO/+FX45A4xjBxnHT6UwJ9oweBzSnaoyTgUgIQ29iFBBHemuWiQuxyo6/wCcVDZaVxschc8rhT90n2ODVgHHcCrJYyULIuGbjr0qsqo5Py5wcZoEO2ouSAfxJqlLI6HKBlJ7omaAIt7yoQ7OR0O5QM1kvHE4ygVTj6VBREibQcjOPbgVIFDpwwFZPcgZJE8LbWXHfPbFRsP7x4JpiLtmgEqggDnPvVWbLTsR3bAqgK2COx96CTxjp6UAIrNuUKMelTLu/iHfjHehgBL5yF96V1zy2cjsagCAKHfAK57c4p/liMkZy3tVvQBSrNkBScDtzUG1/T9KALaqWIAHJqvPPtOyI9D8zDuf8KmKuxireTYOZDV15n8sBiTKw7n7oPf612NkWK6qFGBUlee9TQKXOBUgJSUAL0FKASQB3oGQSHLYHQcCo+1akh0NL1pgJRQIcBR3pAXbJSbyBiDjzFx+dat58rNt7yMT+ldEUN7GMZFWMOTkZxxUazByAFck8AAZrbmI5WRidSeRgCp/MWQKEVyScHjjrRzBYcZTFHkxg4baQarvcO+diBOp7dKm47EqySbWJmGeMfJ1/SmBn88ASFl3fTIoGTletQMpBwe1TNXVyUOFLg+lcZYYOcCpDE4H3G/KmBWaQgdDir9rJCJUUoWZiBnPQ1qoj0OuC4XJ4pkbCQvg5wxz6da0GSGJW5+YH1BqkbaONSyl93Y56Z6mmIhaJcfKcEcKCMgHuT6mo1LBgGU4BBGT7YyaqxFzWAO0AEtj1xn608RGRVMgwQcgZzWZoPKEY2j8elUpbd5kKs+3sMc1LRalZ3K8VutqpCksT1qwMMM5znkYqyAbAHNCsCc4oEKcHgjioh8uATzTARoww4OKqTRrHCzlc47AZIH1qC0znGbLHaBjPFORyBjH1wKszGs7MwYA+mB3piXcsTqR8u05AI4P+c1NkM0rOUzT7mILKpJwMZ/zms4uSQQCM9azaEPjUyMAMYPTIrQa1ZSigKxwS200DIlgI3ZjYEd8VA8W0ffBHrgjmkFiLIjBC5znrimZ4BIz/hSJLDGIQ5AIbPU+lVChfpjk9c1YDikqMVICnPORUwuJQAPNbj3NIDVMJZSvC56lep/Sq6WEQOSCa1GWWgRVBSJWcdM9B7ms828gJJ+YnktnrUyvYCIq4AJU49cU3Nc1gClpAJmloGNFOLbVJ7nimBV70taCDFLigRJ5e0kMyg/XP8qipJ3LasKR9QKTaCeeg71aJNrT0kaeN1AC7xkFwP0PXr2qa7dhdMpHyg5+pP8A+qttg3MbydwysR+/tJJ759MU+MOH2OxQJngHoOuKoRTf5yijOMcZ9akkdACI1A46/nQBKJY1yBH36kc9KiQqkTZUndkLTsA/DO7ShWAP8/arpg8l4y08IKnPGSQD+FLoBJ+7OQJUfPJwCMfmKXEbHA59hTJNm3ihKZaHb7MKsCBEO5VGPUAVztWNkXNi4yOR71mXcbFkCKBz82BwKYzkpQzy/IuSQOAParkNlIrq7sFwc4HX2rREM6a2DMuWYMpOMitHaqnPfGMmgBjuqnG7n2FU3LKu4t06gNiqSIZWbY4Pr0zTSJDvXlwuO/Xvir2JL0brJnbkEHkGp1duxzWJqO809xmm789qVx2ImAPTrSAHuR+FMRGEOevHvihvk7FvoKAERsnlSPrS9DwKAHdTxxQDkDNAAscfniTy1LY6muenspPMLxgEMSQM9KRRDskUbX4YdB3pixgKcgkD0FY8x1xp3VzQitjCkkhRlDL8pIxkVkEDPPIq9WcrXYjBKnKqCenWrINwCGEJbjtz/KqS7kCC/mQ/T1Oaka8M6BWC8eopNaBcp55yy9OpocR7sqzH3IwakkuRWxaPerKyj+E9TVdkaMg4Zcf5zQOxX3En0HvTSee35UWEdfjikxWwxcUbR6UAJsUHOOaa0asckAn1xU2GQNbQlTyEx3yT+lUxbI+Sku4DvtP1qHEB8VriQGUAoOuDUFxFmc+SpKHptGRUW0AqAfNt6dueKikbJ46DgVKQEeDxxS4PfNa2bJHKrMcKC3sKsLbyEA4wPU8UrDLDRtGpdwPQbBzn0pjzxpJtRmYf3s/0rH2dzsUtGTCNH4d+uPunOD6fzqJ4UEoTcQoG7nitYqxhJ3N23a1a3x+6XnAMpUHtnnNV7iUIvyTwEDnapzmtiDBWUO7h3GCxfjpn1rS+xrKqMj71Y5Yk4zVJ2ZJL9ihjQnjcehz/ACp0FqpC7YfMOOMLgfmetIDQTTn3uzSBAxztA3fnVr7BBnJLs3qT+lO4WLBtY9u04x6Yqg2lxSOWeU5J5xxUFCrpkMbZDM2RjGR/hTzZwr/yz/8AHjxSGTr5ca7EH9aTK9SR+VIAAwCwYjueaQyJGVyrHd0A6/rRYBysxUhh1GOvX68VDHABtf5gfyH5VQi3kL0zUMku1sAZ4ycmqJIHMbZyDkjJx2/OoWJGOeOucZrQzImYNsBJALgknpip2jkiJkhI9xjg1DLQ64fy+FQlpO6jP+etTopCgYII9R1qCx2SvWm7snpQAxmw6rk/Nk/QU9SHAZGyCM9KCrjiCBnj8eKj3/vFTjJBP5Y/xpi0JyOODVQTR4BzgH2oYIl3KBnIHoTTE5OOvvSG09ycHPB4pfLJJIP5UEjSiSIVZQy5702C3itplmCjOCABxj3qNir6Ed5MWUlSRtbg+nSs2WeOeFyyL5hJ4Kc47HIFM0ja9mYscJaUIr8n1FdPCPLXDc/Sk5EuNmWHEcgAZQw/2hnH51nXFjblC2BGfXOBTIsc1Io/hbdjjNViQDyCQO9OxAmcsP4QKvecu0DeTg55Of51Vhoti5Drtby2+vFODRY5jP5//WrOw9C8l3C33iV/CriSK4yhDfQ1SYirLPIq8QsT79B+Iqsl1Jj94i/hWhJJ9p+X7uWz34FTmZQATzk4+XmiwFO+AKFM/M2BjiqtnLKjMskbkE8NipKNc+YxwY+PUt/hSIo+YDjB5xx7/wBaAJ9mVwefrS7QvalYYnlqeqClEUYOQig+oFAiXA9Kd07UhkMieYMHjBByOoNVHsoXydvznncc0ATfZk8rYABnrgVm3saqmNzYx/ESeamxdxI44I4wbmFw2egPHQc9qZcTWPksIocSYIBz/wDXIqr9CWupgx5BOBkn2rprJHMaBiwUdsY/WrJNcRRqOFxnv3/Oq32SEyFtpHYbTigRbjRkTakjE5+853GrSMwHzNk+3FAEpfoSxUfqaaZCDkgfiakoUuxGcYA9KjB3dVJI7k0hjsA9ePX2/Gm5VSMHOOP8/wCe9OwhjKMYJ3Z68ClJYqCqBtvTtQCHKg4IBXHucVYP6UxFd5cFhgYA6epqPzFbIKAcev8A9arsRcqMODtUkH1IqAy4VyAScEf5/WmIniSJowobDjj8alhjMW8Z2gnI71BYxTu/eMMbu2MYqYEGkMZNNHAQrHk446Zqha3yzTmMoMFchvQ0AWpCysz4GVQ4A557/wAhTM+UpUdI48/z/wAKYixuG7HU+grE1MsZICo5yen4U1uMkgEyzLvMu3vljitLTmV43XAJRz27VvV5b+6ZQv1NbZGcjANHlISBgjPHFcZuUpdyTKAzMCCMEDrxihZMEhhsI7GncLEqhVB2jBPP1oMatljnnqM0BcpOp3BR3Jzj6VFJF8hyM9+CealmiZWWFlkV1wO5J4rTxnHes7o0bb3E6inIqMgWRQ3PQ4pozd1sVJbC2YYAKZPUHH6VntpmVPkzZHQBh/WtTMrNpzAHI6d16VRazdM+uOMjFO4rFYRMrYIC9smp9r/89U/OrIGg4pu4jvXIMspdTqciQ/jzV0XoY/vYlb3HWtL2AlDWr9GZKk+zFwTHIritVIViuVkiPPy4756Uz7SqyB3cMw4wOf8A61UBDJfSc7CwU9t3+HP61Z09pJHdycg4HvkUijaHsQcVXDBpfKJYt3xnA/GpLLHyRDoBUfnoDgg//WqHKxooNokWVWG4Zx+f8qsY+Td0X17U00yHFoSlqiCN13rt3Mv0OKgNuh+8WYjpljxSsVcPs0PXy1/EZqP7FBknyxQJk6wxocqig+wqYUxDqAD7mmIkwaUD3z9KAHZx6D9abkE8rk+pFACEg/8A66blj/Efb2pDGlMsG/iGcH0p5DHlhlj6dKAIY5FMpOOnAb0/GrccYjBCd+Tk0DZKfzoJ5xTJIXMX8WAevT071XZChJxvyeo61VybFbzVBzg/T+lR2xj8siTGScgn6f5/WjoBYaAKyMqg7WqvcMxdIELYb5gSOB7VJRoIuY8cHp90cUPG23C4DL3OeagsLi0W4QpI3yZyB3BqhDBZ2cxZZfmK4x1wfX/PrVEi27ieWVVcMyMCBnqOmf8APrUrJ1Q/LuBQ/Qg4/nTAhckCSQcHy+PqM1I8AkeNz/Bn9f8A9VMRaVevA54zTYofJWQFQVZiRg9qQyfeM7cHAPQDip2dQuQRkVBdimxGFkZlx3ycAVZVfmYlNwPfOaBEZRSwKEpzkjGc1EHZfvrtNFwsNU5mHcFSf5VIxOcEcfSmIYVHOSBgZ69qhKhc7hwe9Z3voabbEYc54YEdqmVg496BkZiG7O5/puOKjljLpt3cZzQIsRybEVWJyOMkZp5dWB6cnBqzO1iGZbcKWcKOOM8flWTi0/uSU7CuYGfSm1mQPxSjmkAtSjCDzGJA7Y6mkUivLK8zbnJPoPSoSfSukRp2tqZAsjEAZztI610aqFU9gP0qShQXLAKQUxnPU0+NVjGFGB19aRRJwehxnr3qGZQFOFBZuAemPrTJu0QrbDaN7bmHQ4wPypBaDu5YjuWP+NZ8vY6Oe+5ZJkTjZwPQ/wCNBlUbdwZc+o6UXaJsmWBjt06U7AqrmdhOPSmk4xke1MQ7mlqiRR7k/nTqAEJA7UhJI4NACD0p2KQxCQOvFLQIazqgyTisua4YsYwMnGduenux/p/jQVsNjkaXI++F6vjC/Qf5/wADajnYc53Anjn/AD/n8qok0kkV8gdfSn5GM56UCIjslB2kNg4OD0NU5vMgiZ4hvwOE/wA/54oGZU19G43bcHsD3HallljZWAbY6kMAVwc/SkBSt75oXYyucHsOcfhVxL2KGMglpDjdyR07fTtQMt/2isiAKrKzDjtj8az5L9mZgZG244C8c9x9KQEH2pSQZCxKng9x9R3HT0qzbTsJFCRsAcA9vx//AF5+tAEtlHIly8xBGckjBzWpPMmPmMcbkY3PjIFJjRnxzI7S4fK9TjJ6A57VVbUwpwis3PPbP86dgKjX8z/dVQB06k1pXzzW6QCNvmYFiNoP0p2Fcxkt5pizsGbA/iz39K3NNtbtJ1MzOIwMgFuPyoEa8turKUcbwe3qM1LGQwBO4H2qDQmY7OjD6HimGUDhvl9+tMRWiI81h6AVcIoEUpY9xBPmLj+73p25R8rHH170gGtGrdDVcxMMEHkUxjRJjhlP1qZXVu9ZmthdvtxURRT04oJKstuJFw3bpjtVH7G/aRsfSruTY5zeDxUo6UjEdmlyagZJ8qKGfnPRfX/61VGdnbcx5/lWkUA5VdzhFJ+groLezWJt28lqtjNPhTtJ59O/5Ug3MrCUIVzwAM8VJZPngjHAoHJpkjNzB1ATIxyxPT2p0caIMKPc9yfzoAkAAHHBp+TnoDQA7cB2INJkHv8AmKYh/wDDgZx3ANRsFUFi+0D+9xSHcgid5EDNHs9iean3Y+8uDU2NdLC7h2pwPrigm1x3GKAKZNhy5x8wA+ho+goEJg0mKYAeKgdwO445OTwPxoGZwlDDzFJbtvIwB9P8/wCFRFVkIV/lXOWxxu+v+fyqidx5UyZDYitU9OC1ORzKd4Aito+hxgt/9agRLE25N6KwQHgnAz/n/OB1trL8pV8EY59v8/57UhhbJHCmI1KqTu5z/Wr6nnI4oA5XUrELunizs/iH92ueildTtLHy2GCOooEWprYpJgZYYByBUHkndhmCf7xximtUIuRRBnMUcwLMcYAyT+PT9aGeKCUrtMjdD2wfxBpDJI7tVkG2BRk9uT+FatrJcTyKzZVQTxgAEdh6nvSGdpNawXEeyRAy1yF1oToxaBgy+jdRTGSW1k0MMqEEs6lQf7ueKbHo6Dl2JPpU3KsacNjFEQVUAjvitFkVj8wyfegBohQfw05jsG4flSAiuI9pJyQfaqpDBg4OTjH4UxohS7+YhgD6YFWS4kiOUx9SKS1BqzMvaTK7c4IC8f596srKwb5ufqOaYdCw77omxxx19K5wN8+EJLegOKTdilG6uWLe4YXARyQvTB6itlJEcfIwP0PSpuNxtsOKhu1QtEM561RmIE29CcelRyA9QOfWpKuMLMCAR25xUmfY/lSA8/j5PHWrJwMfNk1o0YjhinsRGMsMt2X0+tZ7lFMsztliSxq7BbM5PmBlX6VsI6OCNYowq9B608ksp8oqx7Z5HvUlj1Hy7mAYgdRTyc9aYhwHYcVDgyh0dCF6deT+VBJYUAABQABUuMHKkUDGHjqp9eBSLg+tAE4yOjCmkEdVFAhpKgZY7R6npUWGdmEgUx54HX8TTAmGSRjGO9PBGOv5UgHdT1H8qpPvecKm5FXljjhvpTAuEY6MRSgHnHNTY0bG555FP3D6UguLnjrTCwAJJwB1NAWM+ecRrliQCeB/Ef8APrWTKxOBKDn+GBf5mrRDZIyLGvm3XzMRhY17fSphuWPzJdkY7L/L/PbrimSOBBXBO5Tzg9PX/P6+lWCouJFEp2xr0ToCff8Az0oAiybg+bKPLt05VT39zU1vuuXMjKFh/hX+9z1NIZsHhS3YdTTfPRAcsF5xSGK1xF93f+Iya5si3V2ByxJwcg4PcZ9elAD7+3M8ShBgr90dAR6VyixOWICnI6jHSkgaOi0uBoblJ3HA/h71YS1hEhkcgvhmbcMg9egouVyuw63KqpwqDJJO1cD8eK04zghSPl9Kl7jWxqpM0cbMBngnHvVy1m82Mbj8xAP4VQivdvHbkOxwGOD9aYJFIBGTn2oAmBzSH6UAICfSobh9kDNx6c0AJFJ50OSd3bOeoqIDbkN68H1oegJXK81uJ14bHPekjgaGIgvuz0HahMGmMQEKT0yc5p6K2DuINAilLI0qskYwij5mqKCQR6fkMDK2do7k5pdS1sYamSR2kbJdgf4ev0oKSGMjJBJ+b/CpurlNtJG9auURjgAY4B/nVxJgwBOR7U79zNiPcIG2jBx19qryydCGyD2FQ2BU80FwoIxn1q7iT++P0pAcArbWzTi3PFdJmWo5fL+bGX/hz0FVyWZiSSSepNKwGvbQxZDMWLDH0zW2u1RuLgL6k8UmWhkjFDnegiAzu75rEnut4KoNifqfrTSE2bFtdRfZAznlflPrWa945lLIOD0XrmmSa8SmTbJKpB/unp9cetXgM+1IY8Zx0yPzpOD1H5GkMFDYzuwfyp2CByMj86AEGP8A9RpwB7ntQBCMzKDLHt2nKgnn61Z9eaAD8efpTcngYyM+maYiBmEm6JGKuOpXtT9oHQc4xnPNIYqq+c7yfY0/c2CCoP4YoAcGA7kfqKkJHG0gn8qYgIHUgis+4U7d8SB3BwNx4HvigDFBZpcQnzZz96Q9F+lWPktTtjBluG71QgAW2zNO3mTN0H+FAGP9Ju+33U9KQEsZeXNxOfLjA+Vf60ITIu8IwUnjI6jP+f5mgCC6lBiVX5jySCCeSPfHI/nUB1Irxv247KvSkMjfUFJ+VGIJycnFV2vJN42KoGAMHn6/rRYLkdw8y3DIJWwvHHFKsEzYYRnDdCe/vQnpcnc2omuEhxJ1B4zjNWCkswDrGin7u7IBNc97tpHUlZJsjkinhkIL447ZJqJXkYbWkIBPHy5A/rQk7lc2haghgyFcEsSRhj15rbKJtwF49RWxiVflA4J9weKZ5m3JywbqCDWb8iy2LgzxbZF+bnGfY/8A1qnXJUbjk45xVXIJAeOOlBPr0pgLmsu4WaUMpVWjPTDbT/WmIltkaFSNgGe2c4qZlYu3BwetSylZbEJjbcuMcfxHqaekbFiHkzuOcAYxWcVqbSkraIgMyRKFZh/9bNZ73SuSo+VQccHqKu5zPQhlnEkRjU7V9BjoKgtbdfLJeU/MMADuM80J9wv2ITHEvOCBjI5phZWwFyMfxEmsySYbUhAUgFuT9Kk83cAoY4PUHoKAId2QQxXIHB9KimlcpjuOOKYDEdVw7gsffnFWjeLk4WLHuKoDkqeOPrW4hc08D0NMC4k8qAYOQO1XRcDZmZB6qO5pWHcoSzPM2XP0HYUgjAGZM4PIXuf/AK1MQ7LSMEUZPQAdq3rW0EeGfDP6+lJga6qQM/yp5IapGMOAetHPXg/XmgYDg9MfQ0/vkEfyoAJHCIXkOFA6kdKiwHcPlgAPu9vrQInpD1zj9KBjRj/Jpsm7A8vG7P8AF2HrQBKKKQC8Y4P6Uo3A8HP0NMBxbHBA/EYowp7EfrQIMYHyt/SqN1IhUxybiWHRRzTAokSCPyrWEoD1ZuMU0+XZjag8y4b86YhoVbYGe5O6U9B/hT1Qyf6RdHCr91D0FACKDdsJJPlt15APf3NMZmvZNiZFup5PTdQA++h3QbYssB/CMnB/z/OuQ20hm3b2XmRbyxHtjp+JrSVLGNlHyuc8DeST+VAFaaeGC6l3RZcPkg+npTW1OUnEUK4OThiWNKwbCxTTSqrShj83XbgY/D3xVqytzHOs8rh3B3Y5OfxqNmzTdFzUZjPco0TYG35h/nrVCf5JJNrfL27/AOcf0qra3JvpYejTRokjknjoT6E8/wAq3LS7iuAcZDdwaXUfQuNGDgDtUe1SNkq8+o70hkywxKS4UZ/vU8KP4TxTsBVdGU7ojtJPI7flTWk2KWmGCB2GakYjTiZR5LkN3bbn+dIr3GDhInUHBA6/zov2K5bbjxMd2JLdl9Nj5qYSHrtYe3Gaq5FhfOXOM4PvxWLc3gE6tGVJUEZ+tTcT2MjcVdtwzj+dRKPmJB6857+1ZGY2RtxIHT61GkmxcNkZ7EdauwidZiRtX9OhqmzHfkjdnoKEgJMqFG7O4H16U4PuY/d/PrQAMwyV4+gNR5IGSx/GgCMyKw25JHc04ZAwDx/vVWwzKwaMGtwHg0vXoKAJFZVBOMt79BTSxZskksaBE4Kx9cM/5gf40+NJLiQ7eT3Y0hnSW8CQrheSep9auA84qSiXn1p+QeDz9aYhjKOuSP1pgV/4SD9DQA8nnDA04YpDK8ZkbJkCr6KKn7/SgB4xjng0zvwf1oAa8oSRUbl26Ljt602OIRrgZJJySepoAm7daUnAwRwaAEyp7fkaZ079fUUASKzdcce3NPyD1AoAa5IUleuOBWazTcF5I4/8+9AhhKAnfO7ew6f4URBEbdFbsWPUk4pgRpCQxubwgEdF7LTFDXr73BWBfur/AHqYiKZ3u38mDiJfvHpmtZIQkQUDIHRc4FIZd2gDGBj0rLmtImV8ZVjzuXORSA411YMytklTya2dKtXa7imYYjQ5z64pgbn2a2kmldk3MXJy3GfpWhGAq/KNvGOBUFlW5t5J0GFAYcj3rDiFyJhG4dUI2liOR+P40IRptbR4A3sh4ywb2xVsxRbTkNyecMT+tK5VivNBbmPI3Lt5+9u/Q5FLbR+VNvleM8YXHGPyAqrk2L/2uF32xnzD0O3nFTGT955ZAHuf8KRQ1ZSrYbGM4yBVlSoY4x+FK4DywwTnpUW5SCuMimAwfliowysxUEEj9KdguxD5hJxtA9aQBgclyT+QqiblW4coBzjJxmufJBY8EkngkdK53uOWwdFO44+nAFV2YBiSTjHc0IzG44C5IJ6+1MPzHK9vXt+lMRFkKSCR6ZzT97fwkflVARupOTnAHrzUQyRgt9aYEq4XoAPqaYSS3BPHTBpgOG4DIqYOAAMNQBn0tbgGBTSMDjrSAbg07IXpSAByeeldDbzRKgVfl+tIZpCTjPUe1SrgcipKJd1OBxTAXgnOPyowD3/A0gEkkES7pGwPfmo9gkdZGB4HCnoPf60CJ6XgHHT60DA+9MkyIyyKWb+70zQIE3BRu+93IFS5oGFA9QfypAIxD5BIz6+lJtHY0wDBHpSnod3A6nNAFCZomcZmOMYwuargRYykLMffigROBN1SNE9zzSEn/lpcDI6hf/rUAMIgbPyPL3pZ0nmRY41EaH7xz29KYFqMRQIEBAx+ZpTcpxtBbPoKAG+bK33Y8fU0m9yxMsikAfdoAx72QIhjjZir/MR2q3pk8XlCL7r9/ek9hrc2E2ys23JbOfQdanRmxyvHbHpUFkMrMw4JUDnA6mofMC4Dk9s1RJUe5VXIxuAGcZxnp3pssgLhUcbm7Hj8/TFSUMZpCmVTJPU56VAjtwSATkncP4famI0Y5VHBAHoV6VK0kZGBwcZ4qSrDlaNkG8kn1JoUwg9Qe/HX/GmCRYDNgbIzjsWOP/r0Yc9WAHoBnH41oToIIxn5iXH+1/nFS5AHHAFBLdyu8wA459xVB7gkbhnaOeO9Zt9BEcjCZcq2Md6zmOTlCS2c4FZvcRTlJ3lWyO5J6mmY+YnIJAqhD9yscbSw647VGAGJP3cdvWjYCFiNxAGcd6T73UkEdKoACkNnP50/cScEYHfBo3AZtUdy36VNlQDgY/CgCAOMc9fSly3YfrV2ArilrUBaWgQtN8v3oANpFTIecY/KpLR0MCKvr+NXzyMiovctqwoxxnrQcfhQSHSnEkAnBOBmgBsZdlBkUKc5A9PxqegBM0h5H0oAXcqY3Y54A9TTUTDsxbcSeP8AZHpQBN1PFGeo7+9AC8d80hCk449qAE2n1P0NPHTkc+1ADQT6c1XlmVDsKs24dFoArJuxlIApz/FUjCXq8qoDQIqOYB9+R3x2oEidI7csD3NMCcGcjJKxqKYxjPDzM3f5elIBE2ceXCxz/eqf97j+FAKAIHCniSZm3elClNv7uFjjjngUDILqOSS2P7tQV5AHWsGNXJBTtiqJOhtprhJB5sO8D5c4zg1q72BIJZjj8xWfoaepFHcDzCrrtPTnkZpJdhk+Y7cjGev+e1MRkOu2Qsc5bkkDP6jtzUsNuglDFuSOAKQ7MtMQScNwetQERr8zSfh6Ui0iLzFBwgLDHepAXxxhfpQU9NyxCpJwxz67jWh5qIpHAwOnSq2Mm7kBuSEwMbvSrHng/dH0zxSTuQMaQ8c4z07fz/wqCRwuCe54z/8AXqm7AUbiTCjGfm9+aprIcAEBcjj/ABrAB29i2zOW6cj+tQuzKpPHp9aQilvG5iSQT+tRhwTyTge1a2EKecKM4PQGnsSVUKCT6GkARoF+9jpnNQycAmn1AhDnsT+JpwY98H69q0sA7coYnqfWpV3yDGMilYCTyWB+7movIf0NUMqCnVQh1OpiEOewzUyqT2pgacNoz/e4FayW0SjpzUMpaaiNAMkjH8qiO9Tz69+OKxaOpO5KJscMMH8qsjaRkGhPuS49UNOEwSQBnHNJGjCQs7k+g6AD+tWYlnpQGHNADACTjIpsjCKMu5wo6kUCBVDuJWTDgYGT0/KrGaBikHsM0wNnjOfrQAdscg+vWnd8cHtQAp4IGSDS844PNAETl1UkKGx0FVS1y5wEVQe/WgRGQwP7ycZHUA/0FREQqcfM56+lMBRv4McCj1JoKyn78wQdscUgItsAO4l5CasBnx+7gC+5oGPKy7cvIFFRMYV5Zmcj0oEKXbP7uH8TUp34Jd1UGgZCxiHJLOelVLeGVZ3xnZnjI5P0piNd2xjLYXHfg1Cs0SHackY6JUl2KQgaR2Y+Z1wC3GavbiASxTCt3/x9aBlVhuACRsy49eOtQ7vLJK7UKgYznrSG/MFG9izkrvOeM8+tKgiJOU6njpmsI6WQnIkBTnHIHHWn7lxkAfnW/S5BEJCFyvGCQflzxn0qs0pEeSGGe1YbkkfzKofcM9h04q7HIVc7idrHGRwOPpVJgXQwx2BPOBx/LmmOw2knp3wMD/GtHsUZUjMJCqgkjoMc1XRgSQVBI569axsSSlgF2ArnuMHJqmxAJH3gOoJAqkA12UKAU/wAqsVB/hHPcVohDlQKcE5/SlzgE45J709wE3YXHY9hUTKcgE8n1poBAhJxjmnsrLw1WMRQT93+dWoMmTPpQBqVXPnZOBx2qSjEXpUgrQgcKcBTEW4oix5GBW3HbKAO2PTrSbGaAGKWoKDNOA9aAI2iDZ4/Dt+VQNGyn5GP4c1DRupX3IvusHZSSvAx1H4VaSQN0IPb0qU7DaJgcnAP9KU7c8r+VaGL0ADB65HvUMTM4LMu0Z4B6/jQIsU4fWgBGDLzj8RTQR68+9AEny47j9aMfQ0AJntkjilPI46+1AFKUXBciMqqjv61WZRg+ZMW9gc0AKPL/hQsfengyn7kaoKBAUbIMk2PbOM0xBbj7uW5+lAx+6TpHCAM9TSlXxmWYKM9BxQBBmBTn5myamUt/BEB7mgQpWRvvyhRntxUbGGMcsXz6UFWAStzsiC98mnP5hBLzbQOy8VJQqRRZOAzn1/+vVgq6qdkYH4/5/nVIrbcUKxX5mfB6rnGPyqKNAssjfLgMByMnoO/40yObsRvOSSMgAdTVBpRnJJwOfqK5ndsga7fud46ngD1qNZMTbQ2eucZxSSESJInIxjk44zj8aWZ9owo59qroMoQBtzbxjv04/Gg7nIUdO4AGafUkkYnywM8kYP1pgcYIYHgc7fT6VIFm2n/AHoGWxjaPTrWi6mRQQM4rW2lhmQ2MscZA9DmoXkPC7sDGOnFZpDasQ79zkMFINTRquTtAY9u/wClWSRTlggBIPPIBqmXweOPX1qlsMkABGcnPqDSZQDvn1zTEHPBJ/A1NGSz7lXP6VQGkFGcgAH2ApxAxgjj3pFiBVA4FOoGIT8pPcU7I9KBHPgVIFJ4Aya0ILK20uemfYdq04bI9XI+gouBrrGB259alwe1SMN1LjPWkA4Up4oGKM96eMCgBjAPjIzjpVd4sjI69s/41LRrGVtyEB0J5yOmD/jTzKMgnIHqelZ7Gr2/r+kKGdpSfuoOw6mrSspzzyO1WncxcbB3HHHelxnp+VUQMyR7GkGSMZ59aQEuPRufekwfTPvTAQMSeefrTHVyB5bbTnmgCk6IDiWYnHbNJvgDYVCxx3oAf5kpxsjAHTmmMr4Hmz7focUAQAwIMDc5+lTK0mcRwhRnvQBI0cvWSXaM9uKi/wBHQnksaBpXJBIx/wBXDj+tO/fEDdIEHtUlaIpStGqMwYux6c1VM8iL8oCgKAeByalkttMVy0keTySMEntVeCdonYE5BHLEDI+maERc6mGVZIgwP1+tTFgBk8AdSa1Ai8wH7oLfQf16VSZ8rJjGGPUHPb2+lS3oMyyGL7lPQY9KhUfLgg+gyePpWN7iEkcEdQAOD3zTFJAL9Rg9ec0CITJhlIAGOhP+cVJJODzn5h6dzWlhjY5umPXNKCQpOCGOCcf54qbCGo5yy5PuKZE7MWwMepx1osAMxZyVZiBz/k1s2s6tCEPGBjpirQynM7QkhANp5xjiqe8N97APaixTHFkQ8lSD9cio2kjLcZA9Tz+lSkyB++Plskn8qjSIv82MjPTvVLQZEYHU8I2PpUHX3qwDBzircCMJAemOtMDVoqShCQAT6UuCcYHSgBMqvXk1H5p9BTERpZt/EwH0rTjgjTjG760xF1RkdKkxSGGfTmnAZ60xDxR+lACZ/CnCgB2ab1NADscc0tABnHQ81H5Yznp9KRadinLCVYbVYg91OMUmWQDPzD8iKyaN07kqTbmwcj2IqyCCM5ppkOPYcCeo6H8aOMdKsyDBHQ5pN+DjmgB2R1rKkQHIlnPI5GaAGAwrjapb61IGlP3Ywg6UCDypG/1kuPpTdlsnU5OaCrDhKf8AllF16HHBqQidhhnEYxn6VJRFsiJwzM7f3ec/l1qTGxlCRhS3QnjNMr1LSxuc7pMD0Uf40jmG3XzJFDD/AG8t/wDqpk81tjn7qXz3boVXOAucCq4+baM4645HWsTEfM+VIycrwfoeKqwo7TcruIGetNbAW2lliZmWXG7g/StC1m87gj519Blvrk1a2GXeG64bn3f/AOsKzHkLEoc/eIIJx0JqZDISQABnAPTJqrJ87blfaV9SazXckjkUjkq2wdWx15qc7SiqB8vU5q+gC4TyiAPmODgD6d6zHjZUDbTg9Timhj4Djr+FTNuKdCEHP1pvcQgVjIAD9ecCrOG2EYIXOM+v+cVDYEc2ABHwPU9c1AGMUgIIJAq4gXBcKUw3zE9qrykcNgj05qyyJiSuC2aZ5fHXnt70yRvTt+VSiZlU7SeaYEHmvuznmtGGUSHayjdSGWlO4cjvTuFHoBSGKxwAfU4owS2QOMYpAHyp35qJpCeKoRDmm0xG0iCNcFi59TzVoDvSGPz6c0uM9aAHgY6U6gQmfSnfWmAtNxQAv1pwoAX8aM5PFABjFKDQAFu1J1G09D2pDITErYHb35qu0TBjtZh6HqP8azaOhO44SFRkjP8Au809JN/IOcelTew2rj9467vzpckg56VdzGxXkUN827C4x14qp+4RSc7vYVVxW7j1lY48qE4Pc9KcfOfksqD0FIrYj8uIN88pJ9B/nNT7Tk+XCc/3mGOfxpFebLcaSMBvkVB3wMn/AD+FBhjP3tz+m4/06VViea2xMqhRhQFHoBil96ZmBcLyxA+tYd/MpwqsCB1HvUsRjzISjEA56kUsaMU9RjrnpWfQkhZkCncxLenY0ilmYuCctx+NUhlxVDMoIAUcnnt1pUARQWKkk7sYz+faoAt/aTgb84wPvNgfkKz/ADVYZGMkngfWqepQeYWUtgE9cZ5qFGfDFnIGe4qbCFYgsAFyOpyevNIXGVPQY7U7CLKgsMs2AeoGB7Usu3yiEGVGf/11AGZvKk4AGeoxUjSAnJORjpW7QEgbIBwee3rURJLKFyuB3qbASF9pOeW7cVVIIAPY1SAuW0SuSW7VbaF1Xgjb702WiHaiRt5mDnpjtWcXOCvO3PemInVo3RgRtfHBzwTmkDPG4Yjn3GQf8aYiNipPT8qdArFwV4xQI1gJPVT+GKU7tpBXHHY5qCyNZDnlMfWnNIW6cVQiHNJTEJRQB0IGPc0/GeSaQxw44PFSUAGaUe9AhelRu5UHHJ9M4oGCs2Pmxn2qQCgCT8KYcD2oEN570/dnoKYBnHWm5yfagY4YFJkUAPBFLSAqyT2+3DOp+nJ/SsuW5iPCqzdueP161m7HXFPqVGuJG6YA9DzVSSVjwzE98dqlGztFXLtohljJAJIP4YrWEOzkAL3yXJxV2Oa6etxySBsosq5PotT+Sh5bLH/abP6VVjNtdCwh8v7ihfoKieQ5zn6mh6GZIrDtzTTKoYjcCfQc/wAqYEbTFeoCg/3yB+lRM7MOrEew2j8zzQMyLmQDHC+uQd2fxrLflmZiTj+Gs+pBcU5Q4Geh5/WmABBgHdnjkjFZ+QFGUZI2gEsf4avRhQiqTluPlPX6c1b2ATIVxuPbOM0pkZkYg4DHnmpsBmO2fqe1RBiBW4zRTDEEEdOfUUuw5wScnqCO1YtiHTD5WySeAeeMU5WUDcFGcdOOKnoAxd3V84PT3pDt53BvQZ7UwM7FKoBPJroGSKTv29fSpS+P4cHvU2AQYI+9g+5qMsTwxzQhEsU3ldh9e4q+k8RBLMQffrTKOghgtbuzCrNskJzuHY9MEViTaVdQttMe8dmU8f8A1vxqiRsVnHGoeSQiReSB29APeoN0oUlQhDDkFBx/hSAiW3HfPT171eUKFwOKlmit1EL4qEtQIiJzQKZI7INJmmA5evak3n+8fzqGB0wFLVDDNAFAhQe2MUpNAyMt6Ugx3NAEtO3Ad6AI95PAOKUEDvQAu/sM5ppPHIoAiJIpfmJwBQBKFcgcYqG5QpAX3HK44B96YLVmO13M3GQo9hVf95KwXLOT0yaxuekopF0WqBCzyjI7Af1qoFQZ3MeOmB3oaBNsiApGXNTc0aurFhZ5LeNAgKgjGSOvJPH51A0zyfecn6mupHkMv2K/vWJ5wK2S6hOeOccmpYIb537sMqkjr0wBVOSUuemAfxOPxrJsZF5h3cgEj+8ePyFSrK7nGDt7YOwAUJgSJgMdgJ90Xr+Jp5wCCQuR65c//WqxmNecyNw3I5JAqgANmG6H07VBBZUYRVXnPQE1FIGRcA88gnsakBYyQpCjnHy4zT0wZlUrnbyfQUARudxxwuMjgjgUwyAALx7ZXFMCF1ZvmCHb/eAqFlwc4wK0QD4m2P1xV9cmQEEEevrUMBkjdcjg96RGVV+YdO3rU20AV5ByepBOfWqpkdgRn600u4CMhUAHAJqEitUMepx61rtGHRQ2S+PX+dAzPljMeNwHI6VWPB46UxCAc8nA9aM+gpgatq69VykgHJB61uzXssluIQqow6sBwR6Y7VIzLSNdxYk7j1Y1KSoBAH4mkMgJxURamIYeaTBFAhCwApFJ70wCnZx16eppASbgvO3H+fxp+5TztQfnWQjf3AUAk9a1KFzijcPWgCu8yLxnms97rHQ5NMQqySuM8L7t/hTeN+TukPr0FMC7G5284+i9KmwScmpGKKa0kafeYD2JoArG8jHAyfoKga6kI+VAPrzXQoXM3KxSaW4Ygbzz0A4rqYIxDCqE89z6miSsNO5PuHYE1n6i3+jqOhLdKxexrFao52p0laMEJgZ6nFcx6lrkpaedAvzMo9BxViOxkJ+chR3709WZ3jE0EsolwXYt+gNWEjjjxtQAjviqsc0ptmPqRjkVDvAwccc1zoJ6AVomczRr28jBDtJyRnjipkc5YqwB9hk1m9wJCRwr8H0Y5x+FV2Ybtudvpk9KzYETttXau3GOoHPeogQrZO3nt1IqkIuGUBQT1x8u48fhVhruMLgSZHogwP15rRIZRndHIZD14OearfKBg8jvntUskm27UHJ+XkYH+cVQmGc9Rj1qUAsZ6ZAI61YJOcgcgY4HSqe4FKU/OcnNLHgnnkAd6roBokl8qTuwOtZ8jEAp2z65qEBB0NXo3BUhiAM96uSuBcTqVx29Ov4VRlkOdnYe9YpagVwu4E9MetSJKVGFUZ7H0rfcCEk7snr1o3E9hVDHKO/WryTlQcjJ9ak1UdCrKxlbcQAcY470xo2UAspAPqKoyIyc1IkbOchSRQBqRRBOe5qfPvUjIy1RE0wG5pKAA8DPak5oAbgDpUqIX9qBAU2nqDTW6fwj0yKTAiA7kdOw4pfl/wCebfp/hUCN8MQKXdgZYkVoUUnuApOMH61TNy5zjAp2EVizMfWlHB5P5VQi8iuVykf/AAJjSjaGzLMCfbmpKSuSm7jUDYrE/lVZryRidqhf1NRc3Ue5WaWV/vOfzxSLGzfdGcdc1cd7ilorEXmcYA5NTxmRmJK5GecnH86252c1jR0+FnnLMRtQ8DrzXSqgHaovcZIcKMkgCsa/AkKAEYGayk9DSLs7lCSFI15fLfSrVs0WWBiGeSSR0FY9Td1GzRaZMA7gMjI9ajMxwdqtj1PArUwIfOJJ+cfRBuP51GxG7DAZ/wBtsn8hQMoXxJi2k8A5HGB+VZCpsdfUjOcUrkssAZkBJ4PJANWQQqgn8eazZJDM5PynrSEnZ83yj6daBECIJGz29AaiZsN8mAB6GtBkBBH1pccEkgVYyRCAcdTVxVzGQSSTyPas5Ejhjaykt16f5/CqsjMwI6j2FStwJtgCZY4xxgDqaaMOSNy5xmi4DmSLy8jO4D5j1AqouC3tVICxuwMkZHc4qkxpoBneitBi54604KSCR0FAAOeAM1cEEgBPA46UxCLErkjO1gCcH25qAqQD3qTRK4DjkUwkk+1ME9LE8RJPl9Q3+c1rTS3M0CwtL8iDGM8Ecf4UhFVYVByQPp2FWM0hDC1MzTAaaT60ALSZoAmSEsAxO0HoT3qNkKnB/A+tABtwM0pbjn16VNxEpWqUiH3yD3ouBPb2slw2SMIP4zW0NOtsf8tD+Na27EXKxk5IQZb0rPflv3rkn+6KksTySxAVcZ6c8mp1s5ByQB9TVEhLFHFgyOefQYxVLzoVPyg59cVei3FqOecMVAO761EFz1PWspM6aaJAg/WmsBnisjpGMoBwxwR2AzUizAAhgWzxySP5VojjbuxiszMFj4yeAKvrYXDnMhC/U5pkm5aGKHNsjZkHLcYq1HOske9SeTilcdilOQHx0yCeOtU5ZckAjOOprNiM+RWKg8AHpTYiMjI4IzyeMDmgRpGXDEKwBGchF/qaqq4diWYfKM5fLcVZZaiIk4TdIPrtX9KmLCJthZUPXai8/maQylN91yVJHXLnOBVEL+8IcDPT6VBDGL3BHT3q4w/djI6Dg5yf89KliMtpGzg9e9E0mcAZ/H07VpYBy5QE7+PUd6hbg470+oCK2z3qPBPtVAPVRgsc8VeUjA5AzjjFSwI5GAyepIpiLlCScjNQthFnJMuM5HTBqOVtuVAGCSTUgRxNkEFjuPAHrTdmVJJ4GcVezAY8mVwOBUHWrQw2mpAmRk9KoBmOcVcVym1cZHUjpQBsIi7QyDANRSSKiBj0PT3qyTLd/M+YDBAzn1q1bQ/aDtDKrHoDnms3qdEHYpO3VQeBUkcDOR2BpCluaQiEXQ/N0pM4oIIy3OKbmmIbRQAtJn0oAbj3zjtS9aYG/GivBCSvygHI/GpjCpTplT2NIDLlhK5KnIA6YHFUlYFiYgdvuazYhytuUkjknHtmtCC0UgPJnGOF/wDr1SVyWW57kx4iQAv0A7Cq32e5PPnHn3rf0JvY/9kAAgABAAIAAAAEUjk4AAACAAcAAAAEMDEwMAAAAAAABwEDAAMAAAABAAYAAAEaAAUAAAABAABqzAEbAAUAAAABAABq1AEoAAMAAAABAAIAAAIBAAQAAAABAABq3AICAAQAAAABAAAj7gITAAMAAAABAAIAAAAAAAAAAAAAASwAAAABAAABLAAAAAH/2P/bAIQAAwICAwICAwMDAwQDAwQFCAUFBAQFCgcHBggLCgwMCwoLCw0OEg8NDRENCwsQFRARExMUFBQMDxYYFhQXEhQUEwEDBAQFBAUJBQUJEw0LDRMTExMTExMTExMTExMTExMTExMTExMTExMTExMTExMTExMTExMTExMTExMTExMTExMT/8AAEQgAeACgAwEhAAIRAQMRAf/EAaIAAAEFAQEBAQEBAAAAAAAAAAABAgMEBQYHCAkKCxAAAgEDAwIEAwUFBAQAAAF9AQIDAAQRBRIhMUEGE1FhByJxFDKBkaEII0KxwRVS0fAkM2JyggkKFhcYGRolJicoKSo0NTY3ODk6Q0RFRkdISUpTVFVWV1hZWmNkZWZnaGlqc3R1dnd4eXqDhIWGh4iJipKTlJWWl5iZmqKjpKWmp6ipqrKztLW2t7i5usLDxMXGx8jJytLT1NXW19jZ2uHi4+Tl5ufo6erx8vP09fb3+Pn6AQADAQEBAQEBAQEBAAAAAAAAAQIDBAUGBwgJCgsRAAIBAgQEAwQHBQQEAAECdwABAgMRBAUhMQYSQVEHYXETIjKBCBRCkaGxwQkjM1LwFWJy0QoWJDThJfEXGBkaJicoKSo1Njc4OTpDREVGR0hJSlNUVVZXWFlaY2RlZmdoaWpzdHV2d3h5eoKDhIWGh4iJipKTlJWWl5iZmqKjpKWmp6ipqrKztLW2t7i5usLDxMXGx8jJytLT1NXW19jZ2uLj5OXm5+jp6vLz9PX29/j5+v/aAAwDAQACEQMRAD8A/KqigAooAKKACigAooAKKACigAooAKKACigD9dBaFaBbkdBX6emj4G1ga1B6pUL2CnoK3jKzMZRuQPYkdjUL2J54rrjJHJKLRA1j7VE1gSelbqRi4sjawPpUTaf7VqpGLRGbA+lJ9hPpWnMZ2YosSO1J9gOemaXMVZg1ifSmNp5x0pcwcpG2n47Uw6XI/IRm/Cpc0tWEYN6IrvpRGcjH61WkslXPFRz32Hycp7QLNT7Up00N0GfpXy6m0fTuKYh0wiom08+lbxqGEoWIzZY7Ux7BSOFOa6FMxa7kD6f/ALNQtp3tXSpnPKJE2ne1RNp2O1aqoYuAw6d7Uo00ngL+lX7QhQJF0Z2/hIx68U5dEH8bhfoM1m666GqovqO/sIZ43N9BS/2IgHIJ+hFZSrmsaCI30xY+igEegz/Oq1xbsV2gZA9eann5twceXRFCXTJHHQ4PtVaTQpucRMfoM1r7WMepj7KUtT1ZoVJ+5j8aBAPQ18xGofRygO8k0n2cntWyqIycBptM9qT7FnoK3VUxdJiGwPpUZ04k4Ckn6VqqqMnTAaNI38IH1o/sFjjOKX1hJlLDt7inRAv8H40g0Y9dn6UvrN+pX1a3QkXRA+cnHsBmnHRwB+7jyf7zA1m8R0NFh+oJoE80ioBuZuFA6n2ArVn+HWpWiAzQOoP8K4ZvyBzWFTG06dk+ptTwU6l2uh0Phr4X2E8K3OpF5d2f9HYlNvuT6+3H41U174e6NZK0lvcImAAIyN5LfXd/SvFnmlb2rUfh/rW568MtpezvLfv/AMA4280oROy2/lNg8DBya569NwpIztHqq8V6lHERqvXc82th5UleOx2yGBgSC35VyPxC8dP4KisXt9PN79oLq25yu0jGOg75PXHSvHdaSPUdGJz8XxubTrGK/wBS0FhYsryebBcqzFU+9tTrkccEjk9a9H8KeLNM8Z6Hbatp7OtvOisFlTa6ZUNgjJGcEdCRTVWUlcFTitDbDRepP4CnDyH4Kk/WnzyWxXJF6MckVv8A3CfypSIEORH/ACq/azfUz9nBfZI5J4xnEIJ+tRi4wP8AUrVpt7yIem0SNrk54RB+FRm7f2/CtVy9WYuUr6IaJpJCcbjjt/kVKN2FDBkJPJYcAVMpxiXGM5PU1bDU9N0l13Thbng+a/O0+3pTLnx6kUyiW7EqDnANeZOM607teh6UJRpRsmR/8LNtmVlx8gOQAeTXNaj40uZ53khjcLgnJQkAVMMNyu83oEq/MvdRhtrgu1aWWZYvmK8YXJ9M+vB4qta6xbSyLCWFxIV3rFG45XoD1yRmtp1aUPdUkmvMzhCpP3nFnz+Pj/JYaoLmDWpbmydViKIWcLhz84VxzkYHQYB5IIFQeNfird/EnQ7HTtOsrpdSu7nzNP8ANeMLNh1i29FwGYlvmPy+vStfYSqR5Va9vO/4f8EydWMHeV7X+Xn/AJnY6J8I7/SNFg/tXVlub+Ocwm2tIVMMrkjzGiMk6hlU/KzHaSynjGGPTeA/CVz8ObGBH8RahJZo/wBklS5sFjRFVlZZ9vnnaGjBQH7xB5GVwMqcXFtN3/r/ADNZySSlbrb+vRa+h3d34gNvazs7XemyQK8k/wBptoZPs8agYdlS4ywJIHyk4OdxUDNYWs/FKDStPjvoorm5sTcXNub5FjMBaF9gAYSEKZCHCbsA7Tgngm0pXs1o+u/p/XqQnGSuv8jj9Q+Ourat4gj0Cwil0e7/ALLXVzdCSKYqvmiPyShUjPzq34Y5FeffBr9oXUrXWp/DOrS3U32WZ3e7JDC4O1QAwCgrs+UZAO7vWKbeJ9ia2So+09T3qT4g6lJ4Vj1+30x5oolLXVuLhHMY6Ablb5Tu45XHyt04zxh/aSaNQW8PSOj5EckN9GUb7uPvBSDgtxjjb7ivVhQUm1zfh8+tjhnVcVzWJNN/aQsIVli1y2fT7nz/AC4wJYSNmxTlwJWZSCSCBnjGMnIHrtn4r8HXPh2y1B/FmkRTzIGkt5tXtYzGT1GA7nj6D6CvNxUqmFUedK7+f3HXQVOs9Hp935nlnxg8W6l4c1XR/s3jfRfDVjcQJdxxzEySXUUmAHBNtIHiyrbZECg5brtBrT8HeL9Y8XeJYtG0jxB4N1mXO4Wv26VbqaMxmRSAsYzleTgYAAOTnFeZOvUqK8W0elGjTg0p2O1gutLv5rSKPWPMvHK4t9J1KG4d2xjAQ27ZPXjoTt7ngf4cX0l/N5Gr+PgrgM/mWlu0a5PRfNseACx4XoB0wOOX941735v/ADNmqd7Qe+nT8SKP4V63JsWG58Wy7FZvLvI9KAPy5wA1sBk7iPrnkDmodZ+FcptI7HUoNTigI3EJqllZop4YgrDJGM5OTgdcnPcxypSvZff/AMOV8VPf5Wd/TSy/E5/VPhLbwWlxHLr6PabjH599r93JEEAbO4LqMWRwp6Dgjjrt56HwDo0AnsrbxTorWkLrHEtprV2sdpIzEqsgOr8naH4AUkgkdCKqLjJtNa/L/wCRIalGz5rR9H/8l8vnofCmkaZqF9ci4W/nt4UJV8FlJI4IUhuxGM9OO/Ir1HQvB9/qPh+5vFlhitLSCXdd6gDKsjYJy7OScAbRxhQBnBYklYbHV/rUcNSenXV2066f1fseXVhTS55LVfeZ2k3dvF4faG4soLi/lEQOoNbx7gEJOFVkJXd8gJYlsJxt3MtbNp4wurGWAw2mlx2kMpkdZtHtLl3znjdLG2OvBxxx2GKmXEjhJxUG1tfm3+Vv1K+qdbr7iaD4tWi+HNT0250SDUtUme4Karb29rYRoZI3RSyRwCSTDyGTDSYO1BhdpLcp4a8WarNqVppN4NIu9NuC9vIr6LapLunUxh/NVBIShcOCW+8i+lbPOZTls/vf/BJjh4RVkl9yJ/hlft4b07UmtbASnUoZYINThkAmtTgFNxwWKhlyFDKHYKD93IuReF9L1LWJ5LmyhhSXZJDdKBuZkXa4fjO4thsAgDgYb7terGhLm9un+fRXYpVly+zKviaxjh8QiSymjjsBFavHHDbLHG+IYyflcuR+83bxnBffwAQBzup6Az34urKWK1idy3kRqQygkE4bOccD9fx8jEZ1WhWdKor2fVlKhCKui1Y2c92u8xzsVjAWS6m8vCg7dpAGeAQSSBgL3zWhZaFrD6jay2Ttd3W5gsForSTTBkYbcCMjaozljjgkYPOPPr4mWIdOs3d/Dts91rfr06XTZUYqMuVCeMvGmreI9fvJdcvbe5u7SJNOhjaRZLe2WNSqRoykrsXHG3itb4H/ABQvvh/8VdJ8V2WiQ6nJphfMFxN5CRQFDA/zZVQxUlFznLsvDNwyg6nM5Xev9f18jW0ovzJ/hZqZ8MfFnwtr13FdXemWmqw3C2dpAsl3cBG3IqLnmQsoO0FRwcelW/j/AK7pPxQ+LXjXXdHlvrpZL5fs4mASOSJU2ElSm5TmNcbzxkghSK1jjYNcz0sac2jb6nr/AIC+IPg74bfsia54Tk1QDxJr/wBqN1BFaM0dtJKUi2v0BBhCkcgHkfL0rwX4qa7ZXlrb6dpMDyaRNs1MWstisLRNtZd8mGYPI6tH+8BwVCk5Lca08RTqzbT7flf8ilOMYKCXe/lf+r/cfZP7A8KaF8EdVuNTkgsUn1WS5SRZPLjMH2a3+bJC4AZmB7A55r4o8ZfHHx/J4w1qeHxT4m0yO4upLmKGPXLmFUikbfHtQyLgFGXA44IxXS/4j5u3+Q4SjOklDXXp5Np/O+hJoltpQ1TT7LVdTj0mO6IWCFYneWQZ2jYqqQBu+UE4GQcbipA3vFmsQ6vdJYWQji0S0YCGOEgpKynO8kcNzyDyCfmyeDXjUp/U8FOvf36nurvbq/n/AJHJyOpUjdaLX59DLYrlQDubsMcCsrXboRW+I8bpGxtGCSoHJx+Xb1r5qknKaud8rasw3MbQKEDKS2Gz0xz/AI12Pwa0uLVvip4Is54ftMNzrtlHJGw3BkNwm7I7jbnr2zXrxTvbrc5uup0fxLl0zwz8RfGKSapbwz3OtXkyoCsflK9w/RCfuheMeorFm8TWmmCGbzVEL7ZV8uXezqv8SFM7tvU46EHpjNfpEKkKdFLmW34nnVITlVbs9/w6DvGuvweLZrTVrNzJ9nga2lJgaMlzK8xZwRyx8/Genygdqx47dpZIkWNpweAYwcnPb86+CzShKlWU+ktvlpb1/Rrqd8XzJrqrHW/DjwlqnjzxGNL0Sa3W+gzLJ59wI2hC9SVGX4OB8oOCRkivoPR/g/ZeBdIfxO0E3jDU55FuYZXIEC/ICrojMQAR5eOT8zZG0E7bwWGnFty2l072e/8AXc1UF8Uuh6VY+HNJ8d2cV3d6LDezxhm8qeyEjxvwTtLqCudqdQp4GcVxeu/BDwdFLqNndeGJbS91YpJNrZLSzQNG+5Y4ppw6xbg5BSLhlyCPlBHqTjr7O2+n3m9ozi22Ylz8APCkF5dytaLfw28X7lLiBSQCv3DGjCNiCCeYurjHIJrz346+DL7TrHTriyX7BpdmqLMWkLW8XKpuiAKiMtgHaqEkhSTxk41KKdN01s/6/EhQTTSPC9Uu7exgt51u4oTJ8yvIJVdGbZw4ye4ORk+/atzVbC78QeJIYdFtDqF/DZW1u1tEHLnyLWKNiwAKgjaRgZzt6evn+xnCOqtfta3X8DDlafKyjeJqHkQx66LmK5gTYgmmbcqFjJtjwCoy8hfaCTudicZYDD1DSLu/nM18ySxywp++iXzdqlgFeVo95QYAAXbkD5eCRlUpSjNtX0/rz6a9BNcrsj6SPi34eXWm389tJa3E0sa+fZBIraS4Bwuw+cY1fjqNxBHHPSs/VvCvgqOCYT6PqWlTm3N1GsztbmQqTmJC25QTs6lSvzdSRgei6dHGx72+81cktHsZP/CtfD2rmwt7TUZ9JvdSbdBFf3VvPIAiSGWMLEwLkYBLjC4Xgktwt1+zJqGsXyNHrtuEVVRlFu+xBn5trFjlupI45PYVwf2fGnO8ZaeZpyua0NeH9lVrPTL2NdVhvr6RMw+bZ+WgcA4BYOzAElckAnA6eknhv4VXnwp8beGfECaT9vuoTNNcBJ5p7a0dYh5Ug2WzyFkfaUTZJkgErhSVdPDOjV9o5tp9Pu1XXpe3c7YqjOkqfLaS+1d6+TX69unfmNA+EN18U/G/ie61LRdU0LTHn/0eaWZ4hJGAq7d9zCZ2LYB3lV4GGAyAvq3gD9lnwjIkZ8QrqlpOl2rwx6PqjhJSoZBK4ZQQzgn7hXapAGDmveU7dbnmuHyO+vPgJ4HtoJbfSTq9lapEsVvDD9mEMYbJIR/K8w5beG3M33iP7oHX2EFppMNhb2UxeS3VbcTwHzrjCJ8ysSpJlIO7GOc5GAcHkqOVTSR1QUYao5zwt8EvDXhe+PimXQov7bDKXaBpb5sjCqwLlpMgdQp9WOTil8T+Jr/WZ0MKM1vIiny44zuiUuf3nyZJKbl3FcgrwPvba76EbK7e3+W5xV5Xdl1IPDU39j2NtClwiwWkZa7n83euWUyRktgBCUJlb5VOGQEnBzLc+N726W5a00zUrq3tbny5HuraeFLqJQdz2zOh84fdIKjaQRyMg1yylzzbb1OmK5KdktP66mLL43F3Joz6J4Yvr6C+tZ7sSROYPs8itGNssfG9iXb5eW+Rtu7PHox0yOy06bUY5Ukgt42JjUuGdtp+QBwOcqQORnPPWnUShCLvdu911VtvLX16aru4e9Jq2239b/8ADnDan8IPB97qR1C60JEunlkuWhu5JIRPIBiQkKAsnJQll+8TyemfPdU+Ethq/jXT9WGknTtOltmF1HY3T+Xc3LuTl8OXjJVo1OxgAyZULkBfLk+Vc0Ve/wDXf+vxPXgo12qdd25U7NJXu9d7bXtdvZLvoZ/xD+A8GuaIG8J3xsIIXLta6lqtxcW7YGAyKVkZmOdpXeB8oOOc148/wY8d6Hp0N3d+EbbxNaNGUin0uZEeOIZcOyxAM5O4N85bI2jGAKunyVLuSs3/AF5eZ5tWjyS7+v6PXy7HjelXzajFHcFl+fIC+YMjB646/p146g12vhG28UeI530rwfc3lvBKCt/qCTvBarjH7suvBAypPBLdhtBZsoUOWrd6KOpyU4OTSXU+iPhJ8KtC8AW00tvdrrmrSFVfU8qAA6ghEwTtUq27gndnkkABfSLUW2vxRhoLa/0ySMyfaJTnLfKqsuB8+QM78/wrt3A5Xva9pfmWm1uh2qUqNvZuzWt1o/67G7plrFaWP2C3e6tQrBgZLlpCvygZVHLcEKDnABJyealS/drv7JaKblrd0iuRIhDxl0yoYqpAkJ2HZ8uEk3njaGyVJQjaDt+RrPESrT5qqTb67P8ADQ1E2RXEKS4kMpZcqwIUjJIPA6AH34HWtIPuiRRJJGRwAvygMRng+vXp2q+aUd19xm4U5awlp56f8A5nxl420rwZYCSeZLi9cZt7VD887blRQD2y7IMnAG7JPFeY6j49v9euBevdy2kUN0ALS5YRQJ5ZKbwwXcvzyAEkb0k2gIXieCTaCb95mE/c06/1+Z6d4U8ealcWb6f4gMST2cYe8u7tREUjDbC8m07FZmDKMHaWRyhdQGryD9oDw/4lfxfo8vhbxjpMNhqZWzeOS7VLy2n3bk8uQYmb5guADuBOOgG1uTWyM+VtXRwXhLxp8XfE+l6pYb9U0O6ilt97PYLZfa3SVfNd7hi8hZUJcrtMaomAoyor3L4JeAm8V3d74h1vxs9v4jAWLS72cjU7dzIwScXOIoHkXPyhchYgHO4npzSq0kmov9bXOyNGu0puOj+SdrXt6XV/I6yw/Z68UR659l1X4l3UaWErRXunaWobzJC5lGJnZpY18mSIKpLMFAYtljjptG+EeheCJrm61Pxdr2pz3t0yW0uuahJIkU8u0IiopRWBdY1G7O3JxjLZd7+6/wDMHaK5k/0Ga1qt5Zpc2V1aC7VIHknvEuomaDZkxo8RycnnDJ12scjiuU8Wa7eW9nptsIrC21hLtYomk3JAUKupWQEA8qr4UZJZeB8p25xans0/n2NZxjT+NNbW06Psr6+WqucN4C+KmheMWt7JIptA1C4LBZ7WLdZSkY2BN4z8w3ADaMFXBwa2fFmu6JZ2NxHNfW91DNm3uhbOyrh0GAxUnghuuT16da4akoR1Ts+y/r5fgdHtIxvB6rXXq/z9V67s/Mu1srm3wQWIClcockA9R16cn8zXoXhr4s6roehf2HDfT2lizbTPGMtCjbhIFUbQ5IY4BOAT2O1l+ilTVrSR4MZW2Pffgh8MWubK0vvE19Pc2s12dRttHacuBKVX9/MejPgAAYwM85LED6PIOIfs0gQ4bdtJ3rt6FThueeen6cc8nzM2iuVEck0k0At4UEE6hHaYxBhEDjcvu5GcZ4XIJHO1r1zKbWBY7SJGYSYMYwgZnPzEnp/fb1bB61mWS2umqrSfaJJblriVi8nDBTtIAA4VUCgYHGTycsSWt2N4CqLJE9sZMsNgIG5SCDgbewHUHrUp9R20PJvGd9H4y8U3FzbxiaSGDbGkXmRX0WAy/PAxRnUGRiPLMcgDugKh2D8/o+gX15fpZWUEbyROVjRjmOEAbDJcbQhG1Ts8sBC3zQxLHAJZJN1K+hi1ZnIfGv4QxWBfxj4d8R3es2Vsqpqelafdx20kyBcPL5yAoDnaShTaBu24VQtdP4R+AsnijR9I1KNfDnhl723SZALRtV2QtK8oCyzzlA2JPmbYz7g+GCNisakuVKT6M0hTU5WNLRvDM+o+F3GrSWPh/UYpbowXKLE9xPI5g2/JsVygSIhIpFEiq8hcE7SPUfAnjrTtY02/0PU9VXUZLHUJjZXMMhM32Vdxj89nKguWjkUiLhflXcCNw4IQhSpqkuiSv1fm/wBddXqenKpUqVPaN7t6dPl+nZHo1j4k0SC1Fna3V3o8cDrBHPcqcSHB2hWkLDnPCk8HjGQcZrPNd6qNQ1Wa2vY7DzPs8U+nrFHE3DBizM0hOMZMbqp2LgLg51pwc/h28/66hzqCcpXvrbW2v/A7LXrsjzL4zfGKbStJzpNjpdzcXEzwSXVvEZhboS/DPtwGcMvUHALH5+CfmPW/iN4immYxalc3F1FOsluZZmkDYEZDBDnJAxyv4EYGOKTtO0X7qd9NNdP8keZiarqyTu3p1+f+ZzOo/EfVY7u5uYrhxqD4R1LvHDCVfcdrDpgqMKdvTdgE1n3XjfUL10mtfJhIMnzvkFGKsSUPByckgggDceO1ONCLtf8Art8/+HOXmb3PM7BjOqZG0txtPXPpXsfw1/Z+1Px2be8vU/s/TXORK6HzCvXcgOODwM579xX1d0o3kRZ81on0v4P+GkPgbT47PQ5meFSDJ9uAZpDuJOZFUEnsBjjGD7b0jzWzW/2qGWycvGrSMu+IjqQHQjrgjLYAJBOeA3kTc4yvuvy/4B7UI061PR2norW0a+XX5efdrYN5HHHbmJl8qU7gsWGd9wJUKMgZOG7kdSSACauaUHs7QPeoI7gqrSxI++OPAUMkbFVLLnnkAnJ4AGAJppST0OaUZQk4zVmi55qtbmQmFyhLkbgcOCVC+o5ABx05Pc1zfi/WiGm0q3/eGSAidI4xMyofvKYxOsmSGxlV459RVIl6HDXQlvoRaeZFJNCQpt2P2kIx+T5VbFzCA3AZc7RlvU1IHaS3hk8xr9I3+UvuvDCS24hZkAniGAQd6EcqDxxTuTYo69PpeoW8lvqDWjm4Q27o92okdDG6FftEOW8v5jzKgA+Y5BAxofDDwdPoHgY2eiCeeC5tis063LqJGbeYprZfMeMAbw+EkQtzkjcuI5lO8FqbRhyu7dv+H/z6b+RjfEnWmsrn7Xq19ZXusRTs1jBe2odboRylQzxIoP30JJXLHOBsBAPMnxjYXV/LaXNzK0ttO0bSrGIFZo8ZAZEJOcE4LkZ2gD5s151as1VjSt119PL7y1iI0pXgvv16fp+PYSH466jotnaJp1ydKg3tKXdkkaUpxg5k+cuCSM4BULx/FXTTfFJ/H/hnVWs5rpb2x3CeOTchjLbijAPggNk4A6Y4GAoqKdarKMk+qei6f5/1scfO6krt3Z4efE93rlu9kDcwkbYRJLMUyWLAY3DJO1VGHPBbqBlj5s2tSR3V0Ly4aNkZ8KyBGGQQQpC85GVPXG7jrSw1O/MrXf8Aw3Yxlrcu+HNBu/GNzFJZagthHaqqukX3lyOMkHnpnkjG4+hrq/C/w8nsZ3/tpoL62C5WGNnbEmRhsYAzgEdMnpzXsxUYqzWppCm3qe+eAvhV4c8LxI8GlxPM2395cje3ytlcls4+bngDnbxwMeo2oVVw7CQDnaBhR6f5P1rZtvcEkti3b3kdy2yM73VsFSpCg4B4OOevvzn8LqXMQcrIx8z/AGjwPYc/yyeaQ9jKvdC0q6uI5l8y0uIZEcvZS+VuCBgqsOhHzE49QM9KjudQuvDdqs17e2Nzp6kHz7uRYGHyHJLMdhJI44HHrjnknR5Wpw6J6bI9SniPbxdGsryk1728uz9b/n5u65a4+PPheC9t9MF2t1fTGKBYoEMyNNIcbEkAweSASp+mTkCkkera7dyRSRTy3OFuJ7S6k2hVODwkpmQZPRVaM/LjpRTnzxTS/wCAXiMDUw83Co0nZtarVL59ei1btaxt2ngm38t4NQube3toIRKkcrGbyiRgB45i4XBLfNFIvpz1qLxDd+EvCdhNqOt3c2qm2KQzeU0kjJMy4LxFmLrgMThXOOOrYp205pu9v+B+qOWVWnBP2S+flqvJ7NdvNHzP428Zalqeu3ni28EEXn2olDW0EbG23BlZUG4Y2naCMqcljgknNvwV8T9Q8A2bo95d/wBipCRNbNIwZhIwV34+6+UZRJ0UEADIAPlxqNSdRd7fdfT01/rc81Sbk5Mw9S+KI8e3V3crBO8TykJbpKE+zqDiNUAPy4JXHID46jBzT0jyr6zWDUTOkUhkWO+t3USqwfLdeUJUKpJA+UHCtUz5qNSTfe/9f107uwm/ebOA0q/t7cJp00MzSRkxtIr7o2bdxkA855U9cjp6HfHjK6sbu0ltrm2sxPGLa5kOJUeM53qRwpUAjKnHRQOBx6MaUpTUpbP9ej9BpuLujc1b4deIL/w7/anh+C78U6XZXDBJdFczi2CrHl3CZaPrGBuGCXwCcYOENA1r+21s4bOSaGzlZDHqUMbRECT5wxOQrZDZCF8EkAnknuUUo8zVjS65+SG7O9ivrTw9EkUFvaQgkeatmAC3T5shAM8EHjvx0qK78QT3MhigIiRyQFVyzNkngsT79BgD0FTFX1Zo3bRHt2vfFvTPDVu73CSyyRlVNvCC7gkZG7HC5/2iM4OM4rib/wCO+uanLGdP0t9P0v8A1hkuuDIgzuCnIVTjpz2NdNKlKo7JGE5qG5PZ/tA2+m6ZG09zd6jvaQ7rS1CFFySquzBFzggZQH7v55mp/tI6woj+y6VDaRlN2ZbhZS6khQFUNHhx/c5YcHAHJzoSpTqWnflXbf5XPQr4SrQpKcrXey/z/D7z3r4fWM+jeCbDVfFrp/aV23nyQ3EJLxhl3i3EQA2Oq8fMWIYNk9h4P4F8O2l5qWsJqGuaa955cUH2i7s2vGR2BG1fMKqrLgDcQ2CoAODzx41wlUjCktNd/wALnoZVjKeCjVdZNykklbTvfXdeu/3XOmtvAvgBbRjZ2uramStw6XDXQWaLyFz50PlhQW3Y2gk844xnHknwo8aah4Vs70Lci3FzbtLNIJCGTZvRDnHzbdxOQRznoBmsFL6vSlBPcwzLGTxtaNaokrK2nZX/AMy34j+NF+00l0Gl+1ukc7STXJkxAsihEwo2yAtyOQBg4287sHxF8dJvGlpBomoaYqQmV7jK3G5mkkZW3ttTbgLwBjjg9sEo05uLu9Xc8jmbTKEu2S+0SysLwRtCfMlYZXYHEgBDldxXoBjJ/eEfeLZx9SuLtb6zuzdxCzdWgECyyhYiwLlH6FcBhkbjz+nDSTtzNa6/je3/AAfXXUw2Obs9ei0DxfJd2Nq0sCSlYovNO4KCNu1hnkADB5/Gtm3h1nxpe+bpGmyfZgQzo0u5S3G4sxIKqxUkKCOAQM4NetGg6rjKT1stPPf+vQt6asztQ0i4sLzzLmCBDC5MggJJgIJHlNk9go9cjHzHNdLL4ZufHGlXGpyxnTJ5JUFrapaItu67W3yO5kDrn93gqrhzuyV8tQ3QmoOz6aHY6NqabT11T6W2++61Om8K2Y8FaXqFhHfz38d8vlzxMNsLplTtKZIIJjjJB4JjQ/wip9R1q6vgBJIdq8LGvYHJwPbr/k0rXd2Z7Kw7UfBusWFpDdXlhc2lrKTh2Qjdg8jnBzwfTkEdjS2fhrUdXufs2gW/mvKhea9luvKitIQD5hkkwE2jDZ78YAYmspyUn7NbvyMpNJanzHRXUAUUAFFABRQAUUAFFABRQAUUAFFABRQB/9k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/9sAhAAHCQoMCggNDAsMDw4NEBQiFhQSEhQpHR8YIjErMzIwKy8uNjxNQjY5STouL0NcRElQUldXVzRBX2ZeVGVNVVdTAQcPDxQSFCcWFidTNy83U1NTU1NTU1NTU1NTU1NTU1NTU1NTU1NTU1NTU1NTU1NTU1NTU1NTU1NTU1NTU1NTU1P/wAARCAUQB5ADASEAAhEBAxEB/8QBogAAAQUBAQEBAQEAAAAAAAAAAAECAwQFBgcICQoLEAACAQMDAgQDBQUEBAAAAX0BAgMABBEFEiExQQYTUWEHInEUMoGRoQgjQrHBFVLR8CQzYnKCCQoWFxgZGiUmJygpKjQ1Njc4OTpDREVGR0hJSlNUVVZXWFlaY2RlZmdoaWpzdHV2d3h5eoOEhYaHiImKkpOUlZaXmJmaoqOkpaanqKmqsrO0tba3uLm6wsPExcbHyMnK0tPU1dbX2Nna4eLj5OXm5+jp6vHy8/T19vf4+foBAAMBAQEBAQEBAQEAAAAAAAABAgMEBQYHCAkKCxEAAgECBAQDBAcFBAQAAQJ3AAECAxEEBSExBhJBUQdhcRMiMoEIFEKRobHBCSMzUvAVYnLRChYkNOEl8RcYGRomJygpKjU2Nzg5OkNERUZHSElKU1RVVldYWVpjZGVmZ2hpanN0dXZ3eHl6goOEhYaHiImKkpOUlZaXmJmaoqOkpaanqKmqsrO0tba3uLm6wsPExcbHyMnK0tPU1dbX2Nna4uPk5ebn6Onq8vP09fb3+Pn6/9oADAMBAAIRAxEAPwCelr6M8MKWgYtFIApaACkoAWkoAKKYBRQAUUCCloGFFABiimISigQmKMUxCYopjDFFAhMUUCEopgJiimIKSgQUUwCigBKKYhaKACigApKACigAooASimAUUCEooEFJTAKKBBSUDCigApKYgpKYgooAKKAEpaBiUUAFFABSUCCigYlFMQUlIAopiCigApKYhaKBiUUCFpKBhRQIKSgAopiEooAKKACigBKWmAUUAJRQIKKACigYlFAgopgLSUALSUgCigBaSgAooGLRQAlLQAUlAC0UAFFABRQAUUgCigAopgJRQAUUgCigAooELRQMKKACigBKWgApKACimAlFBIUUDCkoAWkoAWkpDCimISigQUUAFFAwpKAClpAFGKAEpaBhijFIAxS0hiUZoENpKYgpKBhSUCCikAUlMAooAKSgQUUDCkoEFFAwpKACigAoxQAYopDCloGJSUhHQ0tch2hRQMKWgApaQBRQMSloEFFABSUwCloEFLQMKKAFooASigQlFMBKKYgooEGKTFAxMUlUSFJQAUUxBSUxBRQAlFAgooAKKYBRQAUUAFJQAUUwCkoEFFMQUlIYUUxCUtACUUDCkpkiGkoAWigAooEJS0xhSUCCigYlFAgpKACigApKYgooGFFAgopgFFIBKKBBRTAKKACigBKSmAUUCCigYUUAFFAgpKACimAUUCCikMSlpiCigYlFAhaSgAooAKKBhRQAtJQAtJQIWigApKBi0UgCigAooAKKACkoAKKACigYUUCCigYUtAgpKAFooGFFACUUAFFAhKKBBRTASlpAFFABRQMSimISikAUUwCikAUUAFFABS4pDDFGKBhiigBKQ0CEooASigAooASigQUlABSUDCigQlFABRSAKKYBSUgCigAoxQMXFJigYUUAFJQAUmKQHQ0tch2hRQAUUAFFIBaKACigAooAKKYgooAKKAFooGLRQAUUCCkoAMUYpgGKMUAFFACYpMUxCYpMUxBSUyRKKYBRTEFJQAUUCCkoAKKYBS0AJS0DEooEJRTEFJTEFFABRQAUUDEooAKSgkKTFMBaSgAooAKKACkoAKKACigBKSmIWkoAKSmAUUgCimIKKACigApKBhS4oEJRTEFFAxKKBCUUwCigQUUDCkoEFFAgooGFFMAooEJS0AJS0AFFAxKKBBRQAUUAFFAC0UigooEFFABRQMKKBBRQAUUDCigBKKBBRigAooASloAKKACloAKSgBaKBiUUCCigAooAKMUAJRQAUUCCkoAKKBhRQIKKBhSUCFpKBhRQIKKBhRSAWigBKSgBKWgBKSgBaSgApKACigAoxSASigQlFAgooGFJQAUUAFFAxKKBBS0DEooGJS0gEpaBhijFAG/RXIdgtJSAWkoAKWgQUUDCigAooAKKYC0lAhaKACigYUtAgooAWloGJRSAKKYBSUAFJTJEpKYhDSVQgxRQAUUxCUUAJRTJCigYYpKACloASimIKKAEopgJS0EiUUAFFABSUwCikMKSmIKKAEooEFFMYUUCCkoAKKBhSUCCigApKYBRQISigAooAKKYgooGFJQIKKACigAooEJRTGFFAhKKYBRQAUUCCkoAKKACigAooEFFMYUlAC0lAgooGFFIQUUDCloASloGFFAgooAKKBhRQIKKBi0lIAopgFJQIKKACikAUUxi0lIBaSmIWikMKSmIWkpDCigAopiCigYlFAgoxQAUUAFFABSUAFFABRQAUUAFJQAUUAGKKQBRQAlFACUUAFFACUUAFFABSUAFFIBKMUAFJQAUUAFJQIWkpDDFGKYhaKQwxSUDDFBoAMUUDDFLikMQikoEb9Fch2BRQAUUDFpKBC0UAFFAgooGJRTAKKBBRQAtFABS0AFFABS0AFLQAUUDCigBKTFAhKKoQUYoAKTFAhKTFUISimISjFAgopgFFACUUCCigYUlMQUUxCUtABRQAlFAhKKYBRSAKKBiUUxBSUAFFABRQAUlMQUUAFJQAUUCEoxQMKDQAUUxBSUAFFAgopgFJSAWimAUlABRQAUUAJRTEJS0AFFACUUCCigYlFMQUUAFFABRQAlFAhaKBiUUxBRSGFFAxaSgQtFABRQAUUAFFIoKKZIUUhhRTAKKQgpKYBS0DEopAFLQAlLTAKKQBRQAUUAFFABSUAFFABRQAUlMQUUAFFABSUALRSASigAooASloASigAooAKKACkoGFJQIKKADFFABSUAGKKQBSUAFFACUUAFFAgooGJiigApcUgExRigBcUlAxKWgBKKAFopFBSUAJRQI36K5DtCigAooEFFAC0lABS0AFFAwpKYgooEFFMAooAKWgQUUhi0UAFFABS0AFFABSUAFGKYBRQAlJTJEpKYgpKYBRTEJRQAUUxCUUAFJQIWkpgFFABRQIKKAEopgFFACUUAJRQIKSmAtJQAUUAFFABSUAFFMBKKBBRQAUlABRQIKKYBSUAFFABRQAUlAhaKBhSUxBRQAUUANooELRTAKSgAooEGKSgYtFACUUxBRQAUUAFJQAUUAGKXFACYpaACkoAWikMKMUwCkoELRSAKKBhRQAUUAFFMQYopDCimAlFIQtJQMWigAooASloEFFAwooAKKACkoAKKBBRQAUlAC0lAC0lABiigYUlAgooAKKACigAooAKSgAooASigYUUgDFFABRigAoxQAYpKQCUYpiCkoAKSkIKMUxhRSASigBcUtIYUUDDFJQAlFAhKKYBRSGJSUAJSUxHRUVxHcLSUwFopAJRTEFFAC0lAC0UDCkoEFFMQUUAJRTEFFAC0UDFopAFFMApaQCUUALRQAlLTASigApKYgpKYgpKYhKKBBSUwCigApKBBRTASloASimIKKBBSUAFFABRTAKSkAUlMAxRQIKKYxKKBBRQAUUAJRQAlFMAooEJRQIKWgYUlABRTASloEJRQAUUAFFABSUCFpKYwooEJikxQAuKKBBRTGJRQIKKBCUtAxKWgBKKBBRTAKKACkoAWigYUUhBRQAUUDCigAooAKKACigAooAKKACigQUUDCigQUUDCkoAWigAoxQAlLQAUUAFFABRSAKKYwpKQgopiCigYUUAFJSELRQMSimIKKQBSUDCigQUUxhiigQYpMUhhRigAxS0gCkxQMMUUAJS0CEptMBaSkAUUAJRQIKKAEoxQAoFOApFC4pakY003NMBKSmIKSgAooASimISkoAKSgDoqK4juFooGFFAgooAKKAEpaACkoELSUwCigQUUwCigYlFMkKKAFooGFFAgopDCigAopiCloGFJQAUUxCUUCCkpgFFAhKKYhKKYwooEJRQAUUxCUUCCigApKYC0lABRQAUlAgooGFJTEFFACUtMBKKBBSUAFFABSUAFFMQUUhhRTAKTFAgooAKKAEooEFFMAooAKKACkoAWkoAKKYhKKACigAooASigQUUwCikAUlMAooEFFABRQAUUDCigAooAKKAFooASigAooAKKACigBaKBiUUCCigAooAKKACigAooAKKQBRQAUUAFFAwooEFJQMKWgQmKWgBKKBhRQAUYoEGKKBEymML8wYn2qJiCflGBUa3NLq1rDaKsgSloAKKBhRQIKKACikMSigAooEJS0DEpKBBSUAFFABSUALSUAFFIAxRigBcUoWkWkOxiipGIaZTExtJiqIDFFAxKKACjFACUUDEopiExSUAdFRXEdwUtABSUgFpKYgooAKKAFooEJRQAUUxhS0CEpaAExRTEFFABSUCCimAUUALRQAUUDCigBKKBBRTAKKACkpiCigApKBBRTASigQUUDENJTJCimIMUUDCigApKBBRTEJS0DEooAKSgQUUxhRQIKSgAopgJRQIKKAEooEFFABRQMKSmIKKACigAooEFJQMKWgBKKZIUUDEooAKKACkoEFFMAooAKSgQUUAFFABRQAUUwCigBKKAClpAJRQAUUDFpKACigQtFABRQMKKACigQUUDCigQlLQAUUDCkoELSUDCigQUUAFFAwooEFFAwooAKKACigAooAKKQBRQAUlABRQIKKYCUtACUUAFFIYUUCCigBKKBhiigQUlACUUAFFABRQAYpMUDCikIXFGKBhijFIY7FLUlBjFJmgBM0lMQ00mKYhKKBBRQAlJQAYopgJSUxBSUhhSUxHRYorhO8WkoAWigAooEFJTAKKACigQUUwClpDEpaYBRQIKKACkxQAUUCCimAlLQAUlABRQAUUwCigAopiCigAooEJRQAUUwEooAKKBBRTAbRQIMUlMQUUwCigAooAKSgQUUAFJTGFFAhKWgBKKYBRQAlFAgooASigAopkhSUDCloAKSgAooAKSgQUUAFFMAooASigQUUDEopiCigAooEFGKBiUUAFFAgpKYC0lAgpaBiUUCCigYUUAFFABRQAlLQAUUAFFABRQAUUAFFIAooAKKYBRQAUUAFFABRQAUlAhaMUDCkoAWigAopAFFAwpKBBRTAKKQC0lAwpaAEooAKKACigQmKWgBKKACigAooAKKQCUYpiEpaAEooASigAooGFGKQCYp2KBhijFIYu2jFK47C4pdtTcqwYoxQA2igQ2kqiRKKBBim4oAMUYpgJSUCCkpjEooEJRQAUlACUUxHR0VwHoBRTAKKBBSUCFpKAFpKYBRQAUUAFFAgooGFFAC0UCCimAUUAFJQAUUxBSUAFFABRTEFFAwooEFFABRQAlLTASigAooEJRTAKKACkoEJRTEFFMBKKBBRQAUlMBaKBiUYoEFJQAUYoAKSmIKKACkpiCigYUUCEooAKKBBRQMKSgAooEFFMBKKAFpKACimIKKAEooEFFABRQMSigQUUwCkoAWkoAKKBBRQAUUAFJTELRSGJRTAKWkISimMKKACigAopAFFAwooEFLQMSigQUUAFFABiigAooAKKACigAooAKKBhRQIKKACigYlLQAUlAhaKBhRQAlFAC0UhiUtAgxRQAlFABRQAUUCEooAKKAEopgFFIBKKACimAUuKQwxRikMdil21NyrBtp4WpuVYdim4qSwFIaZIykqiBpptMQtNpiFxSgUh2FpppDG0maogbRTEJRQAlFMBKKAEooAKSgDo6K4T0BaSgQUUAFFMQUUAFFAgpKACimAUUAFFAgooGFFMQtFIAooAKKBhSUxBRQISimAtJQAUUAFFMApKBBRQAUtMAopAJRTAKKBBSYoAKKYBikoEGKSmAUUAJS0xCUUCCigYUlAgopgFJQAUYoAKKAEopiCkoAKKACkpiFpKQBRTAKKACkoAKKBBRQAUlMAooEFFAwxRQISimAUUAFFABiigBKKBBRTASigBaSgAooEFFABRQMKKBCUtACUUAFLQAlFAC4pKBi0UgEopiCloGJS0CCkoGFFAC0lAC0lABRQIWkoGFFAC0lABRQAYooEFGKBhRSAKKACjFAwxRQAtJQAUUALRSAKSgBKWgQUlAwopiEpaAEoxQIMUUgEopjCigBcUYpDsOA5qTbUNlpBtpyrU3LsO20YqCxDTc0yRDTaZI0mm5qyRtJTIExRigLBS0AIc0ZoGJmm0xBTaYgooEJSUwCikMKSmAUlABSUCOkorgPQCigQUUAJRTEFFABRQAUUwCigQUlABRTAKKBBRQAUUwCikAUUwCloAKMUAJiigAopiEooAKKAEpaYhKKACigAooAKWgBKWgYUlMQUUAJRTEFJQAUlABiimIKKBCUUwCigBKKBBRQMKSmAUUCCkoAKKYgooASigQUUAFFACUUDCimIKSgQUUAFFABRTASloATFFAgpKACjFABRQAUlMQUUAFFABRQAUUAFFACYooAKKYBRQIKKADFFIYYoxQAYoxQAUuKQwxRQAlFMQUUAFGKACigAooAKKACigAooAKKACigAooAKKACigApKAFpKBhRQAtFABRSAMUUDCigQUUAJRQAUUCCigYlFAgxS0DEoxSELikxQMSjFMQ7FKFqbl2JAtG2ouaWJAtOxUF2CkNIYmaQmmSRk03NUQxM0yqJDFGKYBSYoAUClxSGFJxSAZ3pDVEjaSqJEooJEopgJRQMSigAooASigAptAjpKK4T0AooAKKACigQlLTAKKACigBKKBBRTASigQUUwCigAooEFJQAUtMAooEFFAwopAFFMAxSUAFFMQUUAJS0wEooAKWkAUlMQUUAFFABRTAMUYoATFFACUUxBRQAlFAgopgJRQIKKYBSUAFFABSUCCimAUUDEooJCigYlFMQUUCCigYYpKACigQUlMQUUAFFABSUAFFABiigApKYBRQIKKACigAooASigAopiCigYUlAgpaACigAxRigAxRQAtFIYUUDEooEFFAwopiCigBKKBBRQMKKQhaSmAUUAFFAwooEFFABRQAUUAGKKQwooAKKACimAUUgCigAooAWkpDCigBKWgQUlABiloGGKMUAGKMUALijApDAigCkMMU7bSuOw7bTwtS2WO4o4qChC1MLVVhXG5zSE07E3G5puaokOTRigAxRikFgoxQA3FOwBQA3NJmmK43NJTJEptUIKSgAooEJRQAlFACUtMBKSgYUUAJRQI6OiuA9AKKBBRQAUYpgFFABRQAUUCCimAlFMkKKBhRQISimAUUAFFAgooAKKACigAooAKKACimAUUAJRTEFFABRQAlFABRQAUUxBS0DEooEFFABRQAmKXFMBKKAEooEJRTEFJTAKKACkoEFFMAooASigQUUAFFACUUwCigApKACigQUUCCkpjCigQUlABRQAUUxBRQMSigAooEFJQAUUxBRSGFFMQlLQAlFABRTAKKACjFIBcUYoGJS0CCkoAWigYlFABRQIKSgBaSgBaKAEooELSUDFooASigBaKAEpaAEooAKKACigQUtAwxRQAlFABRQAUUAFFAC0UhhRQMMUtIBKKAExS0AJS4oAXFFIYlLimIAKWpGFLtoGLinYqShQKKRQmaTdTsTcaWphaqsTcTk0YNMkkAoIFQaDcUEUAAFOIpAhMUcUDGGkpkjc001RDG0VRIlFACUUCEooGJRTEFJSAKSmAUUDCm0wFpKQxKKZJ0dFeeegLSUwCigQUUALRQAUUAFFMBMUtAhKMUAGKTFMQuKSgAopgFFAhKKACimAUUAFFAC0lABRQAUUxBRQAUUAJRQAUlMQUtABSUALRQAUlABRQIKWmAlFAxaSgApKBBRTATFGKYhKKBCUUwCigAooASigQUUwEooEGKKACigBKKACimISigAooAKKBCUUwCkoAWigBKKACigAooASimIKKAEooAKKBBRQMKKYgopDEpaYgooAKKBhS0gEpKYhaSgBaSkAYooGFFABRTEFFABRQAUUAFGKACigAooAKKACigBKWgAooAKMUDCikAUUAFFMAxS4pAFJSGFFMQUYoAMUtIYUUhhRTAMUuKQxKKBC4oxSGGKdikFhcUYpFi4oxSAKTNMQ0tTc07E3G5oqiRKKAHClqSkPANLiouaBto20rjsGAKaWpiGE0zNXYhsaTTaogKSgQUUAJRTEFJSASimAmKKYgpKACkxQAtJQMKSgYUUAJSUEnSUVwHohRQIWkoAKSgQtFMAopAFFMAooAKKBBSUwCkoAKWmISigAooAKKYhMUtACUtABRQAUUwEooEFJQAUtMApKACigAooEFJTAKKACloAKKACigAoxQMWigBMUYoEGKSmAlFMQlJQIKSmIKKACigAopiEooAKKAEopgFFABRQISigAooAKSmIKKACkoAWkoAKKBBRQAlFMYUUEhRQMSigQUlMBaKACkoAKKACigAoxQIKKYBRSAKKACigYUUCCigAooGFJQAUUAFFAgooGFLQAlLQAUmKACigAooAMUUAFLQAUlABS0AFGKADFGKQwxRQAUUAFGKADFGKAFxTttSUG2jGKCrCYooJACjFAC4pcUrlWExTgtK47DgtLipuVYAtOxSuMTApM0CGE0lUSJTcVRI3FJTEGKMUCDFOxQOw4CpAKzZohelJkVJQwtTC1XYzbGE03NWQJSUxBSUAFGKBBSUAFJQAlFAgxRigBKKYCUlAC0lAwpKADFIaYCUUAFJQI6SivPPQCigQUUwCigApaACigAooAKMUAGKSgQUUwCkxQIXFFMBKKBBRQAmKKoQUUhhRTAKKBBRQAlFMQUUAFFABRTASigQUUAFFACUUwCigAooELRQMKWkAUUDCigBDSUyRKKYCUUxCUUCCkpgFFABRQAlFMkMUUDEooEFFABRQMKSmIKKACigBKKBBRTAKSgAooAKKACigBKKBBRTAKSgQUUAFFABSUAFFMAooAKKACigAooEFFAwopAFFMAooAKKAEooAWikAUlMBaKACikAUUDCigQUUALikxQMKKACigAxRigAxS0AFLikMMUmKAsOC0FaVyrCYpQKAsOxSEUrjsG2l20rjsGKXNAhuaSmAYpQtFwsOx6UmKkY4ClpFC0UgDNFAwppNAhKaaokTikzTJuFNoAMGjFO4WFApcUhjsU7FSUJwKQtSC4wmmZq7EMbSVRIUmKACkoAXFJQAUlAhKKBBSUwCigBKKAEooEFJQMKSgQUUDEopgJiigApKBHR4orgPQCigBKWgQtGKAFxSUDCigAooAKKBBRTEFFAwooEJRTAKKBCUUwCigAopiCigApKACimIKKAEooAKKYgooASigAooAKKYhKKACigAopgFFABRQIWlpFBSUCEopiEopgJRQIKSmAUlAgopgFFABSUxC0lIApKYC0UAFJQAUUCCkoAKMUAFJTAKKACigQUUDCkpiCigBKWgBKKBBRTAKKAEooEFFABSUALSUAFLQAlFABRQAUUCCigYUUwCigAopAFFABRigYUUCFpKQwpaYCUuKQBRigAooAKKAEpcUALilC0FWHbaXbU3LsLspdlTcdhdtO2ilcYYFJgelIYU2mSJTsUxCYpKQwopgNoxTEGKMUAOxRipGLikoGLRSAXFLikUJxTCaZLG5pM1RAmabTEGKcBTFYfijbUXNLCgUVIxMUUwDNMJpoljKSrIEpKADFGKACkxQAUlABSUCYlJTEFFABSUCCigQUlAwxSUAFJTAKKAExS0DEpKACkoAKTFAjpMUtcB6AUlABilxSAKKYCUUCCimIKWgYUlABRTEFFABRQAtJQIKKAEopgFFMQlFABRQAUUxCUUAFFMAooEFJQAUUAJS0xCUUAFFAhKKYC0lABRQAUUAFFMQUtIYUlAC0lMQlFMBKKBBSUAFFMApKACigQUUwCigApKACigQUUwEooAKKACigQlFABRQAUlMAooAKKAEooEFFABikpgGKKBBRQMSigQUUwCikAUUwEpaAEooEFFABRQAUUAFFABRQMXFFIAxRQAUUAFFABRQAYooAXFJSGFFABS4oAMUu2i47DttOxU3LsO20oFSUOxRipGLSUAGaaTTEN5pwBpiFxSYpFDce1O5pkjSDSCgBaTigApaADAo4pDDNJmgApaAClzSAaTTc1QhtJimSGKMUwHbaXbU3KsLilxipuMWikMSm5pgNJpuaszEpKYgxRigLBijFABik4pDGmkpkiUUwEooEJRigQYoxQAYpKACjFACUUCCkpjCigBKKAEooASigBMUUDDFJimI6HNGa4TuFpaQxaKQBRigAxRTASigQtFABSUAFGKYgxS0AGKMUAGKXFAxKKBBSUwDFGKYgxSUAFFMQlFABRQAUlMQUUAFJTEFFABiigQUlMAooEFFAwpKBBRTAKKACigAooAKKACigQlFMApKACkpiCigAopgFFAhKKACigApKYgooGFFAgxRQAlFABRQAlFMQYooAKKAEooAKKYBRQAlFAgooAKSgAooAKKYCUUCCigYUUAFFAgooAKKACigAopgFFIAooAKKACikMKKACloAKKACigAxRigYuKXFIYuKXFSMdijFIoBTs0gCjNAwBozQITBNFA7DsUcUALxSZpDE3AUm6nYVxpNJmqJuGTRSAKKBhRQIKKBhS0AFLUjEwaXbQOwYFJgUAGKMUAGKUCgQuKKRQlNzTJEzSZpiENJTATFLigQuKTAoGJQTQK43NJTJG0UxCUYoAKKADFJigYUYoEGKKADFGKAExRigBMUYoATFJQIWkxQAYpMUDDFLtouOwmKMUAGKTFACYpMUyTdorjOwXNGaAFzRmgYZpc0gFooAWikAUUAFGKBhijFMQUUAFFMQlFABRQAtFABRimAUYoATFJimIMUUCEopgFFAgpKACjFMAooASimIKKACkoAKKBBSUxBRQAUUwCigBKKBBRQAtFAxKKACkpiCigApKYgooAKKACigApKBBRTAKKACkoAKKBBRTGJRQIKKACigBKKACimIMUUDEooAKKBBSUAFJTELSUAFFABRTEFFIYUlMQUUAFFABRQAUUAFFABRSAKKBhS0AGKKQwopiCjFIYtFABilxSGLil2mkVYAKk20mxpBtxSEUrlWDNJmgkTmlxTAUCjFIAApelIYu6m5oAM0maYhpzRVCExS4pALijFAwopAJRTEFGKADFLtpXKsO20uBU3KsGBRSAKSgApKYC4pcUgDpQTQMbzSUyRuKKoQlFAhMUUAFITQITNJmqENopiEooEGKMUhhikxQAUYoASkoEJS0AFJTELg0lAxKKBBijFAwxShSTSuOw8JSEVFy7DcUmKokUDFITQMZzTeaogOaKYCgUGpGbdLXIdYmKWgQlFABS0xBS0DDNGaAFzS5pALS5pDEooGLijFAgxRimAlGKADFGKYgooGFFAhKKYgooAKSgAoxTAKSgQUlMAxRQIKKYBRQAUlAgopiEooAKKAEpaYCUUCCigBKKYhaKBhRQAUYoASigQUlMAooEGKKAEopgFFABRQAUlABRQIKKYCUUAFFABRQISigAopgFFACUUAFFACUtACUYoAWkxQISimAUUAJRTEFFABRQAUUAFFACUuKACigAooAKKACjFIYUUAFLQAlFIBaTFAC4pcUDFCmnhKm5dhdtGKm47CgYp2RSGJjvQTQAgzTsZoBDdtGKAEpaYDaKZIUZoASigBKKYgpaACikAUUxhijBpDF207bSuOwu0UuBUlBilxSGJijigQ3NJmmIKKAFxS4pDCkoASkpiEzSVRIlFAhKTNMQmaSmAlGKZIYpMUALilxSKExSYFABSZoEJSUwCkoJCjFACgUuKkoUrTQvNFxtDyKixQgYmKcBVEi4oxUlBinikUgJPaosE0kDFC07bii4JDTTCKaBgFNGyncVg2UoSlcfKLsp2ypuVY1KKxNgpKBBRQIKKYhaSgYtFABRQIWigYU7NIAzS5pDCloAKKBhRQAUUxCUUwEooEFJTELSUAFFABRTAMUUAJiigQUlMQUUAJRTAKKBCUUxBRQAUUAJRTEFFABRTEJRSGFLTEFFIYUUAJRimAUlABRTEFFABSUCCigAopiEooAKKAEopgFFABRQAUlABRQAUUCCjFABRQAUUAJRTAKSgApKBBRQMKKYgpKBBS0DEooEFFABRQMKKBBiloGFGKQBRQAUUDCjFAC4pdtIdhQKfgVJQnFOzSGJmlzQFxKWkA7ikIFBQgIozQK4lJmmIXNGaAEpM0CEzQaYBRTEFJQAtFAC0uKQxcUYpDFxRikMXFLSKFxS4pAJxRkUguN3UmTVWFcbzRimIMUuKBhiikAtJSATNJzVEjaWmAlGaAEpKYhMUYoEGKXFAwxRikAYFJTEJSZoAKbTEFJTEFJigBcUmKQwxRigBQKdUjFpcUigI4pu2i4xuKWmSFLn2pDDNAzSGOxSYqShcUuBSKDApuKAFGKfxSGHFJgUigxRQIuUtSAUlABRTAKKBBRQAtJQAtFABRTAWigAooEFFAxaKQC0UDCloAKKACigApKYgpMUCCkpiCimAtFIYUUxCUUAGKSgApKYgopgJRQIKKYgooASimAUUCEpaACigBKWgAooAKKACigBKKACimAlFAgooASimAUUCCkoAKKACimAUUAFJQAUUCCigBKKACigAooAKSmAUUAFJQIKKYBSUAFFABRQIKMUAFFMAopAJRTAWigAopDCigQU4CkMSigBc0UhhmjNAXDNJQAoFLigYCikAuaM0DFozSASloASimAlFAgpKACigYUUCCjFMY4CnYqRhRSAWlxSKFxRikMOKTNAhM0maYhKKYCUZoAXNJQA6kpDCloASjFABSUCEpKYgxRigBcUYoGFFACUUCEzSZpiG0UxCUUAJRTEJRQAYoxSATFFACUuKAFxRikMUCjBpFC4pcUh2G7aXFFwsLilxUlWHYpQBU3KDAo20rlCbaMUrhYMUmKBhikxQIKSgYGm0xGlSVAxKSmIKKYgooAWigAooAKKAClpgFFIAooAWimAlLSAKKYBRQAtFABRQAUtABSUAFFMBMUYoEJRTEFFABSUxBRQAUUCCigAopgJRQAUlMQUUAFFAgooAKKYCUtABRQMKKQBSUxBRQAUUAFJTAKKBBRQAlFABRQIKSgYUUxBRSGFJTEFFABRQAUUAJRQAtJQAUUAFFMBKKBCUUAFFMQUUAJilpgJRQAUUCCigYlLQIKKAFxRikUKFp2MUrjsIRmkAoEO20hWlcqwmKUCmIXFLtqblWF2ikxSuFhcYpKAEoxTAKSgQUUwFxSUgCjFMBKKBCUUxC0Uhi0UDClxSGLRSGLilxSAXNGaQwzTaYCYooEFFACUYpiEpaBiUtABRQAUUgFooGJijFABRQAlLQISkpiEopiEooASigBKKYgpKQBijFMAxRikMdijFK4xdtG2puVYNtLtouFgxSbaVx2DFOxQFgxS4FIoXFGKkYYoxSGGKMUAGKTFIAooGFJQMSigBKSgBKbTEX8UuKkLBg0UAJijFMQUlMQUtABRQAUUALRQAtFACUUALRQAUUAFFMApaACigQUUAFFABRQAUUAFFMAooAKSgAopiEooEJRTEFFMAooAKKAEooEFFMAoxQAUUAFFAhKWgBKWgYUUAFJQAtJTAKKBBRQAlFABRQAUUCEooAKKBhRQISimAUUAFFABSUAFFABRQIKKBiUUAFFAgpKYBRTEFJQAYopgFFAgooASloAKMUDCjFAgxS4pDsGKcMUhjqZ3pDClpgGaSkIKWgYtFIYZozTATNJQIWnUhjSKKYBRQIKKACkoGJRTJCigAooGLilxSGOApwWouWkLtpMUh2DFJincVgxRQISkzTEJRQAUUCCigYlFMBKWgQUYoGLRSGLSZoAKKBBRSGJSUxCUUyQpKBhS4oATFLii4WHbG9DTSpFTdGnK0JijbVXIsLtpdtTcdgxS7aVx2HbaXbU3KsJiloAKWkMKTFIYYoxQAYowKQC4FGBSKDFJii4Bim0AFFACUlABSUxCU2gBKSmAUlAjZ2inbRXPc6Q2imbRRcVhpUU0irMxuKTFWTYMUYoEJiimSFFMAooELRigYUUgFopgJRQAtFABRQAUUALSUwCigQUUAFFMAooAKKACigAooEJRTASimIKKBCUUAFFMAooAKKBBS0DEooEFFMApKAFooAKKACigApKACigAooAKSgQUUAFFMApKQBRTAKKACkoAKKAG0ooAWigBKKBBRQAUUAFFMBKKACigBMUUxBRQAUUAJRimIWjFABinhc0rlJBsOadtx1qblWG7afjilcLDTSGmIBRQAU2mIKdQAYpMUhjaXFMQUtIYEUYoCwbaMUDsGKKBCUUxBS0AJRQAUYoAMUYpDFxRigLChacFpXKSF204LUXLsPApakobmkJpiG5puaogbRVEiUlMQUYoGFFAgoxSGFFABRQAUUCCigYtFABSUgDNJTAKKBCYoxQAuKXFIYuKtQW7TNgcDuaiUrK5pGN3Y10skBGRmrywRj+EflXmSm2emopDXRR1ArHuYwxyBwKcHqEtVYgity7dMCnSWxQE9q6nPWxzKF0VgmTTmQLV8xnyke2jFVciwYoxQAYoxSuFgxS4oHYMUmKACikMOKTFABikpgJSUCEooAKSgBKSgA4puRTFcbkU0sKqxNxpcU3fVWFcYXppc1ViLm7uo3GuWx03DcaM0WAM0UAFJTEFJTEGKMUxBijFAWExS4oAKKYhKKBBRQAUUwCigApaQwopgJS0CEpaAEopiCigAooAKKACimAUUCEooELSUxhRQIKKYBSUAFFAgopgFFAgooGFFAhKXFABRQMKKAEopiCikAUUDCimIKKAEooAKKBBSUAFFAwooEFJQAUhpgJRigB1FABRQAlFABRQAUUCCkoGFFMQUYpDFxSYoEGKKYBRigAxTgKBjqdUlBS80hjTmkzQIQmkqiRKWgApaQCYopjHU3FIYlLQIdijFIoTFOwaACjNIBDTcUxBikxTEGKMUwFxRikAUuKBi4pcUhjsUu2ouVYcBTsVNyxcUUhjTTTTEMyKaTVmY2kqyBKKBBS0DCjFABiigAopDDFLigAxRigBMUYoAWkoAKSgQUYoGGKMUBYXbT9tTcqwbaXbSuOwu2nBam5ViSOIyOFHeuqhhEUYCiuSpLodVOOtyULSFSelcR1kbRdzVIwbn56VSdgaLioFXAqpIoY4PSi+oEbRBV+UVluhXrW8XqZSWhBikrrOQKKAEooEJRQIXFNoKEpKZIUlACGkzTEJmm7hQK4m4Um+nYVxpemb6qxFxpY03cauxNxuTTcmmISkqhCUUAJSUAdBikxXGdYUlMQUUAFFAgopgFLQAuaM0gCkpgJRTEFFMQUUAFFACUUCCloAKKYxKKBC0UAFFACUtMQUUAFFABSUAFFABRTEFFAwooEFFMBKWgQUlABRQAUUwCigApKBBRQAtFMApKQC0UAJRTAKKACigAooAKKBCUUAFFABSUAFFMAooASigQYooAKKACigBKKACimAUUgClxQMMUuKQBSUxiUUEiUUwFxTsUhhS4pDEooAKdQAmaTFACUuKAEoxTEOAopDExSUALQKAHAUYpFWDpRQAlFAhKKYgooAKKACkoAKKAFpaBi06pGKKfUli0ZqShN1Jup2FcjLU0mrSM7jabVEBilpgJRQAYpcUAFLSGGKMUgFooGFFIApKYBSYpiFxRilcdhdtLtqblWF20u2lcdhdtO21NyrBto20XHYXFLipuOwuK0YrfK5IrKTsjWK1NSCJYx05q8CCMVwN3OxKwlKOKkocRnrURXFICs57CocH1qxC7uMEVkTsWYgdK1juQ9inRXacY7Y3oaYRjrU3Q3FobRVkCUtADhkmkcYqOpdiHNNzWpiJmmkmqsIbmm5qiBtJTAKSgQ2kpiEpKYCUUCExRigYmKKAEooEblFcp1BRTEFFABSUAFFMQUtAwooEFFABRQAtFMQlFIAopgJRQIKKACimAUUAFFAgooGFFMQUUAFFABRQIKKYBRQAlLQAUUAJS0xCUUAFFABRTAKKACigQUUAFFMBKWgQUlAwooEFFAwooAKKACigQUUAFJTAKKQgopjEooEFFABRQAUUAJRQAUUwCikAlLTEGKXFIoKM0gEpKYgopgFGKADFOApAOxSnGKRYmKKAA000CFpcUALim0hhinDmmAmKWkAmKTFABikxTEGKUUAOpKkoKSmIbRVEhRQAuKKBhRQIMUu2lcdhdtLspXKsLto20rjsLtp22puVYXFJikMSm1RI0mmmqIEoxVCExRigQuKMUrjDFFABSYoEGKKAHUUDCkoAXBpdtIdhdtLtqblWHbaXbU3KsLijFAwxS4pDDFLipHYXFGKQxcUUDFArSgttwy35VlJ2RpFXZaW0UOCa0FQAVxuTZ1JJDGYA8UBxnoakY9TuqXFIYGqrsScCgCILzUu2mIayD61CY/ai4ysbZWbpUyWyR845q+Zk2RKVHpVOW3DnPSpTsMypYWRuBkUGJgo/Wu1TVjlcNRvlE96kCYpOQlETbimNSLKR60ldZxsaaaaYhuKKZIlNoEFJTASkpgFJQISkoASkpgGKTFIYlLincVjapa5zcKM0DCkoEFFAgooGLSUCCimAtFABRQAUtABRQISigYUUAFFAgopgFFABRQIKKYBRQAUUAFFMQUUAFFABRQAlLQAUUAFJQAUUxBRQAUUxBRQAUUAFJQIWimAUUAFFACUtABRTAKSgAooAKKBBRQAUUAJRQAUUAFFACUUwCigQUUAFJigYUUCCikMMU7FAWDFJigdhMUUCHYpNtFx2DFG2i4WFxRikOw7FGKQwxSYpgPxRtqblCYoxTFYMYopAFJTAbTqBC02gApKYgooAKKAFoxSGFJQAmKMUxBilxTEOC0uKm5dhMUoFADwKcBUXLsOxRipKCkoAKSgQUlMQ2m4qhCYpMVRIYowKBBRigAxRikAYoxTATFGKADFGKAF20u2lcLC7aXbSuVYXFLikVYMUuKQxcUuKkYYpcUigxS4pDDFFABRQAU5VyaQG1DCODjmtFVxXBJ6nah4FRyDoKzLIitMwRVCHKSDzUwbJpCBjUWKRQ4LU4XigQ0gU0igYwDmntjigQxgMVE2MUDKpHOarMOtWiSsRikFbGQxqgNWiWVSBmnbQK6LnPbUaVpAuaLjsKYzUJFNSE4iYpMVdzOw3bSYp3FYMUmKLisNxSUxDaSmIKSgAooGFLUM0RrUVABRTAKKACigAooAKKBBS0AFFABRQAUUxBRQAUUDCigQtJQMKKAClpiCkoAWigAooAKKBBSUwFooEFFAwpKBBRQMWigQUUxiUUCFpKACimIKKACigAooEFFMAooAKKBBRQMKKYBSUAFLQAlLQISigAooEJRQMKKACimAlFAgooAKKACigAp2KQx2KMVJQYooGJRTEGKXFIYu2nYpFDSKTFAh2KSgYuKMUgDFGKYgxS0AJTaACkpiCigBMU7FACUUAJijFMQuKKQwxRQIKKBiYoxTAMUu2lcLC7adilcqwUYpAGKfikULRmkMM0maBBRQAUUAGKMUDEpKYhKSmSJijFMQYooAKKACjFAwxRigQYpaBi0VIxaWkMWlpFC4oxSAWikULSUAFJQAUUAFFIArShTAGazlsXHc1kqfpXCzrAt6Uqr60ihxFRYoAbtpdtAhpFKKAHipc8UhldyaQGmA00maBERaoic0wIGcCo9w2+9XYkpnrSDitTMTqaUgYpgVWTmk2k1rcza1AIc81MFqGxpCEVAQKEymRFaTbWtzOwxhUdWmZNC4ppouOww0ytDMSm1SIYlFMQUUhhSUh3NmisjQKSmIKWgAooAKKACigAooEFFMQUtACUtABRTAKKACigAooAKSgBaKACigAooAKKYhaSgQtJQMWkoAWkoEFLTASigAooAKKACigAooAKKYBRQIKKBBRTAKKACigBaKACjFABikoAKKYgooAKKAEopgFFAgpKACigAooAKKACigBKKAHAU7bSuUkOxSVJQlGKYgwaMUgsOxS4pXKsLimYoAWlFIB2KTFIoKMUANxS1QgxSdKACkxQIMU7FABikxSHYTFGKYgxRQAlFACUVRIlLQAUUAGKXFIYUZoGFLSEJRQMWlpDFopDEozQAtGKAHYpcClcqwZFNzQITNJup2JuNzRmqEFFAB+NHFAC8UUAGaM0gE5paYBRigYuKMUgsLinYpFC4oxUjsLilCknjmlcqxYFu/HFXFtBjk81zufY3UB/2QDOc04QRgdDn1rLmZryoZJaDblTVN4Co9atTJcULFAWPzDApk6BGwKvm1I5dCrRW5gFLSAB1rWi6CsZbGkdy6rVMGzXIdRJkVMOBUjIy1AIoGLjNJikBGetApgSAUuKQyN8VXzTELTSaBERqFmA70wKbHJpMGtCCEjFMJq0SMzTdxqyAzS5xQMcpzUmQBUMpEBfBqMnNWSR03OKokOoqEiqRLIyTTDWyMWJTc1ZAmaSqIEpKYBSUAFJQBu4ptcx0BSUyQopgFFAhaSgAooAKKYC0UAFFABRQAtFMQUUAFFABRQIKKACimAUUAFFABS0AFFAgooGFFAhKWmAlLQAlFABRQAUUAFFABRQAUUwCigQUUCCimAUUDFooEFFABRigAooAKKAExRTEGKKACigApKYgoxQAlLQAlFAgooAKMUwClxQA8U6s2aoXFGKQ7C4oxSGGKSgBaSgBaTFAwxSYoEKKWgYlJQISlpiClpDFpKBhTaBBS0xCUUAJiloASkpgGKMUAGKXFK4WCkpgFGKBBijFK4xcUmKAsLijFA7C0Uhic0YNAhcUuKQ7C8UmaBibqbmmSJzSVRImKXbRcLC7TTttK47C7aNopXHYNtG2i4WF20u2lcdg20u2lcdg20u2i47C7aNtK47BtoxSAXFLQMKKAJERnOAK2oLfYOevrXPN9DaK6l7yxijbxXIdIHpTNuRTAiKVCR60xAW2isqUO7cDitY7kPYYsLFuelDxqvTNbc2plylSitznHorO2FGTW3HCQAM1zzfQ2gr6lzbikxXIdRItKxNIZHjNOAxQInB4pDSKIjSbgKZIhk9KaGoAUtUJoGJmigRGzBRVBjk1SEyLNSBxzmtLEEDHNR1QDTTaZIwnFITmqECnmpSeKTGivim1QgphoEKEPelIAFO4iAioWrZGUiOkrY5wxSUxCUUwEooAKTFIDcptc50BRTEJS0AJS0AFFAgpKYBS0CCigYUUAFLQIKKYC0UCCigAooAKKYBRQAUUAFFABRQIWigAooAKKYCUtABSUAFFABRQAUUAJS0AJRQAUUAFLTAKKBBRQMKKQBS1RIUUAFLQAUlAxaSkAUuKADFFMApKBCUUxBSUxBRQAUUALilxSHYULTttK5Vg20baVx2DFLSAXNGaBiUuaQxM03FMQop2KQwpKBiUYoJFxSUwEpaADFFAAaKBi0tIBMUmKAFxS0hiYpMUALSUAFFMApKBBRigAxS4ouFhcUYpFWDFJigAxRQIKSgAooAKKYBSc0CDFLtpXHYNtG2i47C4pMUXCwuKXFIdgxTsUAGKXApAGBS0hhRQAUtABRQAUlABSUAGaM0xBmpEVnOFFJ6DRu28IjXB61p44rz5O7O1KwucVETUlEeacW44oEQluKrk1QEZ55NNxTEHFHlq2cimAxrVCOBiqf2Vs8EYrRTaIcUy9bwiIE9SatFvSs27saVhu4+tKM1BROKTvSKCloAdTHfsKQEJJNRk1QhuajL470CG76aXqgGbyKeJM0WERO3PNVHb0qkDIeacDWhmIabmgBM000wGkim0xADTt1ICMmo85NUIkCE1ZCACobKSI24qsxzVITIyajxWyMGG2nBKdx2F2Cq5XBpxZMkNxSYrUxsJRVCClqSka9JWJoFFABRQAUUALRTAKKBBRQMKKACigQUUwCloAKKBBS0AFFABRTAKKBBRQAUUDFopiCikAUUwCigAxS4oAMUYpDsGKMUXHYMUmKLhYTFGKYrBilxSAMUmKQ7BSimIMUmKLhYXFGDTuFgxS7aLhYNtJii4rCUtUIKSgQUuKAsFJQAtFAwooAKKBCUtMQlFABRTEFJQAtLikAuKdikXYWikMKKQBmjNAxaTFAxKWgQUlIYtFABS0AJRQMXNJSEFJimAtFABRigAxS0ANopgFFIBKKAFooAMUuKQwxRQAUUALRQMWikMSjFAgxRQMTFGKBWDFGKLjsLijFFwsGKMUhi0UAJRQIKKBiUUCFpaYBS0gEooAKKACjNMAzRmgQUlABRQAlFMRNCm9wO1dBHGFHAxXLUZ0QRaGM1JmuU6SNjxxUNABSjmmIGwBVcigBMVGRTENpVbBpiJA3rT9wNIYlR0hgKnU5oETioWz2pFEak96kzQIC2BVbdzQA/PFRGgBlRmqERc001QhlJu5piFJ3UxloAYFpGGKdxERppqxDDSZpkjabmmA3NNzTEHWnDrTEWQ3FLurKxoQueKq5rREMTPNOxmtdjLcfilFZGomabgGmgF2ComQVSkLlIttNIrW5i4jcUVVybGtRWZQtFAhKWgAooGFFAC0UCCigAooAKKACimAtFABRQIKKACloAKKYBRQAUuKADFPxSKsG2l20rjsG2k20XFYTFGKdxWDFGKAsLTqRQYFGKQwxS4pDDFGKAExRii4WDbSbaLhYNtLtouOwbaNtFxWF20uKLgGKQ0AFNqiRKbiqICkqiRKKYhaKQBRTAKKBi0YpAGKMUAGKMUwsJijFArC4oxRcLBikxRcLBiloCw6lpFC4pcVJQUmKAExSYp3FYXFLSGGKTFAwxRigVhKWgAxRigYYoxSAXFGKLhYXFJigdgxRQIKKADFGKAExRigAxRQAYoxQAuKMUh2DFGKAFxRii47C4oxQAYpcUhiYoxQAuKMUAGKKQCUUAFFAwooEJRTAKKAEpKBBRQAUUAFLTAKKBBRQAlFABRQAtFABSUxBRQAVMIm4qW7FJXNKCMJ9avA5NcUndnUlYsA4FQuT1rM0EViaDTEKDxTC2DxQAZzSGgBCahJoAjJoFUIk7U0daQEwPFJSGJTgcUATbuKaWpDIi3NLnigCBmNNBpiJc0w0gG1GaYiM0w1QDKZTJEpfrVCJUFKU9agsgZRmmYqiSFhzUNaIljaTFUQMIpMGmBIooIqRhSZoAaxyKr96tEseBTs1TJQtFQWMzTxTAfmo2OalFEJpuM1qZMcFqRVHek2NIuUtMzEopiCigBaKACimAUtIAopiCigAooAKKACloAKKAEooAWigApaYBRQA6nVJQtLSKFzRmpGLRQAlJVCCigAxSUCCjNADs0UigopDCloAWlpDEpM0xCZozQIM0UwFptMQUmKYhKMVRIbaTFFwsJilxTFYMUYoCwuKMUXHYMUuKBWDFLipGLijFA7C4oxRcYmKMUCsJijFO4rBilxRcLBikxSuOwbaXbTuKw7FLipuVYMUYouAmKMUXAMUlABijFAWDFGKVx2DbRii4WDFGKADFFAxaKBCUYoAXFGKADFGKAsGKMUAJijFAWDFGKLhYXFGKBhijFIAxS4oAKKACkoAKKACimAUlABRQISigBKWgBKKACigAopgFJQAUUAFFAgpaAEooASimIKSgAozTEGaKYgzRmgQlWI4yx56VLdkUtWaKRAdqdjBrhbudthwbFTK1SMnB4qJjUjGBsUu/NMQu7FMDZoGLupu6gQ0tURNMBBUoFAD6bSGO7UDrQAtJSAeKD0oAjxzSMeKBkGSaeopkj6bmkMYTURNMCMmmE1RIzNNqxD1qTA71LBC7sdKaWzSGRk03NMCNhVcirRLIqkANWSLjFRk0gGbqQmqEJmm0xDSaZmqJY4GloAkyMUcGoLG4paBjScVFmqRLEp4xVCAHJqYA1DKRapK0MAooAKKAFooAKKACimIKWgAooAKKACloAKKACigApKACigBaMUAOxTtppXKsLtpQtK5Vh22jFTcdhMUtAwpcUXATFGKLhYSimSFGKBiYpcUAGKMUALRQAUmaADNGaYgpKADFLQAUYpALiigYYopiCloEJRTATFLQAYooEFGKBhilxQAUYoAWigAooAKKQBS4oAMUlAwooAKKAFooEFLQAUUDClxSGJRQAUUAFJQMKTFAgxS4oGGKMUAGKMUALiigAooAKKACigApKACigAooEFJTAM0maBBRTAM0maACkoEFGaYhM0maYgzSZoAM0ZoAM0maBXDNGaB3DNGaBXDNGaAuGaM0DuGaM0BcM0ZoEGaTNMLhmjNAhM0ZphcM0maYhaM0CClAyaAHqhLAVsqu0CuWbOmCJc1GxrmOgjNPBpgTbsComakBAWpwNMQ/dTM0DELU0tQIQtSg5pgSipRUDCikMSkzimA8GikAop2KAGk1GxoGRdKeKZIU2kMjY1ATVCIyabmrJG5ozTELml3UhjS1N3UAJupN1FhAWqImnYBgxS7qokaWqBjVICLNLmtDMbmkJoAZmlqiRwp4qShaSpKDNGaBiP0qCrRLHUg60yS4idzVpQK5mzZCUldBzhS0AFFAgpaAEpaACimAUtABRQAUUALRQAUUAFIx2qT6UAL24pqncoNADqKAClzQMdmlyakoXJp3NIoWjFSULijFIYUlMQlGaYgpKYgzRmmIM0maBBmjNMQZooGFFAgpaBhRQAUtIApaQwpaBhSUxBRTELRSASlpgJSUALRQAUtABS0AFFABRQAUUAGKKQwxRimFgxRikKwYoxQMWigApaACigYUUgCigBaSkMKSgAooAKKAFooAKWgBKKYgooASkzQAZpM0xBmkzTAM0maBCZozTEGaTNAgzSZpiDNGaYBmjNAgzRmgBM0ZoC4maM0xCZpM0xXEzSZoAM0ZpiEzRQAc0c0ALRQMXFGKQBilxQMMUYpBYMUuKAsGKMUDsGKTFArBilxRcLBilxRcdh6oWOBUoiINQ5FqJYSEhs1oYwOa5ZO50JWIyajJqCxuaM0xDd1NJoAZmjNMQ/dTd1ACFqbmgApwNAEoNSg1IxwNLmpKFphNAADTs0CJAaaWpDGZpM0AJ1paAG5ppNAEJNQE1SERE0zNaEDc0bqokTdRvosMYWpN1OxNxpambqYBuppNMQmaM0wGk1GTTSJGUVoZ3FptIoTFOFAh1LUFhSZpFDc0gyaYh2CaVY/Wi9gsWljAFO2DPArFs1SHYp4qChcUmK6bnPYXFGKLisGKMUXCwYoxTCwYooFYWlpDCjFAWDFGKYWFxRg0ALtNGMUgAYPQg460uBnGaB6C8etI2NvPSkBRjnjWJQ5II4+6alt2Dq2OzHrVCW5Z20wlVYA8Z71NyrEmBQMUALxS0hhmkzTATJo5piFyaMmkAmTS5oAM0ZoAM0lMQUUxBRQAtJigYuKMUAGKMUBYMUuKQWFxRigYuKMUgDFGKBi4oxQAuKMUAGKMUAGKXFABikxQAYoxRcLBijFAC4oxQAuKMUAGKXFABijFAC4oxQAYopDDFJQAYoxQAmKMUwDFFAhaKACigApKACigAptIBKKYCUUAFGaYC5pc0CDNGaADNJmmITNGaAEzSZpiEzSZpiDNJmmIM0maYrhmjNArhmkzTAM0maBXDNJmmK4maM0xXDNGaACigYc0YNAWDFG2lcLBto20XCwu2jbRcdhdtGKm5VgxS0AFFIBaKACloAKKBhS0gEooAKTNMQZozQAZqdELcnpUvQpal5EAHSpRjNcjZ1IfmmGQCpGR5zTKoQUYoAiNMqhBTaBCZozTAM0ZoAXNOBpDJAalFQMkFBBqRjc4pCaAIt1PDVQiXdTSakY3dRuoAfmkzSGNJphNMCFjVdjVokiJqMmtCBham7qsgQtTd1MQm6mFqYhM0ZpiDNLmkUNJpM0xDc5oq0ZsSlxRcLBikqSh2DTSaBjc07NIAzTc0hgKsKKTGiQLTwMVlc1H5p2agoQmkzSGT0VuYhRQAtFABS0hiUYoAKWgQUtAxaKACua1FXzKUldGCgjDEU72M2c8Libn9/KPlBHzmnF5GYnz5eRn7xrPmkacsRqNICCJ5BuGT81PEkxKE3EhIPc96Odj5Yj/tFztH+kvy2DnFKLi5EewTnAOOgp87J5EQs9z8xFy4xxV+O9uYQfmRyB1I60c/cfKlsWjqdyCfliOBnoaf/AGnP0McRyM96fMieV9xqajOCMRptIzjJqUarIcfuF5H9/wD+tT50HKxw1Vsgm34Po1aEWoQvw+Yz79KpNPYWq3NRSrDKkEeop1BQUUgFpKACkxTAXFJQIKTFMAxRigQYpcUwsGKKQxaKAFopAFFAC0UDFooAKKQBRTAWigAooAKWgAooAKKACigBaKQwopgLRQIKKBhRQIKKQBRTASigAooAKKACkzTEGaM0AJmjNAhM0maAuJmkzTsK43NG6nYVxN1Jup2FcN1Jup2FcN1Lup2C4u6k3UWFcN1Jup2FcN1GaLBcTNGaAFpKADFGKADFGKYrCYpcUAJijFMAxRikFgxRgUXCwYFLgUXHYMClwKQBgUcUDCigBKTNAgzRmmITNGadhXEzRmiwXDNGaLCuGaM0WC4ZozRYLhmlyTQFyRVJ61YVAOawbOhIj280hXii5ViA5pMmtjmYc0UxBTgCTgUhl6OJVGW5NTg5Pt6VyN3OxKxNS4rE0GsDUIXnmmBPjioqQCUZpiGEUw0wG001RIykqhCZpc0ALmnA0hjwakBqBkwNLuqCiNmqEtTAjzRuqySQPS7qkBMmgAk0DLFITUjIiahZqYERaomarIGZqMmtCSEmmZrQgTNJmmIbmkzTJEzSZpiDNGaBiZpM0AOUGpMUyAAoqDRCYp6jFK5VhxGarMOaSGxlL2qzMKKBki1aWspGiHZpCazNBaCaQDCTRupiL1FWSFFABS0gCigAooAKKYBRmgBc0ZoAWud1OCOVzvxkxnBoIZwyRoXI/Ac09Yl+Tk8j1qGaIa8e2NSrN1x1pwjP99uG9akYjxsM4kb73rTzG+1v3jetMkUrJ848xumaftkz/rDyvoKBgPNyv7zqvpQDN8nz9vSgQ5WmGz5l9OlKGm+XlepHSgYm+cAfd4arO5+CwHTtWsbXM5bFmG4aM5Ryp9q3YdSbpIoYeo4NbNGSZvRSLKgdM4PrU1YnQFLSAKKACigAopgLRQAUUAFFABRQAUUAFFABRQAtFABSUAFLQAUtABRQAUtABRQAUUAFFAhaM0DCjNABmjNMQZozQAZpM0xXDNJmgQZpM0wDNJmiwrhmjNOwXEzRmgVwzRmmAmaTNBImaTNMQmaM0wEzSZoEJmimAlFAgooAMUuKYBRQAYoxQIKKACigYUuaQCZozTAM0ZosK4ZozQFwzRmnYLhmkzQFwzSZoFcM0ZoC4ZopgJRQIKKBhRSAWkoAKSmIKKACigAooAWigApynBpMpblhTmpsjpXKzrQcAVAzUIGQE5pBXQjle48KScYqXyiBUuRaiQ45xV6HABHeplsOK1JmbOBQOK5jqJQadmoGITSAigAzmlyMUAMAyacVxQBGRURpgRmmGrIG001QhKKBDqXNIoXNPBqQH76QvSKIy1RlqZIwtSbqoQ7dTw1IZKDUoIxUMoaXphkpAQF6jLVokTciLU3NUSNzTSaoRCTUea0RAmadTJENNoAZmiqEJRmkAAE1IqkmgCbGKTFK4WCnVLLQtLWZoBqu1UhMjptamQ8U4dagonXFKWrI1G7qN1AC7qN1Kw7ibqYTQBqUVRIUZpALRQAUZoAM0UwCjNABTd1MQuRSbhQIfmsbUliIjM23byMmgmRwZSAMgBQjpnNRiOLC8rw3rWJqmKYo8HkcN60rQoN2D3B60AK8S5f5j0z1p3k8n5m5X+9TEKsWSPnblfWlWI4T526Y60AII2+T529KeI3wv7w/exTANkgA/eHhvSnbZAD8/RvSkA0iXDfMOGHarQ3hRkg1pHciWwmQfvCpB/smugwOisb63gg2TyrG2cjPetBdTsz/AMvMf/fVZ8rNnNE639oxwLmI/wDAhVpJUkzsdW+hzScWhqSZJRUFhRQAuaKAFopgFFABmjNABmjNAgzRmmFwzRmgAzRmkAmaM0wDNGaAEzS5osK4Zpc0WC4ZozRYLhmlzRYLhmjNAXDNGaBXDNGaYXDNGaLBcM0ZoC4ZpM0xXDNFMAooEFFMQlFAwpKBCUUAFFMQUUAFFACUUgCimAlJQAlFAgpM0wEzRmmIXNFMQuaM0AGaKBCUUDCkoEFFABRTASigQUUxBRQAUUAFFIBKKYBS0DEopAFFABRQAUUAFFABRQMKKACloEFFACUUAOyaUNg1nY0uSF+KgzUpGjYtSoQO1W9jNblpSKczcYrlOoiwKepxVEkgpTxWZoJuxRvpCDfS7qBhmnqcmkBYGBSE1BRE3Sq5NWhERNNqyBCKYaYDM0ZqiQ3U4NSGJupd1ACFqbupAJupu6nYQ3NGaYgzTg1AyVWp5eoaKuRl6hL07ARlqbuqyBuaaWpiGbqQtVkkJPNJmrIFFPpDCm0hgVNMoEJmmk1RIoYipVc0METZNSACsWbIWmGpKGZp2aokaWqImmhMSmVZIuafSGJmjNSUNLU3dTsFw3U4NRYVx4an1mWaOabuqiRN9PDUWAXNGakoWjNIAzRmmA0tTM1RInNGTTEJmlzQAmSKo3jL5Sl/uhhmglnDzfZw/wApXG6oD5PzcrwwrCxqhzLD8/K+vWmskJJwV6etIYmyEsOV5X1pBHGdvI5HrTAesSfJz7daelq021YpNr5PU0ATLp1wF3bwVDhSNxyCakGnXLbwrAlGwfm78VepOgj6ZqAB244OT81Zs32m2n8q4VlLDdkHIpDsXCr4bEjdM1ZCsEyXJ+opxeopWsLkjqOPanDafY/lXUcxi6oCBE2e5FYm45rNmkSSN8SAnn2rs7K53Qq6gr71K3NOh0MWoOB82HH61swXKTcLkEdjVNEplrNGagsM0uaBC0ZoAKM0AFFABRTELRQAUlABSUAFFABRQAUUxBRQAtFACUtABS0AJRTELRQAlLQIKKACimAUUAFFABRQAUUCEooAKSgAooASimIKM0DEzRQAUUCEpKYCUtABRQAlFMQUtAhaKBiUUCCigAooAKKACkpiCigAopgFFIApKYgopAFFMYUlAgooAKKQwooGFFABRQAtFIAopgFFAgooASigAopDClqDUdilHFILajwaeDUM0Q8U8Csyx9ITUlEZNMzVEjc0u6mIkBqVTUMomL0AisyiFmqAmrRLGg1LiqYhrGqxNCBkeaTNaECZpM0wFzTS1ADd1G6iwhN1JmgQuaM0DDNGaAF3UbqQxpNJmmIQ1GTTAYTTCaogbmkzVEjaKYhwpxNIaG5o3YoAN+ab1oC42mmmIBUoOKBEysalBrJo1TFqM1JYykzVkjSaZmmSFGaYgJpBQA7NJmpLG0YpiExSYoABTt9Io1d1ITmpEMxThTAkptIY8GnVIxabQAzvS1QhcUuKQxuKMUwFxVO7UfZnJ7c0EvY4e8eAvIVBB3A4KkVSZosuPb0rA0F3RFu3K+lNDRHb06elACjyfk5X0oAhwOV4amAgWHHVeGqxCsQmG1lB3DvigZrKbV554SQjjDKVOAfatRYoftNwCfvKGUZI/TvWruZJqxp7V5QdNvAzXM6xGGkiJPVSM560AzIEIOMO3K/3qmjT93nc351Cvcp7EnzfWnZHRhXSc5k6mB9mVgejVzRapZcRyn5hXV6WzG2I4IDVHU16GvxnJGK2NNJFxjOQQat7ER3OlorM0CigQtFABS0wCigQUUAFLmgApKACimIKSgBaKACkoAM0UxC0tIYUUAFLQAYoxQAuKMUAJS4oCwYpaADFGKADFFAWCigAopiCkoAKTFMQYpMUAGKKADFGKAExRigQlFMAooAKbQISimAtFIAopgLRQIWigBKKAEopiEooAKKBBRTAKSgAooAKKYhKKACigAooAKKQwooGFFIYlFAgooAKWgAooAKWgAooGFJQAUUCCigY7FNxUlDs0uaksKfUlD808NioKHbqjJqRjCaZmrJG5pN1MQm+lEhosFyYPU4cYrNotMiZqjzzQgY/HenbuKBldmyajzVIlkZNM3VoZibqTdTEGaYWpgNzRuoEG6jdTATdTt1IBc0uaQwzRmkMM0maAGlqjJqhEZamZqyBM0ZpiFpDQAmaTNAgzRmgBM0m6gBc0Uhig0uaAJVapwahlIdkUwmoNBAM0FKLgkREUmKq5NhuKSncLBijB9KV0FmOwfQ0bW/ump5kVZjgjdxinFcVPMi7DSKMU7isNNIVpXHY0aKogKctIZLSYpDDFLQIWigY2kpiHUtIYUUAFQzDMLj1U0yHscNdzIxb924YoO1Z4kQkZVuV9KysWhokT5Mg9MfdpFkj+Xg9f7tIoQNGB0PDelG+PBHo3pQIUtF831z0pkhj+fbjOMjimBStXb7aGlUlWBBBGeK7qMWn2g8RYaIEnp+nrWz1J2SNdNo2gYxt6VhauqGGJjjhsZ/CkiJHNqkRC8r6daswJGAcEZ+tQjQsBT2b86dlh1GfpXRcxM3UAGtH4wRg9K5KpYR6h3FdLpRG2ZQx4OcZqDY6IE46A1oWJAu07EmrexEdzrKWszQTNLmmSGaM0AJmlpgLRSAKKYBRQAUtAgooGJRQIKWgYUlMQUYoATFLQAUtABmlzQAZpc0gDNLmgYtFAgooAKKAEopgFJQIKKYgooASigBKKACkzTAXNJmgQZooASkNACU6gQU7bSuNIXZxUdCY2goqiQpaAFooAKKAEooEJSUwFpKAEooELSUwCigQUUAJRTAKKACikAlLQMSigAopDCloAKSgAooAWigBaKQxadtNK47EgT1qNhg1NyrABUwUUmxpDCo7U3YadwaGEEU2quRYlBGOaUAVBYhWkxRcdhDxRmgBwNLzUjFpCaQyEtTC1WQNLU3dVWFcZupN1MkcHxTxJSsO4nm80vmc0rDuTGTimGSosXcZuppeqsTcrs2aburSxncQtSbqYhd1NzQAmaM0wG5ozQITdRup2AcGpd1TYYbqN1KwXDdTd1Ow7ibqYTTEJSUxCc0tMQ7aaMGpHYUITTjGaTZSQwoRTCCKdxNEdFUQFLQMM804HNY31NbaDxmrAzihtAkO5qrNOkTBWBJ9qyckjSxGLkdkP51Ibgn+H9a53M1UQ84n+FaXzG9vyrJzZfKO3t6j8qTe3rUczL5ULuY/xH86PnzjJ/Op5mVZCFXPc/nVRpkEvl78t6DmjVi0RPEokfkkKOSTVNzJ54EfAJ4BHQVWoaNMuqZMdv0qT957fpT5mLlDEn+RR5ch6t+hpczHZGpRivROMMUuKAHUtIYlFAC0UAFFAhKKYCZoJpiIixpjHINUQzjrmUjYphY/KVBFZay/Kn7tjjisHuWhPNGB+7bhvSk80AH5G4b0pFCmVRv+RuuelKZF+f5W6elFgFMqEn5TyvpSmWNiODyvpQBR8xWCj+JQRx6V3VlJFcRxyFcSKNp4xn/OK2ZK2Lm9QBgHA7Y4/KsjUGSSx3qcqGzzz/8AqPNNIzb0OaDQ9yPvelTwmEM3K1kbFtdvY/kalwR3z9a1MyleAm1lBX+HtXDdqb2JW4Vv6UyiaUFeqjnFQbI6XI7HFXbZis6HgjcK0ZktzsSaM1BoGaKYhabQITNLzTAUZp4NIAzRmgYmaM0AGaXNAhc0ZoAM0tABRQAUZoGFGaADNGRQIWigAooAWigAooAKWgAooAM0ZoAXNJmgAzRmgAopgFA5pAS7OKbs461NyrEeKSrJCkoEFFMQlFABSUAFFABRnFACh80wHnFFguPopiCigBaSgAooAKSmIKKAEooAKKACikMKKYgpKACigQUUAJRQAUUwCikMSigAooEFFABTaBhmlBoAdmlzSGSDFShqzZogzmo2pDGg0/dTEOBpxIqCxhINN4qhDDilGDTJAtSg0hgelQmmgY5TUu6kwQ0nNQMCchSAcZ5oGVYXd1IkTa6nBx0P0qU1aJZETTc1ZmJmm5piDmimIUDNPIxUjG5NNyaBiZNN5pi1E2mlKGncLDCDSc0yQo5oEIAaXa3pSuOwbWzjFOMTAnI6UuZFco4QsaXyT0zUOZaiNMZBo2VVybDSlAjJ6CjmCw/yjS+V7j86zc0WoMXyh/eH50eUv94VDqIrkY7Yo/iH5UbU9f0qPaor2Yw+WMZbGfanKEOcEYHrTVS4OBNtX1H50wqpP3gBS5x8ovyBjhhj6UrusfGGbjsKzcylEEZZASAwwM8isdrxScFD+dNT1Bx0JoysgY4KheualCqehBrpUjn5RWjUR/eG49PamwRkyDcyMntUOY+UsOh3Hagx24oCP6YH+7XnczO6yJPKk9/ypGjcKWO8gdcdaLsLIbcRhlBZflHAGOaybmzaMGRF3Afw9alvqWtdDH+1MvSzmP44q9bXu75ZLdoyT1bmtbJmDuidrmJTy8Q/4GKjW9ibPzRqoH3s5H86zsXcqpqJK5kC59VHFP8A7TgH3pMf8AP+FGjHsIdXs15aYkegQ1SbV4yD5KOSf4ipNVyk3KDyzTnJmuR7ImB/Orlvpk9wwy86r6u2KvYk6K20+KBArxqzKT8zNnNXYyDI0hKL2H0rPzLtYs7wB/rE/Knbxj74/AUIY0vz99vwWkL8/ek/75/+tQIlBp+a9M4x2aXNSUGaXNACZozQIXNGaBhmmlqBDc0maoQUUAGKYSB1OKLg0crdSujcRB0DnkH1rCEjquDH0b1rJ7ijewNI2G/d9DnrSmQ4f92emak0BpCWb92eVpwkyR+7blaYiNrhUEZZGHGOlVvtsKYDZyOOlWo3IbM+CUJMzAgozEED0ruNNcugkVdqjg47+9UylsbhYkZweves26VfJk44PUHp/wDrqkZvRHKCVMHIPBB6VZSWMSHg8/7NZWNB+9CecfjUoPoTXRYyuJISYmHByCK4KpewLcK2dNZlueMYK4rM2R0xbPValjYCRSDjmugwW53YOeafWBuFMzTRLFzSVQh9FSMTNOzTEGaM0DFpKBCZpaYC0tIYlGaBCZpaYCZo3UCDdS5oAKbQA8GnZoGJmlBoAXNLmpGGaXNABmigBaKACkpgFHvgkd8UmwRVnl8kITj58kA+lV0ucnkr9ahMdhTdAgbcEmnNdbVJ25wM9aq4rFmKVZACvp09KuqMc0MaJM5prVmWVmNMzWxkLmigBtOFMB2KbSuFhKKYhKKACkpgMxg0jL3FO5NgVuOalzmmwQUVIwooAKKAEopiCigApKADNGaAFzRQMKKBBRQAUlABRQAUUAFJQAUUAFFABSUAJmjNAhM0Uxi0mOKQwxRSAeDT91SWNLU0tQIbupd1MQu+jfSsO43dRup2FcM0ooGOpwIqCgJphNADM0m6rJDcacq7gxJxtGfrSYIixznvSUwEx7UhQ+lO4rCbDTglFwsG2jbQAu008Rk9TUtlWLIQY6UpjX0rC5rYTy19KQoo6Clcdhmz2ppX2qrisQslRFK2TMmhNlO2e1PmJsO27Rk8Ad6aXUDOQR65FZuRaRTgmKy/PG7nPAXmpFn3zMjDaw52dSBWaY5aGiWWOJZG4U9KhV04bk5rJyNkgEiynCqeDj601wVOFTdj3o57By3MmRpRKdxKDsM1JGys2PNGfTdWbbZVkifgdSPzoEkZJUONw4I9Ky1LJQV7GnEgITjgd6mw7lCa+hi4CvK3ogzVJLuaeQ7IHRFGcMMZ9qu3Uls1cSTp5kyLH2VM5IFWkto1Hyt09BSt2HfoycQp7/8AfJp3lJ6N+VIdyN0AO1Q4bGQcCo3Ck7QDuJ65p2Fcy7suJyqGQADGFqmA3cOfxxWq2IluLEXU7QM5PO5gasSPGDvDQ70/hLDmtLmdtSUSKBx5QzzxWkjFYRtz+ApSYLclR2IyS/4U7J6Yc/jWD3NUIclsbWz/AL1RAEndsdcZGC/B96kohJLzbfLHycnJ61Y2n+6lMDNn0+K4+Z0APqM1gSaWFy7Rx+T3Ykg/zqVoaP3ih5mnQsFVYi3bALVPf3q2zm1CFxkEhUq2u5mt9CEaoAP9RMP+ACnf2tDnDpKv1UUWXcPeQ2SRL4COzkSOTOSzDGBWjDp8cKbrjUWfHXa2BQlZDb5jWhuNP2AJMmP9pjn9aubrWWNjujZR1xQ0CuVWntsOmGx6hD/Spo5oFUKqycDtE3+FPQdntYmNwmMCOY/9sj/hS/aPS3nP/AMUlYOVh5z54tZj+X+NL5kp5+yyD6sv+NF0HKyr9qj44fnp8poW8jbs/wD3zXpnAPF4hPCuRjP3arS6pDERuSTB6EChK7E3YI9WtZGChmBPqtbGcU2rDTuri5p2azKEzRmmA3NJmmSFJTAKUHmkxjlPLfpTC52k56N6VzG5zN+8wEhVVIyCa5svJ8/yL69asxFMkmWGwcj1pfMfd/qxyvrTGNEjkqfLHK460LK42fux6daQijcsXi2kFcc5HNYrRHzACTg85NarYnqbFlYPNOUCnA5LCvQFMdpBsICIvqaaV2OT5UZFxq2dwgjLH+8elYkss0pYy7m4zgdKptLRGKi3qx+/7w8tuVqRZP3g/dtyBWB0CllzyMfUUo2diBXUnfYxasPx6Ma4lxh2HoTSexK3GVo2JxdRfNjPFZG6OtwR0NCk55FdBh1OvW+t1VA8qqdo4bir0cscoJjdXA/unNZ8rtc05tSQmmE0hgDThTEOzSE0hjc04GmSGaTdTAXdS5oAKeDUlDs0tSMbmoyaokTNOzVCDNNNIBKcKoQ6lqRi0tIYUtABS0DDNLmgAzRQAuaXNIAzThQMhmbYm/coXHc0yW6ggWJpWJSRS3yg81nvoPRamNNd2FyFEkhO0YX2rIeO3lQkXG7aegHbPWteVoz5kyrdoYZdiuSuBikiOSA7MBjqDT6AdJYNi6dQTjaDz9BW/uNSyhd9KWzU2KuQkios4NaIzYu6n7hTAAalBFQykOLVGG5qUMcSDUfFUAjEU3NUQxN1GaoQ7NNY5pAQEc1IrVZBNSVBYUZoAXNFABSUABNN3UxCZpaAEzS0ALRSGFFMBKM0CDNLmgYUlIAooAKKACimAUlIApKYCU2gkXNLmgYUZoGNzSZoAXNLQISkFAC0UhiUYpgP2ml2mouXYbikqiRaOaQBzSYoAMUuKADFOC5BJJBHQetS2UkKqlmCjAz60gHNK4WJgKfgEVi2akZAFVnbsDzTuAoZTwCD+NSEAHnGapuxKVx4ZemarS3CohKqS3YYrFyRqosgS5lbsB+FTiSQ9/0rJyKSF3v/AHqUOTn5zx71ndl2RBLcRxAeZMFJ6Ank1UF0krCJGbzSeQBkinqK6LkcEpJJPFWvJb+9ijmYWQjIVx84Y+m6mSRIx+YgsTwM0XbHoZM820SQqo25xndWcEUKcY/HNWiXvY1LOWFPK8xXTavO0HmtdJLbzm8iFwWH32X+taWurmd7OxK21gAQCB2JoG0dl/OuU3IiVfgBCnqPWmOythRjk84WgCpdQJdMEkUHHTiufbTZYH3ReWpHRtmcUXtsO19GO2+Uoe5uCQeh2qozVJZbVyXe4BZjnJIBqrNk6InVIJOI7xx/uy1k+RcTXbRxR3U6A48xpSF/lTV1uGjWh0NvowOPOABz0Dk1vQ2yWyfKEUDoQOcUO5KSFZWkIy4KipV2ouDKB+Io8h2HGSIdZhj/AHqaHgZlAkBJPY1I7FZ3jVHCmRm9sk1DHLGzhjHOMDABiandLqU4vsV5bZJZWfE/PYRkYoFmuOIpz+AFNNWG4jksFDA/Zpzj1Zcfzq81qAiqtopGO5HFHMTy2I7eK8tiVjhh2Zzgt/8AWq7tuW5aKIH/AHz/AIUnK/QfKk9xPLuRwBCB9SaBHcd5IR/wE/40/kKy7jgkisC80XXnC4/rVaVGbg3kajOeAP8AGjULxRF8ig51Afhtpu+AddSJ/Ff8KdpMV4orO1iZNzXz5HpJxUMz6XIpWa5d1PYucUcsg54p3KIk0GDGwqGHIxnNTvqOjl97NlvU5o9m3uL2iT0G/wBr6SOnP+frULa7pI4MQb/gK/40/ZC9qyI6/pK8C3X/AL4FKniOxJxFb5I9BT9mhOoyNvFVqpP+j9P8+lRHxbD1WD9f/rVSghc7GN4uUdLeoT4uboLf9KrkRPPIhPi2boIB+X/16Z/wlVyekK/l/wDXp8qFzMh/4Si8YnCKPwqM+JL4gkYH5f4U7Im7OnDgY5PDU0NyMEg5I7VqIernK856jk1n3w3W6kdjiqjuZy2MCE/vR9a7u7u5IEiZQCGHOa6Zboi9olIas3eIfnW0s++FXVc7uwPSokkio6jHvYon2yZVvSriSpIMowYe1ZtaXKTuPzSZqRjxyaYx2devpQBVa5SNlEivGG6Mw4p7XESYJcc+nNWlci9mWQcvx3WoT0cfSuQ6jCvRKwfymUZU8Eda5YeaWbleR6VZj1AGXKn5eV9KQGX5Pu+nSgYKZcL93g4ozLgcLw1AFaYuASwXAPNTTRL5MWZVABz9BWsTNl3+0nWIx2seAB95upqgwmkkJlbexHc1TlZWQuW7uycF+0Y5X1pweQkfIOV9awNRQ7/L+7HK+tCyPlPk7Y60ABLeYwK456Zq6qbgM4H1rS9hEotSfulfwauFvIzFeSoeoarvcztZlMVat2AljJGcNUmiO0+X6fpTgPRq6DBhqZLwQswGQCvSsWKWSIgxuyZ67TitI7EvdnX6JcSyyTLK7PgAjcc4rqM1i9zbohc0ZpCFzRmkAuaKACimAlLQAtLSGGaM0gDNNzTELmlzTAXNNoATNLmmIXNG6kAu6l3UrDuLmlzSGJmjNMBc0bqBCbqTdTAeGzWNcatb2zFXEhI4O1azbSKs2ZD+JrVTxDOfwH+NNHii3/54TfpRzRFaRmSeIoXhKGCXBZiTkdCc1W1PXra7itkhhlQQgg59/wAai6vcdnazOfGqQgglX/L/AOvVqHWbREcHfyuB8vvW3OmTytFltXs5HyZCBjGGU1oxSiVFdG3IenvTumTZnS2LH7UcKSdg+Udegro1Yl2VlKlQSc1lJ2NkrlJryMP8p3L1zUn2lMqNwyRQmKxHHOJclegqbNbIyYvNPFMAzTtxqShNxozSAN3FJk0xBmimA4UvekAUUwEwKQCgQ/NGaQwzRQAtJQMKKBBSYoATFApiCigYtFABRSASimAUZoAWikAlGaYBRmkAZooAKSmAUUgEooASlpgFFIBcZppKDq6D/gQqHKxaVxu+IZ/epwcHB6VF9ot9xXz03DqKnnHykS3loxAFwnPTrTBf2bMALhSScDg9aXOPlGrqNmzlBcKWAJwPQU9L23kGY3L8buB29aOYOUbcaha26ktJuxjO1ScZqI6vYxPtklKPjOGU9KpO6E00zSt7y3uWKxSBmHVehq2x4rOxdyTyDjLMAD609YAejAj2qHUK5SOeLyoJJM52DOOlcpHq6vIqCB8k468VcZp7kyg+h0I64IwaazYzhGOPSo9oiuQrRyueG2hu49KsCTJI3LkdRkcVi5NlpJEoYlgMn8KhknjjOHkOfQDJxWV2XoVYpmuWcxbwg4BIxWgkLqMF1/Ondi0JArBwA4Prg9Kglj8tC24kqM4yaLsdkYkzm4ZSwxgY4Jpm428gKru4wcqcitSDat9pTzHz9K0MR4LHHqSTSlqERoC5LEADpjPB96T5SW44Ax0NYmpzk9nNDL5kLlh2DscflVSZ/wB2EmnjDE/MMEYPtzQr2sN2vccpz/q7xc/gf61nSXF6LtoI5JpOmTFEMfnVa9SbJ7G1a6ZKzb7jOSOpIyPyFbscQiBCBc9yTkmmyUWAoUAFk6Um5M481B9MVJRA0iKGZplLgdsZAqKJkkdZNzHA/unOaaG0yi1lI7M3msAT2jNSx2fzjLzMPTaRSv0KtrcWK1e3dpIkuJW6BXIxV9BcE7nhfn+HcMfzpqWlgkru5OFl7QgfV6cqzDGUjA/3v/rVItO5G6yYIDQp7k1Bypy1zbg+uP8A69VZ9iW49yN2Q/8AL9Ch9VA/xqpcNaSxGOXUMKeuwgUcsmPminczCmjGBInnyqZxnnrTd2hIMeYhA9h/hQ6cmwVRIgabw932t9DipU1fRYY9kRkCDsrHH86r2b7kuqn0Il1zRom+SJgc56f/AF6H8SaX/wA8N2fVapU9LEup1Ij4nsE5S0/If/Wpv/CWW+PltDVciJ9oyI+L0xxakVB/wmD5wLYD/P1p8iJ55EbeL5x0gj/z+NQN4vuscRR/nT5UHMysfFl8RwEH5UweJtRcEh0AHtT5UTdkEniHUgAfOXn0FVT4g1A/8tz+GaegiI61qDDm4k/DNQ/2tfk83En5UwIX1G8I5nk/Koftlyesrn8RTFYj+0Tkn96//fVRtPLjmR/++6B2GmSQ9Xb/AL7poZiT83/jxoCw1jkckH86kO3AwB+tIZBxuJ4H4UH/AD8tACjp1P8A3zRjp1x/u0AGDkdcfSngsh4Lgn0NAhh3E/xE/WnAfLkbuPegYxgevYe9NxgbscfWgB2MckDketW44n28AAH0oEOSGToMc07yZCuMikM9IYn5ufQ/55pcsCfZgR1/xrQQ85RvvZw/bNQ3OTayDk4PU01uTLZnLKdsg+tdhdZfTIW9OK6pbox+wzns109i2YhjHWlU2KgZuppicH1FNtLz7KD8m4NRHWJF7NnQWl19pY4wuBnbVRdQfJ3Rgj27VCWrRTex0lrIJbdJMYO6odQhja53MoJKj1rl6nS0UNZQPpcLY+62K4uNVWRWGcg120/hON/xGehRHIiP4UH7zD/Zrzz0WY9wjuQEcocEZx7Vx4WVZMF+enSrOfqQtI8YXc4GCQBjrToXaaMPHIGGfTpTBEmJcH5hw3pSkS/N8w4OelIY2RJDuyR09Kq/Zdp654p3FZF1UfjBXlfSmO8kfltleRjpQNkqebtTlemOlC+b8n3e46UgHL5vy/d6kdKAZRt+7wxpAKxkEhJ2+taEbNtwU/KqY0WQ4GMqR9RXD6oANQkx0IB/SqiQzKp8bEEEdjVDO6DHAyO3rTuO6/pWqMnuLeAGxUg8hq5vOMfWtY7EPc6XQ2xfsP7yGu8RGcErzispaM23SK7yKk5hJ+cc4p+aZncXNLSGLRQMTNLmgQuaXNAxc0maQBmlzTATNJmmSGaM0AGaM0AFGaADNFAEbuEUk/lTg2VBPGexpXHYdml3UxBupd1ACZpM0wFzRmgB9yP9C3Dg46jr1rg79Tsz3Jya8+Z1xOYlj3OCBgVXiRixz61BY54T5Bx6mswxkHpVkMozJhjVIiqJGYr0LS2P9nQ9OMj9a1juS9jrLBj9uXGeUrq4+bhxjGVP8qUxxOEiJEYH6+lPKksNp3EnPFaJ6E2NfTMiaZe3PH410FaIzYtFMQ6jNSMM0UAFFMAooAWlpAFJQAUUwCigApc0CDNFAwooEFFACZozQAUmeaAHUlABRQAUlABRmmIKXNAxM0UAGaM0AJRQIKKQwzRQAUUAFFACgZYD1qfyJAxGw9fzrNuxaVzFvp7izQzSaeWjTv5w/lXC3PiSCMhYtP34/vt0Ncu50tNIzV8VOm/y9OtxvIY5LckVCPExG8iwtQzDk4PPr3p2RPMyNfEs4I22NpwCB8h4/WpodeuyyhbO0DKchRE2c/nRZDuy/HqF31+x2qSN8p/dHp6VrW1xqCzApDboyIcfuug6kfeqLpD1ZIl39ol8m5C7SciVMBQ30B6VavdOaaXcIFdtoByx4746cigr1JIba7WcvBFAoUkEyMQW/DFaN3czw+XGnlKxGWPUA+3NaXM7HVox2qWbJxwKA43NnIHrXOaFK8y9pKfm5GAOazdGjHlyHbuO7GSOn50Ipm7guxBXCjrkDmmsXLrgfL1NITMO+SFCZ1cA5G8Jgk1iedEzsxiuD23bTSLs30IpRLO6JZvLnkt5rsoArftdPQIvnNvbqcbjz+NJPoDizYTGFADhQegjP+FT43MDtk4/2SKaYrETo/l/JFKzD1IGaHheSNlMUg3D+8OP1oHaxUXTsZyHPH8TioX04ZVtsZI7PLx+gqrsPdLcaLEhXNuoP/TSpjNGAQ9xbgY9c0asi8StJdwAc31uo9h/9eq7alYrkHUYxn+6KfLIXPFFOTUtMKhZNRZ8EHsM/pWY914fEhYvvYnJ4zR7NsftEtkRNqPh4dYS30WlTXNFgjKxRShG6gE4P601T8w9r5B/wkumKiqlrIVHQc1VfxTp6niwJPvir5DP2j7ER8W2oPyaev44qE+MsHCWSD8RT5Iic5DT4yuC2FtYx+NNPi2+YnEcQxT5YkuUilJ4r1PdgbPwWq//AAk+qMf9YB9Fq0kTdkDeIdSY/wDHwR9BUB1vUWJzdP8AnT0EVzql+zc3T4+tQG+umPNw/wD31TuFiD7TOW/1z/8AfRp+9yQS7n8TSuFiOQnYM7h7kmoOcY549qVygIODx29KAowPfpx1piADCng8fSnqGG4AsMDJ5oGNVCSOvPTmmsDjOP1NIBxU5IwOBnqaAhwvA+agCMKcN049qn8s7gOOR6UDsxoRiM47/wB2nmJywGG6Z6VN0VysPKk8rIV859KuxWzEBSspJ64BpcyDll2JZrGYRgpFKzZ6BTQmnXJx/o0x45+U1KnErkkNXSr1lb/Q589vkNPXRdQJX/Q5vf5TT50PkZaGhagScWUmO3FOTw9qW3/jzfOe+KXOg5GWF8N6lvB+y/L3+YU5fDGpndm3Az0+YUc4cnmT/wDCLakUAEaAjr84qVfCuoZDERADH8dLn8h8nmKvhLUAT80IJ6ZapP8AhE78rtaaDIOep/wqeZ9h8i7gfCF2yg/aIAo6nJ/wqT/hD7nfva5hAPQc0+Zi5V3Hp4OmUlTdxZYdganXwexBU3a5Hoppc0h8sR3/AAh4YAm9GFGPuVIfCEe4SNeHHYCOi7C0SX/hEYFGDcvuPfZSr4Qt1O03Mhz/ALFO7D3SQ+ELRiV86YDrwOKVfCFiRtaW4IX6CleQ/d7Eg8JWBTlrjjpyP8KsjwzZBM5uPpuH+FGo/d7C/wDCM2QGf35PpvFS/wDCN2KgDy5WP+/RZ9ybrsc7jp7r/ntSkgg8dU/z2rrOYiY8t9Aen/1qewBjlX1GaYnscixw1djCfM0Vv9k10y6GC+FnO10WntmNhTnsOA7UgpMTOflxg461gzAIcLuK+pGMVjGVkXy3ZahLwSI6vkHowOasurDlgQD3rTmTYnFnQaPKq2LxswyrcZNbN8MiJu2OoNcb3OmWpRvF83RnA5KnjvXA9666b0OKS9+53Vs262jPpVxsCYfUiuF7noMyJ13Ko3EcjkVxeoW8sWSJGJyec02zHqY0CloptxyVwwz25rnQZEmfYxU7uoNMOpZNxcYIEz/nUf2u55/fP+dFwsNa+uh/y2akGo3Wf9afyFFwsbml3dxPcCN5ONpxwK2p1dYlJYkBvSmmJosBJAAA5wG9KAsgH+s6N6UAKRKM/P0b0pWEo3fP0I7UgI5Q4YEv1HpV2FmI5wfwqhothjn7oNcnrI/0tG2lcpTRDMOlXPPOKoZ20JLQxndnKirQz6itVsQ9yaZWbTpGx90g1yj5wTWsDKW5ftJWiuVK91I/Su00CeSSaZZHJ+TIyfelPZmsFdlLxKXRmZWKkoOQa5W2u50jULM4A7Zq0/dRzJe8z0i3cvbxsTklQSasZrE6XuGaXNBI/afb86bjjqPzqblWG5weo/OmeYAAXO0E45NFwsPVg2cHocU6rJDNLSAKKYgzRmgAzRTAKKQBmnA4VjgHAzzUy2KW5kXN07bFEcZVhk7vXNSxzi7VoZolyM9D+VYW0ubEOl3L3VqXkxuVivFa1dTOcKKACigBCcAmnCkMmnIGnnJGBnr+FcjOu+NemMVwTOuJgyxBCKZHBgnphj6VijUZ5eDIPc1Rmh5HFaGfkZVxEMH1zWMV61ZBARhq7TTRmwjx6mtY7kM6uwO3UIfdD/Wu1g/4/Oucj+lTM0ijz+MqIz164qQtwNvXvWq2MjZ03/j7l/H+ddFirJYUtMQlJii4haWgApKAFooAKKYgooAKKACikMKKYgooAM0UALSUANztLZ4wec/ShjlTQA6igAzRQAUUAJRQIKKYBRQAlFABS0AJS0AFFIYlFAWCjB9KV0OzFCt6H8qjZsKSOaV0OzFtyfmcJuOOpOKs4ckZEZPXk158nqdiWhi6vFLJYzhRHjYflUcn2FePRadeTPuitZgB14/+tQmNp2Jzo1+zYFpL/wB8GrC+H71ZFMsBAIPGeTV8yFyMvweGtRn5W3VAP4iR/jW/YeGb2FmM5hQ/wMNpIOetQ5eRSit2zTtdAaGYvcXMZAOV2lQf5VsrYQLvLXnL9f33T9KnUr3Rq2dgi7XuUYDuZcmp1k02NFU3UR29MkmqtIhyiAvNMRsi5j9OFNVJdV0bJ3zKW6H5M1XKyeZIa3iLSwc/aZTj0Smf8JLpi5+e4f8A4DS5GLnRXk8T6cR/q7hh164qofFlgOltOf8Atp/9enyC9o+xGfFtsc7bFz9XqBvFcf8ADpyfiarkQc7K48WyA/u7GFc+1KfFt3nCwQrT5Ii55Fb/AISzUWOAIl/4DUb+KNS5xJGP+A0+VE3ZTbxLqjY/fgfRRVOTxBqZBP2xh9KuyJ1Kra5qRHN7J+f/ANaqz6rfOQDdS/gTzQFiOS8uQpJmn645Y1UN1M2MzSn8T/jRcLDHlkY8s3Bx1/8Ar1NGrugO0nPcmlcLEMyldoKYyCetMCnbnb6frSuXZllEY87T39al8pz0QngHoaXMh8r7En2aXIHlMecdDU66fcuhK28hwP7hpcyK5GINLvzgi0lPy5/1fenf2LqRdsWc+M8Hy6nnRXs5EqaBqpI/0Occ/wB3HFWY/DWrllJtZB1z8wqfaIfs2W08LatvGYDjHPzj/Gro8J6gc5gHTvIKXOP2fmI3g/UGYkJEoK8Zenr4Lv8APLwD5f71LnfYfIu5aXwXec5ngHy+p/wqwngu5B+a5h+76GnzvsHJHuWl8GSZGbpBx2Q1KngoZXN52/550uaQcsSVPBUY2k3bnH+x/wDXq+vhKEYzcSHB/uik3JhaI4+EbNlw8kzAduBmj/hELDLZafkf3hS97uV7vYlHhPTuMrKeMff6VIvhTTQF/dOcer1Wvcm67E48M6Yuf9Hz6Zc81J/wjml5JNspyOfnNKz7j5vIeugaYu3/AEWPP+8akGiaYAR9lh9s0WDmJhpOnA5+y2/v8tSDTrEAf6Pb5/3BRyhzsf8AYbLJxb2//fsU8WlqMYhhz3IjFHKhczJBDAM4SMenyDinhIhjAHH+z1p8qFzMd8gz7/7PSl+Xjk8e3WiyFdjMgZOTz7UcYA+binYLhuGc4ak424w2PrQIMjOdp496Tjn5Tz15pgHGANvApc85280CEBHOE69aXPAGwYFMQoPOdoppPoooGJk4wAKMt6CgBu5vQUbm7YoAMt7flRubPagBMtnr+lJlvWgAy3rSZb+9QAfN60nzeppiDDeppMN/eNAHmPykoeOpH+eaiA+7+I/zzXSYChyQAe64/wA81PG4LD5R8y/570hnHy/LIR6Guo0pt9jPH7V1S2OeOzMVW2uD6Gtr+0IkU7GAb2jpyjcUZWRai1GGWHdLzJ6lRTItTRlBkb5hwD5eax5Gac+pM1+ioPKYBgf+eYFbO5JoV3AYI5Hl9aylGxqnc5O9tle42WuUTHIbrn2rsNO3nT0DfeA2k0m+g0tG2NtZpChy5GDjha5/URtuTtyARnkYqovUzl0NXT23WpHoa0pT91voaxe509DKuV3QuMkfSuakhPkuCzP9TnFJ7GfUxYFxI6EfeQiudkTDyH3zQg6iOMVUIqgK7iq4HNIZraewW8j+YqSccV1VxlUwXLDdyM1SJZOgLRlvMbsetSFG+f8AeN1z1p6k6DmRvn/eN69aVkb5v3jdM0ahoRzqQFJck1ZhbaAdxqrME0WTMAfvfoawNYO4xNkHqOKaRLZz+acO+aCjrbRlNtHx0GOlXuPXFWtiXuTn5rWUZz8ua5l/ukZraJlLcmt3xNDk8bq9YCRw2JmiRUfyc7gOelZz3RtHSLaONku7e+kiW7dgmCrN/KsW8htrebbays8Z7kdK1s726GF1bzZ2thIjWyRpIrsgwcVpVlsavUKKZJE5/efeI46Yo3f7Rx9K53ubIAeeGJ/CsnVCPsuQcEEGqjuKWxb0991vknnPNXWlRfvOo/Guh7mTZTW/t2faJB0zntWffamEhBtyrMePpWDmkhWZm22oyG4kZ5SUVOmOCakTWiy5wpPIwBWCqaFuPY1IdVt3tvMdwHXgr71o291FcKWjbOK6FJMVtS1nPSnr8xPt1q7hYehR2wilvU9KaF6rg7hzzWHMzeyKFpcC5hL7duDjGavDkEe1by2MVucneORHAV46g1NprH7WQTkkdfwrP7Jf2h+icQ3Cf3ZTXRVsYhRQAUhIGM96AI5nWKF5HICKOTSrIjKCrqQeQQaBEs1xFHZYeRQWJAGepxWHtzCpOfxzXDNWOuDuYlwvPSoB6jqK50bju5buapuFJBFamb3MW5I59KwTjJq0QyCQcg11GmFRaDPZjWkdyWdPBIqX9scnG3H6mumivBFqDM/3A2PpTkrjTscqpODtB+8cVaIlIGFbI9q06GYolMV1nkZfH51qaOzM8wLlgADyaHoNHVxxhlyXCnOADUR2YysiNjqAelZ8xVhtRM+1wPWtCCWigQUUwM29vI7VGUttlK5UYzmuY/tW7IGwq2T/AApk1oldEPcvw6q8kyrIwQkDgJ/9euqpPQaCkqRhRQAUlMAooEFLQISigYU1jgE+lDAwru7c+aBGSJCc89KgOqSKgT7P6fx9cVze0RtyMibXCvJtG/77rPfxTEhwbST/AL6FaqaMnFnb2TG8sorpVKJIMgHtUpGKfMr2K5dBtFaGYUUxBRQA4qwxlTz7U0jHUYqLoqzADmrGIv8AbNZylY0jG5fgt4pELcgZxyacbSEf8tcfiKw5mbWQjQWqcPMFPXlgKTbZZAEyEk4Hz0+ZishH+xRuVdwGHUE0zz7AY+ZTnp15pXY7IkaezSDzSBszjO2mfbLUdEJ4z9ztU3GOF9b/AGaSdY2KIcHC9T7UG/QAHyyAemSo/rSGPtL1LyOUxqQqcbiRgn0rijdTWkh8uNGEnILDNC3DoMXV7wsAqxjvwnvQdWv/AC2feAB0+UVpyoi7Mu61jUFdozMcf7orBF1d7ywuJQfY4q7InUl+03rA5u58/wC8ah/fkkmSUn1yaFyhaRKDcnADyn/gRqeOK4YknzDnsSTSug5Wa5tJSwwr9MH5T61a+xytj91Jwcj5DS5kVysrtptyT8sMp4x9z/Pqazxod6f+XeT/AL5o50HIyYaDfkcwP+lZknhfVnnZlt+CeMstRzmnIN/4RDViP9VGPq4q/H4P1DYN2wH/AHxUOfkPkXcm/wCENvymN8QOOpc/4U3/AIQi+Lc3EIH1P+FHMx8i7lhfA9x/FdR49gTUo8Cvj5rxfwQ0uZhyxLK+BQOftmD7R/8A16s/8ISh63jfhGP8aOZjtElj8F26OGNy5x/sirB8HWbkFp5fTjApXkHu9iRPB+nqOZJSfXcP8KUeDtLxhjKfq/8A9andh7vYmHhHSe8bn6yGpR4W0gHIt+f981Nn3KuuxL/wjOkHraqfqzf41Ivh3SFxizj/AFNFhc3kTjQ9LXpZw/8AfOasJpenpwtpCAP+mdLlQ+dko0+xH/LpDx/0zFTC1th923jH0QU+VC52SCGJRxEo/wCAinhU7Jj8BTshczJMD+7R+B/OnYVxCfY/nRk/3f1osK4nP92lGR/COKdhXEGf7opfm9B+VOwrifN7flR83t+VFhXDLHvR83dqdguhCf8AbH50zeo6yqP+BU7MXMhu9du7zBt/vZ4qubu2HW5i/wC/gp8rYuZLUjN9Z97yD/v4KZ/aNgMZvbf/AL+CnyMnniLHfWc8ojhuYpHPRVYE1DcajYWshjuLqKNx1Vm5pcrWhSkne3QqnWNLAB+1xc1Edd0kf8vkf5Gr5GZ+0Q0+INIGf9LXj/ZP+FadnfWt8Ga2k8xU5Y7SMVLg0HtEY0nibSI5TE1184OCPLb/AAoPibSQSPPbj/pmaFG+pcpcrs0RjxPpRxiVznp+7NJ/wk+mfN80p29fkquTzI5/I1tO1S21J3W3EnyjJLLisK78V6bZ3LwSrOXU4OEH+NQ4pOxcZOSbS2GL4t09mCrFcEn/AGR/jTv+EpssMfIuML1+Uf41TikZqbfQRfFVo0ixrb3G5umQP8asJ4jhd2VLaU7TtJJHWq5F3Jc2jR1nVI9ItEnkieQMcYU9K5yz8Vx3hbybKQhepLioSTujSTaipdyJvFg2lhYtjOP9Z/8AWp1z4oa22B7E5cZH7z/61OyI5nexmN42wSP7P6f9Nf8A61aOm+KH1C+htxZCPzDjdvzj9K0UYtkTm4xbNPxDrjaK8YS3Ewcd2xiuWj8ZzyIW+wxgD/bNZRs9zqnFxs11GnxlchM/Y4uf9o1EfGV3kAWkPPua1tE5/eD/AITG8LEC2gGPrUY8YXzAn7Pbj8D/AI0rRFeR6LqN3NaaN9qVUMwUHDDivMI/GOpSOF8m2A/3T/jWenM0axu6MZ9WTHxXqW4gJb4H+yf8aiHizUiT8sAx/sH/ABrXTsZ69yL/AISzVChP7kf8Apf+Eo1UqMNECePuUadhWfc3tO1fUbnUreCWVCjn5gEHTFani3VLrS4ImtJFRmPOVBrKTsro1ormm4vt/mcPZeIdYuGObkYA7Rr/AIU6TxBqyzun2rhf9hf8Ku6M7PXUgTxBqzE5uz14+Rf8Km/tzVRCGa7PPP3B/hVXA1txCnA6MD0pxbBxzw/v/hVPcpDcngjsxHT/AOtUi4OzrkEj/PFIZzN6u26kA/vVuaar2zkNgq68j0rWT0M6aMif927YZevANV4WWUkNNs9OM1spaGKiTpiMfNIuCeDmmwE72Azgngg1dwtqbJty0JPmDJHALVqWN06QhJC2BwDuxiuWTujeKsRzzwiUEls7uT1rSsrpEt2xInXo7bf51zo2ewqO0Ln95CQxzgTAU24iW5kDNJEMD/nsDVkWRKgjt7ZvKliZz2MgqE6gjRqJVKN0qXEfMUZNRtpA4D5zwRWVGqLNLtYYK8YNS1oJPUx2fypgwGSKw3VvnbPB7VKKK8h6AVBViImFRBOaQzVi027Escn2dihIOfat6Sxl3ttt+p4reMWyJO2hLHYuFO+Ag49asCyZj8sROR61r7NmfMtiYWMhwPJbOORmgWEpbHkydOeafI+4X8hXsLh4wqQvuHXNV/sF2owEYVtGm+6MnLyJUstRORtcfhmoptIv5lUlCRnOcGhxXcFd9CsNCviQBEeenB5pf7B1AMB5B5+tY8i7m132NaPTNQRFTyCG9s1IbDUlwDCcnp1rVRj3Mm3fYuW9reoGW4gcqwwCAev5VnPo90P+WTYJxnaapRSe5Lb7CJpF5uAETZUg9DXdCWT7GYGtptwjKn5eKUoRf2h80lFqxxTaVdSQhBGwO7IO2pJNEvNobyzx7VdofzErmtsa1hYXlkzvJASpXtW6EuiMi1f8SKi0P5i3z9hVjumUFbVsH/aFREXI/wCXY9cfeFCVP+Yn952AxXrt8ltjA7sKQwX4cL9nyT/tis+Wl3H+97A8OoKBm3HJwMMKjubC+lgZXjVQe+4U0qSe7B+0a6DLXTNQhiwoXBH8RHFUBpd4sm8FAeecDp/hTl7KXVi5Zpkv9i3cgKqI0OAd3GR7VTk8NXJkXLjc3YH9a53Cj3ZdqnkKfC86fMzqQPQ9al/4Ri427mlRABzz0qOSj5le/wCRjQ+Hrq5Tz42QIxOMt17Zq4miajYDzo3GIxuIWTrWvLRTtqJKdrs6MLq80KHYgVgGH7zms+6ttTjjadwxCckeeTWi9ltqJxmuqHTafqFyYmaOL5DkZk9e1ZzWuoaOHvFUSRj70XmZBp/unpqFprW6KVpfXcdmZYrLMZyx+f8A+tVo6lqThXgtI1UjPzEnNatQJtK5g3MmpiDMkUYVCW4X1qeEarGQyxpn1waVqdrB7xRkj1NHABMZlf8Ah4yal8jWR0lf8zWl4IjlZKJtXWURNhmK5Gc9vxq2s+rqw3RKR3Az/jTvAXKyaO+u/OcfZJGZeoMnFUJrnUBLumhLRMcBCehPTms5Rg9mVHmW5n3tzLaW8kc1qyCcYB3ehzWMd4jz5BxjP3q4pRS2Z0ptsynD4zsbB5616h4fcyaKgAZmRmB4zXJPVHRAtzxykZEL/wDfNU/Lkz/q3x/umsEajNrqxGx/++TVCXI6K3/fJrQhmDdtnI2n8jWTj2PNaGZDICOoNaFvqMNtF5ciuWzn5RWkbX1Idy+NatzLEwjmGztgeuavza/A0pfyZRuOeQK60oX3MHzWHre7Nubef5jx0qc3kgUkwzgAda6uSD6mN5j1vGLBxaysCdwqxZai1pMd1tKfMGAMVLpRfUtSkuh0q62mFza3HBz90f41gw6myXc7rBKY2Y5XHSslRXcbnJ9DbbXLdcFop17cpUMmr27OrbJgQe6VfsvMnnfYtDXbLJBMgI6/IafDrVlOSIXdyOoCHil7F33H7TyJ21O3UZYuB6lDS/2nbd2b/vg1XsX3RPtPJmFqOoRSXkTRtuVVAYFM9/esm6ltUBZSXVmJIxt201RkHtF2Gpq0YuldUgCkAYKj5a3NM1RW/wCPi5TjI+ZgKHSdg57bm+L62PS5iP8AwMVMLiI9JYz9GFY+zkuge0j3JBKh6Mp/GpAwPQj86jlZoppi0tTYq6AAntS7Tzwaluxa1EyozvJXC7hkdRTGliSQJJJtJAIyKm76D0Q8tGrAGTBb7vHWmsyjHzDn3oTbE7IYZEAHzD86ilkUQSFXAIU4OatkXOasDJNYQyTtukbOSfqaklTDjjrXnyVnY7lsZtwg2HiuBvFxL0q0Qz3DQm/4p+1Gf4B/OtWPawO4Z/GmhvYjlQLyO/aq9dUXdHM9worQgs28ayM25goAzy2KivwkFtvidS2QMbwaybdzRJWOfm1u+RgqsuFUY+QVpLNrE0KSYiKNjBIHeqaikRq3uWxY6u8m5miHt2o+w6v6Wg/Fq5ZNM6lHzNRdPnl06S2u/KYyA5KdB6VwsfgiQMN96CPQA1ldo1sju59LFxHGsnlkxjAJGeKzI/DscdwkqzAbWLBQvFTZlXRsyad5qrvlywGM461lf8I7BsKm4lxt28dhRZiujUGlxKuwSNtAUAegH/66ifRrd5A7M+4KVyD2p2Fcsx6VBHAsKFxGowBn3zQ2k2r43qzYORz3osPmLMOnQW8QjiQqgJOB6mkOm2jY3Q5wMDk07E3BdMsgRi3HFTrp1qBj7MuPcVVg5icWFoTn7LET6lRUy2dqvS1hH/ARRYXMSiCBekMQ/AUFYx0SMY+lHKHMQl4x3iH/AAIVGZYgu4vEF6Z3DFVyk8xXN5ajrc24/wCBihru2SMSNcQLGeA5cYP40crJU0ysdV08db+1H/bQU99Qs0txO13AIScCTcNpP1o5WCkmZ7a7pY66jbf99irKatYvavcpdxtAhwzjkA03FiUruxmnxNo466gn4A/4VbtNa0++laO1uhI6qXICnoKfKxc6M5/FOjIxDXpyOvyN/hUY8V6MSALpiT0+Rv8AChRuNysXtR12w02YRXTyByMgBSazj4q0zAx55z0+ShRuDlY0LfW7S5tJ7mNZfLgALZXn8Kwx4x00kgRXPH+yP8aXLrYOZ2uB8XWGOILg/gP8a0dW1630nyvOgkfzV3DbiqcbCTbdjHfxdAj7fsUuf94VNp/imO+1KKzFk8bSHG4vnHGafKu5DlLsV9S8XLYahJamxLlP4vMxn9Ky18c7mwumnP8A11/+tSSTNJcydjb0PxO2r6j9l+xiIBCxbfnp+FYt54zmtryaBbFG8piNxc8/pRaNxe80ytF40vJkLJYwgA45Y1q6L4mu9S1mOzkt4UjOdzLnIwKr3TJuaVyjqviu/stSlt4obdkQkAlTn+dUbfxbq1x5mIbcbFz9w/41CatqbyTT0Ej8VatK4XZCpLbf9Wa6jxRq19prwrZsgLLkgrnmm2rJoUYu7TOVfxBrKqn71csAf9WKl/tvWTbtKbjGGx/qx0/KndWM+WVzqtDvr250q9nupsuhwh2gbeK8xHiLXHdsXMhGcABB/hS5kpGqi3D5ko1bXmdF+1TDccfdA/pTn1LWyWH2i5+o9KftER7NneeIbi6t/D1mYp5VuWVdxVvmPHNeaLca2y83F4TjJ+c1PPaTKUG4RNC3XVnlUSXF0AOSTIa0Ba35xumnPzHOZDTdQj2Z03jIS/2bbxWxkMvAxGTn9K4C006+PliVZuOW3E1CqWbNXTvCOnQvSaTdMTtVjls9aqSaLe7iPJc98jpVKoT7M9Ilt2h8JJa7S0xXG0DJya8xi0C9G7/R2+bjntUOdptmkYfukvUtJoV7gk27ZHAFTLoN4FAEDHb7daftCfZnTeG9JuLPVhNcR7UCnn3rP8QaTdalqjyxQnZwNxGKiUr2ZdONnLzsRXGhXDLGIoySoxyMVQPhq96bAQOlPnEoEv8AwjV4VxsHPJr0HQLWWwsrgToA7HgL6Yqua6M3T1XqebDwzqE1/JcPEFVmLAE81oHw1eMc4UZ4PPSs4yskjoqRvNu5Zj8OTpIDswAuBznJ9amHhyYK6kk7uppuRlynW6HZNp6zlwdzAAYrg7zwze3mpS3LbFVmJAJ5qXLVMqEUoyXclTwxdoAyuokHftWqmgSLAUYFi3JOarmJ5UUpPDM8jly6g54+lOt/DM0V1FIZBsVwzD1qlNpkygmmdJ4l0+fV7dIINqqDksxrmrPw1e2ibYrhFz97AzmoUmm2aOMZQUexJF4YmSZXeUOgOduTzV3UdClvWQ/JGVGOuavm0I5FzXMk+EnLKfOAHcY61t6ToBsNQW5aQOFBwopqTTInBSi0S69o82r3CkMqIowMnmsRfCZVQpmGO+B1rJXR1SalYU+FQWJMwIxwMdKdH4WCMGaVWIPequzO0SceGEMhdipB7dKjHheNJA28bQwO2kmwsjrNWge+s/syFUHcmuNi8JpGmPOy/dqG3e4R5VBQ7Ep8LoVCiYg9zjrT18MRKMbt31quZishg8Lx8nf+FIvhiNTnzifqOlF2OyNfTdKFleicyeYQCBkdKXWNL/teeNpXVYk/h/vUO7QoWjJvuitbeH47YEIUOfVf/r1BP4cimlLmQqx7KMUtRqww+GIt24SEe2OKmbw6khXdJgL2A4p3ZNkcX9omCHEDlu46/wBKebkOCfKl3Y5zjj9K7dzm2IhMTuyGxnIHAqYz4PzF1U8ghQadguOjSN33yPuY/wB4YNaDNiVPpiueV2zeNkjnL+RlnIHTg1nxOqyB2556ZxXXHY5ep08VxaOhH2f3I3sf6VPHNaOpAgOB1G9v8KjkHzakm+2j+fyMAepbH8qsSNbvbFY4DjhuC3NZcppzDLmCSJsrEQhAK85wKwprRppMRMBJjO3PWpimaSa2KzWd1G6LIdrE8fMMCpSssLyRFoyQeoYV0JtnO7FqLKSB5GBjJCk7hxWlBcxPeGJH3xlDjd2NOzYm1sjFgfF2gZkxux0UVpxm3877yb+RjPWs5xdhwktDNuTGGOIkAB5O41z813bjG1ST3wTWMYtmrkZ7OkjFkGPamZq7CuHWvUfDfh+JkW8vsbeqRk9fc1lJN6I6INR959D1VXjIDsUWNfujIp5ljX95IyD0GRWigznc0ZTzLM/3k9MZFXA8cKj50LngDIrRxZmpJIUyxx8eYjSv/tCjzYo+PNjMjdTuFLkl2Dnj3IpLq3gTHnx7jySWFUUu7djlrmI5PA3jk1apytsR7WN9yUX9nvKNeQjH3jvHPtTpNVscEfa4Qo64cc+1L2cuw/ax7jl1SwQFjeQFj2Djj2pf7TsUBke9gLe0g4pezl2G6ke4watp6Au99Bux2ccUi6tp/LtfQE9gJBxVezkDqIRNX08ne97BnsN44qBta08kN9shyeFBbp7mq9lIXtFsPbW9Mijwt7EzH371Qk1zTs7ReJ1+Y881SoyIdVE0OuaUo3NeJnsMHilXxDpUjljeLhTgDafz6UvYyH7VDj4g0t3+a7AVe208/pTX8Q6W7bftYC9zsbn26U/YzJ9rESXxHpm3alz1HJCNx+lURr+m9TcHPQDY2B+lNUZWD2qbLo8RaVGh23LMev8Aq25P5U1fEmkxjc90dzdf3bfl0qfYysX7VXETxJpbNved8/wjy24/Sg+JNLZ+Zn2r0/dtyfyqvYyF7VDJvE2mn5VkkwepEZ/KqQ8RafnJMhPGB5Zx/wDqFaKhIj2vkX18TaYi4DTH1Plnk1HH4n07l28/ef8ApmeB6Uvq8h+2XYgk8WaasgMnnhR90eX1NYureLrS4szFZmQGThmZcYFT7LlerIc3KNkjQtvFGkx20MRldSiAEeWfSpbnxPpj2kyJMxZkIA2GpVJ9zaU3roJB4r0pLeJWlfcqgEbDTbzxNpc1jKkczFmXAGw1KhqVKd76FhfE+kADNycgdNh/wrP1XxDptxp0scUx3sOPlNNQdyJyumjmdH1m0j0429xLscbsZB5zWnZavZJZQrJcBWVcEEGtrXFewt3qtjLZzIlyjMyEAc1Yi1Wy8iPdcoGCjINCg7E81irdanZFrcrcoSsoJ+nNan9p2J6XcX/fVDiwUilJqFoNQt2FzFgKwJ3DjpWj/aFmel3D/wB9ik4sakVre+tRqM5+0xANGvO8Yzk0mrX9uunSPHPFI6FWChwScEUcupPNoefazra6lHEBDs2En72eorBiv5Am18MuMCs5WasbRTWrJ/PXyk5GcCvSPDLh9HfHaZv5CvPlsdkdzUmIH0qkzlnyBjPauc1JScDpz61TnOAMVqQc7cbmLdPSsllwenSrMyu/LKMVhXXEv4VSEQrIEIOM1NLOJFUbSMVumQ0dXDqkc8ltFtKlWGWJ46V2UV1HGGyyMpU5GRXeveWhxS902rJ4zYwEFOUHcelJcNH51qdyf6z1Hoaz5XcpyRd3pn76fmKp28kYuLr50++D1HoKSix8yGXskRg+/GcOp6j1FXWMB/ii/MVXK7CU0UIvs/2+UExYKL3HvUGgJZWtzcO0qxuXJB34GMnik4uw1JXO4mu7aW3kT7TD8ykD5h1pkd9AyK32iPkA43iubkfY250Src232sMJoSXTB+Ydv/1mi6NncW0kMssBVh/eHWjkl2Dnj3PM40sJ0YOsCyIcHkDNJ9n07G7bDx1G4V22kc/OivNaaeOVEP4NTEttNcfejDf9dMZq/eSJ5kWBYaeQGV8DviTpT/7MtM7RK4PYiSjnkO0XuiFbGNH2/aJl+klXPsEgOFvbgenz9abnIm0ew9bW5Q5TUbgZ9Tmhn1JDsOoPg+qCpupborRbEU0N9LjffsynkHbUL2V83W8LEdMg81XMl0Cy7lmQ6nIqg3MZ29PlxVdhqIRB5seF6Hmp93sL5gW1JEVC0ZC4I+Y81Ay6lIm0MpQ9V31fu9ibPuXIGv4IEiFtGwGed9L9pvGbH2Qbh28yuOVOMm2dSm0rEbS3DoRLbmMY+8DmuKvv9b+Fcso8r0N07o9g0OSNdHto2JGYwQfetNrpYi6xozj+/kYrKxdyN53MK/JufGcbgM0BwFBcheMnnOK6FojF6lrywSMSIfXnpVbd7Go5i+Up3ZHlrz/FVG1tZLxnSHBYc8mqbJSJZtAv5JCVZACMferet7bV44Uil+zPGmADzkYrFybNOVdzTubrUIowY4YZGAG7r19qzLrUtVjjtTDZRu8mfM+U4Tnis7o0syG41LWU09ZI7GNrgylSgQkbcdetJDf621tdNLaRrKhXygEOGz170XQ+VjLC+12S6Zbu2SOIISGCfxY471QtrzxM88YmgjSPcAx2Dpn60+ZByPuTXs/iT+0JVtVX7NuwjbV6VJeSeIDY2v2Yj7QQfO4XGc8fpRzIOR33HWZ137HdfapP35UeTjbwap26+IvOjM858sEbh8nPPNPmXYXIx2pw6/JdTNZXLLETlBvUcVPHBrJ0YRSXTC880ksJB93HTNLm6BydSjpthrkd7HLe37NCrglfNzkV2K2iNvaW4uNzMSFWTgDtUuVylFIWW1QwiGOab5nDMxfkD2NeeXXh7V3uXaLUyIieA0zZxSUmiuVPc09c0S/1G8WW1vVijCBSDIRkjvxTNC8P3unaolzc3qSxqrDaHJzkYq+d7Gfs1uYlx4Pvpp5HF9EFZiQNzcVu6d4fns9Mv7R7hJHuQoVhnC4z/jU872LcI3uc6PAtyeWvY/8Avk10w8Nv/wAI+NM88bvNMhk2HFHOw5EjA/4QR+96P+/RrpJvDZm0G303zyPJYsZPKPOSe340czHyxRzw8Bjvet/35NdJJ4bWXQYdL85wsbl/M8o85PpS5mHLFMwV8BRDreS/9+a6S18OLbaNPpyyyFZn3FzF04/+tS5mNJJ3MMeBYA2ftM/H/TOt/SPDUek3Ek0TzSM8Zj+ZOmf/ANVLmYnGJkP4It5HZmmuPmOThRUi+C7ZHV99yxUg4wKLst8rZ0GoaFFqVwJ7mOYsBgKMAVnr4Xs2z+4nA/3hRdk6WNaHSY4LSa0jhlWOb75yM1SHhqyC4NtIffIzSux6D/8AhHLMAAWsh/4EP8auXujRahIj3VvI3ljCjcABRdi03IR4ftAc/ZGz6lh/jViDR4be5WeG0xKvRtwo1DQifQbWWZ55rMvK/wB5i9C6HZnlbEDGR1FIq5dt9LjtZTJb2iRuQRuDc1WGhW25nNkhdzliWzk0xXJV0aAJsWzjCnqueDUsOmCCXzIbaFH/ALwOD/KgW43+yIyzMbSEu3JJOc/pQunKrkC1t+euD/8AWqbFc1yf+zlHK21uD6/5FI+nmaTfLDC7AYBJz/SnboK/UU6eq4/cQf5/Cnf2cMf6iCiwXEFjJsKAQhT1UA4NPWxKjAjhGPQU7CvbqSfY2P8ADF/3zSNZP2MQ/wCAUrDugFnKWBZ4mx/sf/XpzW0gGd0f/fFOzJuu4LayEZLR/wDfH/16DaSH/lqg/wCAf/XoswuhFtJQcmZT/wAAqQ28n/PVf++KdmK6E+zP/wA9R/3zSNbNj/XkfRRRZhdDfsh4P2h/yFPNsCObhx9MU7MV4kYtVOR9okwPp/hUgtlA/wBe/wCYpWY+ZFc2uTxPJ+Yp4tQP+Xh/xIpWYXiBtwMnz3z25FIsAI+ad8/UU+VhzIcYIyOZ2/76FR/ZIuvnSY9d9VysXMh/2eID/Xt/32Kb5EZbCzMSfR6OVi5oh5EWeZm/77ppghP/AC2P/fynysfMkRi1gJyZX2+vm08W9uOkp/7+0uWQuaIGG3/56n/v7StbwDhpCPYyUcrBSiN8i2/57f8AkX/69N+y2rNgOWJ7CU/40uRhzxGm1swf9Zgj/pqf8acILX/nr/5G/wDr0cjG5IjaC3PCSEnviU/40/ybXA/eD/v7/wDXo5GLnQvkWmP9YP8Av7/9emraWjZ24bHXEnT9aORhzoPJsQRhkH/bX/69HlWX99P+/v8A9eq5GL2iGi2sWOFCMfZ8/wBaTyNPzx5Wf9//AOvRyMftEP8AKs/70f8A38/+vUbW1m3QIzdsPz/OlyMPaIU2VkOGSMH3f/69P+zWg6Ff+/n/ANenyMOdCfZrX/Z/7+f/AF6X7JbjkgYPq/8A9elysfOhBa23ov8A33/9ej7LbEYwv/fdPlYc6GfYbUniJD9DSixtB/yyj/OlyMfOPNpbf3F/76pBZ2/9xf8AvqnysXOgNnB/zzH50fY7f+4v/fVLlY+Y89jRVlcklnboduMCsbXLf/R1lt2eFt437W+8DXRB6nPUj7pW/sdPIDieU8ZABrKe3hHR5yfc16CqQ7HNKEk9CL7PF6y5/wB41lNn7W4QyOoAwpkIOa0vB7IytNPcY8qpJtmglXnG4yHFXVihYZ2Pnt855+lPnp9g5Z9y4lsgG75l/wCBnNYzusd5L5e+RAM4DkZpqcZbIlxknqzXsDb3WVmdoGxwHkOGFXrm3igjVkLOp6FZDin7SPVCcJW0YlpDHcxbmdlxxtMhJrN1a3gtNQiigy21ctliM1CqRk7JFOLjbXf/ACMpryP+O1bI9ZDWxElrKFZYshuOHrXnh2J5JdGXZbCNYA8URckgbSxHWo7q1tILUSjIYggqc5DelKNSLtoTOMopu5g6cIGaJLldkbkgyk9DW2bezEoUfMC2AeeajnilqjVwbejHz2cETMPLJx71y/2mMvsFmCc/3qUasH9kTpzT+IjmkDoyfZhGexDVqQlXkjiSz8yRhxtPWqc4rVxGqcpKylqei2vhiOSEPOgjbHIBzirMfhq3IZjvCdjkc1h7ddIm3sujZBLoNtFbySuJEVRkE15pMJZE2fZdu/7jZ5PNbKtdbHK6b5rJnoGm6Na3FiryL+9GMqh656Vpv4ZgQISDk/w981n7dx0sdLpJ7MlfwzaqgyrFz2BFV5vD1pFEWdGUgdSRgULENvYiVNJN3PPFjlO9zZKYUPLDqRnqB+NalhpY+0M7rG9tIwIYc4znH06VvKtd6LYyhSf2nudDqdhBYwBkto3wcMO9WbbRI5bRZpYUUsuQB2FYfWLLbU1VC7bbNFPDtuIQ0se09eMVxF/aSxX8kFnBFIsab23jpVxxDd20ZypJNJMu2kKT6dcRyQRx3inb5e316Hmr+maWsSrbToh3qfKkCjkjrR7VvWxXs0uumh0A0eIx7pIwSeBgAZPsKSbRVZVMivu6DGKy+stdC/YR7mHqmlrZwIISGndguCBiuee21Bg8trFDLArFQSuC2Bk/1ro+sStexzexi21c6yG0tZtJN2qjG3HbO/0xj1rIstHeyuyLrmEuA5XHBYZ/Q0lWm3Z7mvsoJvtodq2h228IiEnqTu6D8qZJoduuAFIJ/wBrp79Kx+szL9hAxI7I/wBrtBGoNsi5Yn72T0Fc/c2d9PPO1jJEYInCZcDlvQHFafWJrUxVCDsvU6nQ7GK8sQ08YNwhxIudpU/Ss7UdKS8uWihUxRQLvc5zn0qfbTbdzR0oJrlL+naaGkktpl3SxHJYtjK+3Fa8ujW6jGzaT0+bp79KcsRNS0BUYON7HMi0362IYl/0ZF3PuHJ9B+NaWsadFBYKsC7LuVwseGzyT6fSn9YqXSM1RgoX7nPadZXNteRvqjpJaszIGXgAjgZ9q9EGlWzS7RboAOWIYn8KzdepubqlTWiRw+v6ZbTTyLApUWse59p7n/61Pj0PT5o7maO2UxKMRnceSByaU5NpN7k07apLT/h0X4/Dlg0KMbRclQfvH0qrdeHrFLOR1ttrBcghzXFzO53u1jhdW06CKK2+zxFJH5b585GKitbFLZFkvYN0M6kRtk4Vq6UnZPuc99WejDwvYPb7BBtY8iQuc1wupaDPZLK6RxSxpz1IIH0zWUJtPVXNJI5eOOOWI/ugjZxkE10WmWVpc2w8yNjJ3O8iujmT6GVjUGi2ixt+7YsASDvNV7fR7a4tYZCsikrk4frRfTQRy8+nPFC05JMYk2L6n3roNN0m0vbRJQzl1OHUNVyja5MZXReuNFtElgARwHfafn9quf8ACO2fYOP+B/8A1qx1NEyp/YNr9uEREm0x7vvd8/Sob/QraCzmkj83eilhlgR/KjqF9DzghuQf0pq/6sVkWIQcA1614Nb/AIlM6+k2f0FcktjojudDMPSqLDpzXOajjznntVKVjjmtkZMx5vvk4rIkxuOKYmU2/wBatYuori4HuKoky8YqXniuiJmyeNcyohH3jiurhtFVOURiPUV2U5cr2MJq6NK1ghdI2e3XDDJwa3JNOt08oiFSHcL1rs9quxycj7l4aVbf8+4/OqZ06HzLkeVGixgYJHTjvSjWu9hSp2V7nPpb7i1wkMQhbCLvXr7/AI12Q0qLIKxRlcenWtp1FHVIiMG9GyCOwX7Q8Lww5CBgQlBsAiW+YoD5xcZ2dCD9a5/b+Rp7HzMLTybi+WGS1h2M+0EDmuzTSoX8wC2TchxUSrvsVGgu5z97Y3dszFbCCRFwSV64+lZ91DHLJshSNDF87B15z/drohW5lsYyouL3NKCxSWxaWNUkZQGO1Bgg1UEaNjEMef8AcFU69m1YlUbrdkzRKUBEUQX1EfP865HVrRo8zoFIY4I24xjFYyqc6tY1jDld2yPT7JLmM+YzrIGwVA6VstoqYBSSQg+wrl0tqdnUrto5A+WV8+6//Xrm7uKa1uNrMcgcc0t1oPQ6aLTJXiDpdt8wzgA0Np11gf6Ux+pNDdhKzKE8d/BkedI3GeGPNGnfbLmNiLyRSh6FiaqzJfKabW2opki5cgc9TWfLcX8SOzTOdvJHc+9K4WRXh1C+ZypnYY6Bh0rTFxqUas6vkY54HIp3YcqGSavqEIXcdwccEKDU9tfancoJQEJDY+7g0r6hyon/ALUv8SMY4/k+8Mcj8M1ytxdPcnzAmAWwQBwKzkrlx0L0OpTpEEilfanAHpVhdYuN2BK7FeSppJCZ0OgXd9c3fnx2wucKQUZsAVM3ia6s3ktXgj3qcFWBJFZNJuxorpaBaeJLowu4to8MCp5NYceoeYW2KxKjkbjVJJMbuzp4dSu49NS6ltAYSuQxIPA4rU07VrqztHvhZeZblR/GBjJ69Kh2HqbOo65cBJbaXTZF+TLNHLnaD7gVz2lX7f2rFFBaXLy7SyiSfg/mKnYdr7nY3WsX9qkrHSF2xgk/Pn09vetSLUWkhikNsF3oGK+WeDgn+lYNKxsuYlF8425hXOcHER9cVGdQk2FvJXP/AFxPTGfX2qNC9RzX8gdh5Qxjj9yfb396b9vlJXMYwTg/uD649adkFmIuoTHI2AE4x+4PGc+/tSrqUpMZ2fK2MjyD3BPr7UaBZiJqMzAZXklf+WB4yCfWhdTlLR/KQrbcgwHPP48UaBZif2nNtJAOdoI/cHjLY9abJqk6x5GcgMT/AKOTnBx/ep6DsycalMJ8fNs3FceR7Z65qIarcBCTuyVUj/R+mT/vUtA5WObVLjAGTuDOCfs/Hyj61E+rzBFdS4GxGI+z5J3fjRoHKyf+05ftQXc2wyMmPI9BnrmqyavMQSzOQYTIB9nxjBx69fajQXKxTqsyRy7nkLKEIIt/73480v8Aak+CnmPvE/lbvs/H8+nvRoHKyJNWnkjhCyyqzu67jbj+H2zSLq80kMBWWVS6O5Jtx0XPvx0o0FysQ6vM0cRWWZcwmU5gHIH48GkfV5ikZWaZcwecf3AOR+fB9qNB8rEfVpmWMpPMuYPOP7gHIH48H2oOrTOkG24nUvCZSfIHIGffg09BcrGLq0syWgS4uEaZWbcYF7Z688dKSPV5ZoLXbcXIaeQqGMC/qO1K6HysiXWnNk0nn3RIn8rd5C56enpUh1eSNL4PcXTm3IUt5K9c9vWjQfK7jodVkF0YnuLpz5Hm8wqABjP51Fb6rK72Z+03bC4Y4UxIMAHHNGguV2HnU5GjmlE94FWTYF2J79PbipX1BjdNAs12hjh8xiEUg8Z/OlcfKQ/2mzWcEokvMyMQDtXPbrT01FhNeRma8fyVIJKrjOQOKLoOVkP9ourWxM96fPbAXYnGDjmpJ79t90/n3qJBkkKqYPOMDindC5W+gjakTaWzCS9BkJ5AXPXHNJHqQW6u4jLet5CNuZguOPT3qronldihJqYWyS4M+obXcqFBXPA+laMlyZL6OBZ76MsAMqV2/dzzxSuh8rKlpqYe0u5BJqLBABliuev8NVp9TENrBM0upnziwChlyMHvTuh8j29S/Peedq62ay36NtXLI4CjjNVbHUVkW7YPqLCNDy8g9cce9F13FyPt2/ErSXoWxF0ZdUwZPLCCUZPGc1Nc3wVLFB/aJaSPd8kuDgn+I0rq24uV9u5aS4C64LVW1B9jjLGXKdM8+1RJcrPPcEtqKCNGkJ87A47AVN13Hyvt2KttqKHSrq4P9obQFHzzZbk/w+lPt7hHsRcbtR5kKbXuMHpnNNtdw5X26sjvdUih0y0Zhf8A71mI2TfNwccmoby+htEg3f2i7TRCTAnPyg+tLTuPllpp0f5l7VL5IbiOIx3pJRRmObaP/wBdVp7mK31L7IEv5drqpk884yaq6vuTyytt0NSeRZtT8vybnDSbd6zkD8qxo76A6ytokF2ds23eZzj8vSpi1fcJJ8rstixJPDcassBhuwZXxuE5AHviq1jfW0msrbR291lZNod5yRx7U4taajmpWfu7GhviudREZtZ/3jkb/PIH1xWZbXFtJrP2aKzuG2SY3tcHHXripi02tRzTSlpsMvr62l1Z4TYzyEyiMuJyBnOOlWL77LZF1XT5JVV9u4znk0Jqy1KcXzNWJNeuLaKfEtg8zKoGRKVH6VBdpZWRjRNO3tIgYgzkYz2ouknr1Js3bTp/kT6hdW1rZWaSWO8OpKoJD8v496yHl0+LR01A6W255Cgj85u3elda6lJSfKrb/wDB/wAjasJoP7Jupf7N8tWIUxiUkt+PasnT/sF7Jcb9KMawxGTPnMc+1P3b79CVzcl7df8AIr6TfWd3qtvGmkmI7ztkMxOMDOcVWur6xkv5d2jmRjJtL+ewyc46VV1pqVyyTlptb9S1qY06xvmt00jzdiglvOYds1uzz26aTYgacGV1LrGZSNmffvUtrleoJPmWnS/4GJH/AGdJpd1fSaTtML7AnnN8x+tS+Hbqzn1IGHShbssbOJPNLYH0q1a+jImnyXa62KUt7Zm9Eb6L8zSBdxlPUmpdWudNsNSa0XSRKQMlhKR2zWcbWWpvJScpeWv4mrLfWSaDayHTx5UrErEZCMe+aoaeNMvReO+lCMW6bj++J3e1aaXev9WOW8lGOm7/AFsZ+nXen3N0ixaNjLhdxmJxW9rl9bw3zLJpf2gk7d/mEZxUu1lqaRvzSS7fqU7t9NttHhvpNLBaRiBH5p4x71oeHZ7W4l86HTVtsIWDebuOPpVK13qYyvyptb/52OWl1XS5JZCdI34bljMRWzqb6Vpj26HS/MkmQMFVzxntWaS5U7nTNy9q4vz/AAJdGu7ORL94dMMBiXDjzCd2e3tWKt1p0lz5X9iNv3YP748U3bmSuYpy5ZO3X9F/maWqvpem332caWZW2gkiUjr2rT0a5spLC9lh08xIoCOocsW9qtbN3B3Tirb2/E51r3SkuQn9kk5YKG809fpWtqj6Vp135J08OxUEnzMde1K2i1HduT06X/H/AIJY0a5sjDezw6eYBFGd37zO72rmLa/0ueYiLRnYjknzScVXXchSfI3br+h1V9Bp9p5JOmNI8ibiFc/LVfRbnT5tWEUGntBOgLZZ84pR3tcibfInbdGZqV5pC3TmXT5pHYksQ5FW9mkDRxqLWMoTftCeYc0L4b3OmV/aqDW+hipqGizui/2bcgscD5//AK9dPr9xpsVxFDd20zlIxjY2ABVNabmMJPm22TMjTI9F1O8NtFaXMbhSx3P/APXrKmuvD8c7Qi0vGKkj5W/+vRZ3tzFLVN22sdTpM+lro17c28NwkH3ZNx+Y/TmuN+2+Hmyfs1/x3yP8aGtdxxfuXtu/yN69tNEtNNgvJo7zZMMqA/IrHhuNAd41SC/y5ABJHP60JO9uYltcqlbc7bXJdNSaKO7juCUQbRH0ArnLI6HeX620UV6JXOBuOBUpc0tyZSUKabWiRtXUTiMNAxJU5KlsZH1rjL+aaSKTMbquO8vQ/StYLUictCm893F5Zid3BGcdOfpTI5bh5B5sZG7uBXRNa3Ji7lqXKR7t3Hc+lY0KSo32hQ2ZGOOOMU0uVXFu/Q03811aOSPeOoyvOD61Uf7TaW6o6k2+fkl7p7Z9KqVugkTPHIId7hiTzkd/eqlnCslxCGQ7jmQjHX0ojpG4vtWLUmneaASp2ZwMdQK6XSmWzT7NLE6yFjtcrgSf4GipuOn8Ooy8WUSyfJtDMGUj6YNcnaCS51N5nJYQ43HGeBTjomzPeST6Gle6bkxsEyrjO7371zbQ3GlzhmVvK3dcVrOzV0TC8XZnWyCaa3SeJy0RwQyk+tZeqW0+6NcFpZuAuOaxhoaTSvbzKtrYzymaERthcbgRypp1rIbNds6los8MBypz0/SlP3oji0pep0GoSJEPMJ3bh8q9ye1chcZhHmPzMxz7CrpRtG5lN3k/LQfZ2j3TBVyxUjI9ea9LsdO/s8wSxybpNuSxHBB6r/8AXrSb6G8fd1O5gmF0mQNqJwynrmruQRvfhF6CvN8jXbU4XVruW6ikkAYW8fCKOsjdvwqLTLNbefbcLuzCQc8nce1dsrKPKjjpp3cn/X9KxZ09BaKt0i7WX5JIsdumR712SMMCXIcsPlx/SsqmuptDZJkhYRgsxy5rgtVlmvgY42KxZxkdZD6D2p09PeZjUXM1FF6aD7KlragZaRTG+O2ep/Ss4QPbXE1ukai38vL8clQfvD3FXF6X+ZUtW+234GzpTrcIS5Rki+7/ALX+0au2mYbgxyf6o5aHP6ispr3mbxbsmw1O+8iEMBmRztiT1PrWPp9gVt7mWRt5kByfU9/1/lVbQ9TFazb7f1/kQXkcdxqEV5EMJCF8yQevb6j1rUX/AE20kQ7UmgkLfKc4J5GPY1ptZ9iejS9TcspxNB5r4Ei/Kw/umpJJCDk/ePQf3RXM1aVjpvdXOBkLX17LISTDD8owep9B9TXULCII7SBRgI/zkepB4/Wt5vWxhTXu37nNz2/2XXEgt/8AVMwldM8ZHQfWuszFcNPCg3LKikfXnk1U3sxQV4tev+QunzGFXtJeZojx6uO1F3MY4ZJMjIHXtmokve9R83u3MMA2di7Mx86UbnPcA/1rRtrUW2mwqBgK6u3ucjNDenqXFJN26WRS1WNrO/8At1sSq4xMB0b2NX7LEumSyKAZbnJI/ujpj8BVOzimZRTvJf1r/TJbmPy7a3vYP9bGoJz/ABg9RT2ulktjcA5BXJz/AC+gpW5opluXLJ/eVtIg2RNdTEl5fmyfT1qnaRvqetNdyHFtb/LGvqT3qb/EyuXWMe2v9fM2pIEuYrq1ZQd0nA9OBzWJYamdOSbT7z/WwgmFj/y0Hp9a1iuZcpg3yvmJ72Mafocqsu+6u/v+pJ6/kKtRKseiqEGF8jP6VlLVX8zZK112SRpRf8e8fH8A/lVS9Kixn3EKNh5J9qwWrNZuybZ45FI99f8AmEHbt2Rj2r0l7JJfD8kEqglFYA+hBODXdVfRGEF7o/RLuQhtPveLuBQQf+eidiKk1dM2F5gc7K5XbmNZaxZ4TEGimlR1KtvPBFaVhIY1DKcFWP8AOto7kbI722mW4jLDg4wwrMgkZdLgjjP7xyUX25610RWphPZj9UjWLT40X7sbrWPOH0PVVmjBNpN1A7e1JvqUla51d26t9kkUhlMqkEdwQa1e5rJlIp9NUhPrGw/lU1+u6wuR3MbD9KQPY8du0Fvbw220ecw3SHuM9BWFtxFkfWqmradkEHe78xAwIr1DwcSbS7UdnU/pXmy2O6O52MgweazSOnNcxqPOQ/SqUq7lznoa06EeRkTYGeecViN3NWQUyczCsnUuZVPtVCMn+lSupQ49K6ImbLUB3zRseGVhmvQ0HFdcddTCXYS0H+ix/StHzyvkI33fNXB9KszZ1q1zV8hur82ULH95hp2H8Kjt+NFPRt9iZ62j3NO/t0NnLCo2r5QC47YPFLpE8hiNvcH97GxQ/Uf4jmhaxaKe6ZsbB/aDH/pkP5ms27ul/s+KMRP5sM7Op28EZJrkT1N3e2hi6Iok1BT/ALZP9a9HjG29cdpEDflx/UVU9wjsUdVlYKkEABuJsqo9B3J9hSiytv7Mto2iDAFdxI5Jzzz9aF7sULeTZzPkS6bdyQWj/KTvRW5BQ9vwIP6Vi3KzW9xieLy1f5o3X7p9s10XTSfUxs02ix5gCGTsPvCsyeBZgiyHmRWbb/dHYVtBWTMpNNox7b/W/wBx5BjPow610dtdnd5cw2t09j9KlrQu+ppOM4X+In5TXN3FuL0uxHMhwv0A4rWCtFmUneSGaXOyWxDkkxttb1BrpwyvGWXkd8fzrCSvZmqerRVkQvAx/ik/dp9D1/SuTgxZX4ODsmUjjsQa6fspGNveZ2KN0547GoXRWBZh8h/QDk/596yiveHJ+6cy6LHcB3Xlhlj7N/8AXq+EeHG0lkHOO4+laSSbuCdlYnVAAJFCnClyCOMnp/SnWBCOF+6JFzt9GH+f0qpJWJTdy5cQCVt6jBXuO5rIMSL+6AAeQFsdvSpil1HJsiFrHzPGvMgBIH8J71nyRhbjcsHy7SM8/N6fjVJJILtvQ6Lw+zWU88hOwAZ2k4yh5J/Sp7yHfqK38sfysCwCfwr/AAn68VzcqTbNr3VhsSHz50SR4YXG9gFHUnH9BVmKxW11ANKWxcRkoMAfMMf0NTKy0XUpX3Zq2ZjisLuMF9qyhY0OG2hhk4H1zSWF0k9g1iEJCkxuXHy47E/TIrnSuzZtpaHSwuF0UusixuIzEZXGRuBwSfxrAgv/ACdXtp7q9gdUHlsy9SCP8cURXM3oKWiR3OoapbrbvGCrB/lB3dRx/jT01i3WKLcVBKAgbx6Vx8ulzqTdyQ6zaqFLOgDdDvXnnFH9sWvl79y7c4z5i9cZx1qLF3Y8atbEEhlIHU+YvAzj1pE1e1kYKjKxJwAJEP8AWlYLgur2px8y/wDfxP8AGpTqduCA3BODgsvpn1osHMPGowFc4OM4zlfTPrSrfwsQArZOP7v+NFguKL6FgPlfnHYd/wAad9tixnZJ0z9z3xRYLki3kWfuyHkj7npS/bIuPkk7f8sz3osFxftkX92Tof8Alke1L9rhz0ft/wAsj3pWHcd9shz/AB9T/wAsj2/Cm/bbcLklsbd3+qPT8qLBzDjd24JBY53Bf9WeppBeW5IUPyWKj5D1FKw7jBfWp2kSD5gSPkPQdaPttrj/AFq/d39D09adg5hfttpg5mjGF3H6etBvbQZzNFwoY89Ae9Fg5hxu7UAkyxAKMk57UNdWyg7pogAMkk4wKLBzCfarYkATQZK7h8w6ev0py3Fs20CaE7uVww5+lFg5g+0WxVds0BDHA+ccmk8+3AJ82HAOCd460rD5iTzYAWBkiyoyfmHFAkhyAHiJIyBuHNFhcwnmQ43b4sf7wp2+M5G5Mjr83Siw7iZQkYKc9OaX5OfufnRYLi7V44X86Nq84C/nRYOYUKP7o/OgIOcqPzosFxvljH3Rj60oT/Z/WlYOYPLH9z9aPLH9yiwcwhj5zs5pvlgfwUWDmF8sf3aXYCPuGiwXDyxn7p/Ok8pf7hosFxvlIONn4UGJCMFOB2pWHcTyk4+Tp+lKYkPVM/WiwcwhiQ9Uz70eVHnJTn1osFxPLjznac+tJ5UYOdn40WC4vlR7gQuCO+KBHGOQuD6gUWQXEEUYOQuD64pBFGOQmD64osguL5cY5C8+uKTy4z1X9KLILgY4z/Dn60GKInJXJ96VguM8uPP3eKTy0xjbx6Yosh3F8tPTj0pfKjGcDGevFOyFcQRRA5CgEdwKieGLsi+vQUuVFczHeTEzEsASe5AprQxNgMqkDgZA4oshXYeRDsK4XbnO3AxSJDCrZUKpxg4AHFFkK7EaCEkHauQcg4FNNtA7lnRGY9WKjNLlQ+Zg1tAyqrIjKvQFQQKQWsCBgiIof7wCjn60+UOZiR2VumCkcakHIKoB/Sle2hc/OqsfdQaOULu9xjWkDxhHjRkXopQYFOjs7eMkxxohI2naoHHpTtrcTbtYgOnWZXb9nhx1x5YqWSzt5XWSSNHdRgMVBIpcqK5m3calnAgZUjRVblgFAz9aj/s+1DbxBGGznO0ZpcqDmeqHy6fayyGSWGN5D1Zl5ojsreGNo4o0RGOSoXGTT5UHM2QDSrPhvs8O4HcDs7+tE2m208pkmhikc/xMvNLlHzvckWwgjieNY41jf7yheDVJNIso8mO3iQnrhSP60cpPNpYsXGnwXJBnRXIGB1HH51Hb6Xa287TQRIkjDBYA5I/OnbW4m7qxFNotlM5eWBGYjGef8asLp0At0hEaeUjblXng0JWVhuV3cqnRbLzxN5CeYDkHJ60+70i1vHL3ESux75Ip2BOzuR2mjWtlcPNbwhZHG0ncTxWcPC+nCUyeR87ZyfMNDTGpWTXcvJotrHp72SR7YHOWAc5J+tZP/CKaaEKCFsE5/wBYaTT7jUrK1utzRvdFtr63hgmjPlwjCBXx/SqEfhmxikhdUkzEQVBk4/lT1ve5OnKo22NW70mK7lMswbJHZ/8A61U7XQbW0vxeRq5lHTc/H8qErO5MrSjyvtY8d095bkSq8rkquRgisj7RKSQ7lh6YFempO55zSuWIrwuqRs20jgGrEcrliHnIccYrfdE7MqXM7NCSJNy8jr1NaCzzi0jK3B2R4wAemKiXRDjs2y280jzSbLptxUEHPPuKozzTCEKZ38thgrnirtoYu17GCZJ4YmTzX8vG0Ln1qSOeYSlllcMMKDu54rK+hvZXua0U8uCjSuXHI+br6ioLiaZ+GnlZT8y5c8Vq9YmezK5urkBhLPIx29SxPHpVS3eSNGIkdN3BwcZpN6WKSV2z0q0U3On2mWJb5sH1qIrJNG8c5VoiQrZ6j3pxd42FJWld9TjryC40veI972UjfKc8Z9aWORrm7Em9iI1yCSepqL+7YaV2mSF5lvGaORtxTJGT81SFkkjYnhSfnz/Ca0XvaGXwpMrFJo0WZ1cxEYi3H7oqC4OZth5YD070r66G1rLzPRbJzaaOY1sZFdly8mPyq6NQa4tFRbWXYhOG9aySW9+pc+Ztr0J01BmVZFgcOgxjs49DVe9177QFijhlTJ+cMPujvVcivuZOTat3KzakjXUI8lvs0I3bfU9s1PBqSxGKa4ik3s7EjHqD/wDWocVsOLd7/wBdv0JoNSiRfMMcm4OwKkfwk5x+tR22px6cWcpK0DkkL1KfSq5Lpq5Ck002h11rsUqqI1k+fqxHAHesz7eDqcLLEwiiHyDGce596XJZFJty+ZZk1S3Goxyp5hKHGW7k9T/KnXOoxS3MMsQf5MjJH3/X8OKpQ11ZHM+XbqOFzAt6tzbK4i6PGRjPrir93rmn3CMvmOpT5k+TqaJQbt5aFc9la3mcymofbpmurpWxjbGF6CutOrWaW/kozhEXBOP0qZRu1bYd+WDX3law1CzXTliLt84zISvT2qpY3VtC8oWRlljbdEWXhl9D+VCg2minK0ky0urWxuftMRIVuJIj1B9aNQ1iP7MVtWaSWQ4LYxtz/Wr9ns2Yczs4r+rkcN1aRSQW0TYRBvdsfxdq1bzVLSK2Hly5cOCAQeeeay5G5I3lUSi2v6sUoZ7aTTZJLib9/O28EA5H93FNtdTit7oyytgsn74Y9DwR/WtOVyTM1LkaXl+I++1G1lkjntpwZ16AZ5U9qSfU7aV42bd9mjO5uOWb0x6Cq5G4ojns2vmNN1bXVzHHLJxnzZfqOi1t3upWptnSOUFivAHbFc7g7o25lyu3Uz9UvbSZYbLzv3ch3SEdSB2/E1DbXkVkZHdwSOHH99exHuP5VooPlsZ86UnJ/wBf1qXrfU7VrSLdOoITAHoOn5msOaaFZ/JWUGzdwZMD7p9PpWkINNoJyWl/mXNY1eIYtrV1OVyx7Adh+Nb1pdWtnZIhnQsOW/2mNYOD5UjaM7uUmPtry3S4uS88e5trE59un6Vx+tyLqN6j20qL5Khy46nnjFbQi1K7MJyVlb+rFuwvzrVxO0wAe3jKbR3Jzlh+VbEDZ0FD6QY/IVzyVtDpi01fubKD9zH/ALorzrxVfM6tZ246DMjD88U6SvO/YmttbuVvD9sJL6I4+VEDGu9P/HneL6Fv1Gf61M9zZbFPU7B7m0gubU7b23UNG394Y5U/WqyXqajpUs6Da23bIh6qw6is1sN9R2v6BFqMZmgxHcqMgjo31rxeFWhZ45Rh1Y8VUCZG3bTPHKCnU8Y9a2tNRXZ5VOUQlE/PJNehtFs5PtIsat/yDpT6Y/nV+5t472yMMnR1BB9D61g/hRfc4y0uJLciwuB88cqlD+NeiZ5pyGik5xqFof8AfH6VNqFwtrZySueg4HqaIq7SM5u0WzxxZDOTI65Z5OWJrOx8uP8AZb+tS3zNs2S5UkZw4r0/wW43XidyFP8AOvOlsdsNzuJgcmqDZJHHSuU1FBLEZGcVWZeD9a1RmzJu1GziuZZsEg1SJZCOZqydS4daoRjY71fuR8/4CuhGbJ5AfMhYAKWAHHeu3s9/kqJOCMgc+ldtPVM5pu1iazP+jJ7E/wA6kuD8sZ/6aL/OqINtr8W1o7yZJXhPc9hUmjwSW80xnOZpUV39s54ptWj6kR1lfsa95/q5P+uRP6ioruIQX8U/SK4xFIf7rfwt/SudO1jote5aWQvOzykIsSbZOevP8q1bKMTwyXTjqrIikfcH+NZTVmaQd0cT4YXN+gPVQwP4cV6DeSraiO5fhIyQ30I//VVyV5JEJ2i2Q6dC7F724XE84+VT/AnYf1qc5ETp3WZSOexOf8aiTvItK0dTM1dNqQXqj5raQFsd0P3qmu7aOSN7WUZik5jP90+lVF3VhPR3PMo0kE4jTDBG+dSevuPYVYjmSSfzQQVfcMeg4A/lXqdDzupm3MTRPled6iRD/tAcj8RVt9jorEZUjIPtWK1djZ7XJUmeO1kdjuUjahPUZ6/pV/btFuqkZXoR3rbojLqzHnXydXYKMLcLkD/aHWrkbb8tDgMv30Jxn2rGOxrLc1SweVVxt8tMkehNc/eRbtOEqYEsLbx74NEtNCYa6jknE4BjOOASD0PtWoZAVAbgnAIJ/E/0roXdGD00Mm8wIlxhlK7Sc9iP8cVNA6vDG6Y54K55X1rFPWxtJaXJJnBTfEQS7dzwQO1Y7XA3FSSrK4dW/u+orV6WJirnUJcRgxoXAPbHQ1l3jxACdfm2Pyvt0qdncW+g2CURSSICSh+bOOmatBoFSUyRl08smPA6MOQf50pK8SotqRTZ2lFq6RFouULt0Lddv0GKrXFyxif5juEaqMdiOcUuVPQ2UnF3Y6XUfPltnGQETy24wCD3ourvbGG+Y4cDnsO/9K4op2fkdEp2Yya6meeJvMKhhsA9QvQn8zUn26VJojGSruuT744A/SslH3bmLleR0umaqkvn2MqSSJ5hZQgB4PPI+tWr+2ha1cm3uVkK7gvlDgjnn2qW+XVHTH3j0Zbuzlhj3tCjCInaxHXAxV6aSzt7QSyqhVFAO1ckVyyjY3jI5ybxB4fiKrMVXjIDQHp+VRjxF4ZZcedDjOcGE/4UuUpzsSDXPDTAgT2+G4I8ojP6VIup+G8hlmtFI77cf0pqDJ9oh32nw03/AC2sPzAqRn8OyNlp7FjgDJkWlyMr2g7Z4faPYJbLaTnaJRjP506Kz0JZA8TWocdCJR/jU8rD2iJBo+jOMBISO2JP/r1K2h6Y6IpiUhBhRvPAzn1o5WilNMfFoOnxMWjhwcEZDE8EYNTf2TajBCsMFe5/h6VOpV0V30K0lVQ3mfLnGGI6nJqunhu0jmWRXuNysCMyHHFGoXQ1vDdu0m83F2CW3HEhxUo0CJY5FW5usSAAnzORzninqPQgHh5VBxfXnPrLT30MvEkYv7pdhJ3CTk59aV2L3Sr/AMI5IOmq3v4yVPNo08mwLqVwgRQvB+9juaLsLRIDoV1/0Frn/P41FqGl320yw6jKuAq7MdegJ/rTuxpRM+5u0jllhlm8gu+EkIzzx/hV67VpBIsdwkLFhhyAQuMnNbNaXOZPWxANH1kgMuqxkEYyYR0/Krk+l6q0UAgu4Y3jXDMYxyfbisLs6LIzxpGuLt/020O05GYRwfyqc6ZqhsmjMto07Sbt3lDbjH060X8h8q7lY6brpMhMlixcYJMQ5+vFT2en6tHco90bNkRSBsjGRwcDpT5vIlwXclFjfi0SMxWpcSFmwgwBxj8ae9tfl71hb2pEgxDlRluf4qVy+VXIprbUVggMFraNNGoyCoABz25rJMOuYZf7Nsir8sOOT+dF0Ll8zUtor77VC1zZ26ogxuUcjA4xzWfLDqX2d0TTbchyCV5Gf1qOYai+4BdUEMcp0uHz4zhFDHgD8aZCl79huzJpQWViu2MO3z8nPer5kTyPTUpzvqSJCp0XeIxldjvx3x71oebeqrTnSj5kiHcokfPPaq50RySITJcJpAJ0q48xpv8AVCZ8gY6561ROo3jNETot0PLAC/vnHQ9+OafPFPcrkk1saEF7dNNNKdMuEJBHzTtg59Bir0UrnTnb7NcAmQDaZ2z065qOdD5X2G3U7JZW58i5P7vcQJyCMn9aWS7J8Qx24ivMAqN4lITp6UJq+4rO23QjtL8S3txgXg2xu3M2R1xwOxqEakYkkjKahl8fN5oJX6Ucy7g4u70M864nlNCo1XKPkurAt9M+lRN4igkiijWTVFKZyy7ct9avmXcnla6GrqurRWs6I9zqCFY1JEe0jn1z3qlN4jgNwJvP1GOPI+QIu36VV/MVrLboWn1+FLpJWur7Yxz5PljH0qXTNZS91Hal/dOoDMY3iULgD1pq5DatsUovElvDc5l1G6kU5AQwADP4Utt4kgWUmTVLiVWBCqbfGD68UJNpalT0bViaHxFBFK3narM+VIVTbYwfXpWlp+qiczsNUaZI4yxzBtC+/v8ASlZ2JbVzPt/EUCzHztZ81SpCr9mI57HpUsfiCGCf/SNXDqVOFNuRz2PSjXQHbUjh8QwJcK02tJJHzlBbkZ/GrWnas13fIi6tHMpJPlrAQSPrQrik467k8WpvLfrEuqRNl8eWITk+2ar3WsSrftDHqtqnz7RGYiWHtmlG7toaSUU5b6EuoarNb3TRJqVnDtH3JUJNT6jqdxbCFVv7GJigLecD8x9R7VSvbYWl7eQ+XULpdPglS8sd7gku+QjD2qvFrMhtWD6hpjXO75dr/Lj/ABpa6qwaWTuS2+rS7ZTPe6aSF/dhH4z781Ja6ld+courjTRH38tzn9aV/Ino9SNtSvzIBG+mspbA/ec4qze399DcFIEs2QD/AJaSYP5VKbstDRpXdpEj394LaFo47V5iP3i+bwv0oivr5raVpLaATA4RFlHzfjVvroSraa+oWd7fyzbbiyihjwfmEoaqz6jqSt8ulowz188VN12GlvqWLy/vYJQsGm/aFxksJQvNH9oXgsBMdNPnFseSJBnHrmi6sws7rXcZZajd3ExSfS3t1CltxkBz7VVbWLsNj+xpyM9dwpXWgkpWZbvtUltJVRNMuLjIBLR9B7URao72Ulw+nXCFDgREfM3uBTvGzGlJtLuVrXWmuLiOI6Vexbzje6YA+tLc64sE7x/2beybTjckeQaHy9xpSdyZ9Xjjso7lrK6xIcCMR5YfUUllrUV5ciFbO7jJBO6WPAFHu3tcl8yjzWIZfEFvGxBtLw4OMiLirk+r20FrFPJFPtlGVUJkj61ClG17mjjJS5bEdlrNrezeVCk4bBPzoQKqS+I9MjZg7zDacE+Wa007ma5mm7bF46vYizjumkcQycKdhyfwqCDXNMuLlLeKdjK5wq7GH9Kdle1yW2o8zWgXGvaVbztDNdbZFOCNrVZh1WwmtnuYrgGBDhnwQAam2ly3fmUbasqf2/pLHAv48/jWlPqFlalRPdRxFhkBmxkVfKzNSu7DYNQsrl9lvdxSv1wrAmkbUbAMVa/gBHYyClysq91csrc2zRGVbmMxjgvvGB+NRfbrM9L2A/8AbQUcrFzK1ywZY1ALTIAemWHNIJI2PyzIT7MKOVhzIkyBx5ig+5ox6MDSsVdDyD6ijDeopWC581aE5+3hOzoRWTcIY7iRTxhiK60cst0UwMS8561sSEfe6nO1/wCldUeplLoUmOHCH7u4tVyE5t5Fzxnis3uiujJRLGJUZHDEr27GmTEEA5/dsCRjsa1i9NTKS1M6abcyHOdq5qusckeDhip5PB4rB6aGy2uaMT8rIhzhvSrc5Ajz2PzLx0Peuqn1MZrYx5WxF3yx9OtTi3mWOMOoCn7rGuWT2OiK3PQ9FcLYRBmAMc2Dk+tT35j+0MA4EJ/1pHatad1Ixq2di1Pd2Z0yWGZ0YKpAH94diK8hSWS3fzV5R+oo5WkLmvO5sxTRy3UbI2QwIPtUrTq8xRCBEOGOPvf/AFhW8N7mcl0Oq0/T3vI2dtvl427j2FU4dMSbXUtVB8tRlue3/wCquTZyZ2r4oRfXc9SkgEkTRRM6xgEE7v0qrYgNaff2xqfXrwDXKtjRv3rmVeyvDMHjbaH4Xd3P0qtcWapFtich5eXkJ+97/Sur7KONatv5DtP08rEvmSlllfcP90d/8+tdJcRsDHM7EBXGFx26VzXbdzudkrdhsS7ZbhpWIw2VXjuKwrtmjiIZvLIOY938q3gveOOo7ROeFlJJEioAGJLvjtj+QragMumR+Y7F0n6fKOD2/Oibu+U1irK5YnhEdqPu4Dh5WI6nPSpmV7iaGRgqxh8A47YPFY3NVFbeg4u0dw9vEqeW56lcYPpXHXdjLc3SwwuPLLEHC457iuyD39PxOGSu1f8Apf1Y7OwtQfKhCoREnLFO5/8ArVcu7NJGitYVjGTuc7RworjTdztlr8yexs4ng+ZI9iuwHyD5uetZV7bRyXcjxLGWRVKrs4YgnitIX5jKb0ViI2sdwv2xY41dlxhRwB7/AErD0yJUu3Yorx7C0asOM966VflkjJ254s7KzsxFaeZLDEZJPmI2+vQVl6rbgRrEkUXmv8zYH3UHJrli/eubTVo8vojoY7KNiJGgiUAfKu3oK5bUlSG+hnjhiZMEMuOCPWrpXcrE1nZX7ENzZRQ2rtFFHsI3ZXtnsDWVYuiuZJ1UoQVOfuhuxrpp3cWjGekkzr7PT4oLMSNbo0kp3bSeeegq5Jp8KWsrNDEGKnJyeK4eZtnZK0V6GdpWmrKhvJrdC8o+QFj8q0X1pFJHmKFN0Zztzndjr+Fbqf7wxnG0LL+upg21lH9ieUICXZmwP+WfNNsYxLHIkkG1Sn7oZ5POKtzcWyeVSXyNHT7COW7Mc8A/0cZclvvnt+VdLFpsEj+YbZdv8ALH86zqSaloXTV4oy7q0to7idjChiSIFgWPJ54/UVnS2EcWmnzIgJ5z2Y5yei/gKfM0jOyf9d2c1faa9tqBNrKVnRByeA5x0P1qOPWLy005oWjV4sMo3cEV2yalG78jnhvZdL/mdeuvxmzBCFJFQYDevQVxt3I/2KWY7XaUFd2fT7x/E/yrGMXFX7mk5Xl6HReHWlisxKUX5wAPoK3fOlMd8Nq4PPXp8tcLd2ztasi/HczCCPCL90d/auH1TzrK5lvoEHkzDbcRjp/vUouzCS6nq0TrJHG6EMjKCCO4rhrzRIdQ00FfknVm2uP940bCe55lNHLY70mXbMTsX+pqLTbh7bcEPyhiCD3r0m/dRyLds6W8kM2nSkMpXb2q/BJKbWI5XlB29qxexS3Zha1Azwi6UgSRdwOorR07UHvLbeGXevDDH6094guxZnkkW4tWBGfMx09jVa5Zr2/WI4Mdv8z+hbsK0jomzKWrS/rQ87hGIT/syf1qmeJCPdxWCOkzQMrXa+D5CuqvGP8AlpGR9O9cD2OpbnqksbH+Jc/WqDxuMH5fzrlNyILIMYC5+tV5S4JXZk+zCtEZszLhH2cp+ormLhDk1SJZUQ4bk1m6kOVPvVkGQfu1buOSD/siuiJDLc33LVvpXcbSGwW4J4PofWu6i7SOSqrxGW6OkWxmwyscj8aWZXZFCsSd64/OqcWnYlNNXIyxubsFWJhtz8p/vN611VlK017IS53eUufzNOpvbsKnsvM0LoHa+XP+pb+lad0i3lrJATtjK/M5/h+nvXE9kdK3ZxsN7NdlGaNF8gBWJP32B9PSurtNYR/tcMsZRmG5cdORj+YrqcVKGnQ5k3GXqYOjRsuuShWK/LvGPcVu3McmpzyxpIxt7bkn++46D6Cs9pc3Y13SR0qiSWNXWZsMARwKoTiSOeLMh/elVJx3DDH9a44/EdMtjUktzIjo8rMrDBGBzXCK91JaS2iuzTW7+Wd3TaOh/KnB2dxSV9CnNE7W/lrFidcqm3qUI5P86xTGA8bQEg5+b8q9e6voeak9b+hUmLNbr8zB0wygmm2vKNHuJC/Mvup6Vg9GdPQuSpt2RjJA+Zvqe38qqlCuDEWOT93NdkviRyR+Fkd4PNt/Njz5kBDYPUetasEUczRunAYZJ9utccdzplsQOv2iRpeVkYkg+3amw7W+SQYLE4J6GtJbszjsipYxAF4G4eF8Z/2eorRlAeRQcjaOvoTz/LH5VpH4XYiXxIqO64EcoADrgMOlLZ4/eZxnG4fU8H9a50/eN2vdL0gzKNv31+UDs3r+uaqTJG5VuA+4q6n3ronuYQ2C3OYtsmMxdM9iOlVQx8p4pcYPR/8AGk9EC+IsJNG3kuWX5l2v7H/OanWeO3ldCcpjkU1qrCa1MWa6LWJhjmOI3LBfTnII9+aikuA0SYU79pbHHPaoXVLqaST0KxuFFoYsHfkED09Ke9yskAjGclSSPrWajbS43cinug4jTBBQjn15/wD11bllDSRyxI37rjLDqMVTim7ImzWoWF0ltdtKyStlSOOMdP8A69bJ1qYNjzZssDkb+grzZRbjY67tPQom7V4oxOu8w/dPUkDp+lbUGpTwRcStiRRuU89OlcVaVoqxUU07lPUJo75w88ahgNoCcVmrY2z527uvWuJVWkb3I1soGc7CxUd6SSziIwGbrXowldElf7BHnG8/lUZ09f8Anp+laAM+wDs4pDp57SCi4tBPsLjo4/OnfYZ+ok/U07sLI9v8CWL29nJPI5ZnJXA7DivTj16v+Vc71OiK0OX8RBnsURZZUJbhk4I4r54nvtVguJEW/uvlYjiVvWri+gSWhGNZ1gdNQuv+/pqdNe1kMM6hc4/362uczROniXXFH/H/ADfjg1OvivXV4+2v+KL/AIU7+QcpOPF+ur/y95+sa/4VKPGmtjrcIfrEKWnYLPuSr451kdWgb6x1bi8Y6lfE200cJWQY+WM56/Wlp2Grrqbt88d1dJb3US7RM2OvqO+RzWMNU/sy3uiYRKkdwQu7owxgA1JbJE+It0AA1hAfoxFWl+IsuPm01D9JT/hVWiR7xIPiMD10z8pv/rVOvxEi/i01x9Jf/rUrRHeROvxCtj10+YfRxXaaDrsGtxzPFE8IiIB3nOc0nFWGpSvqdNlf74pcj+9WB0FC/voNPtvPnLFM4+QZNcmPGeihsGaVT7xmrSuQ20SDxhof/P2w+sTf4VKPFuhn/l+x9Y2/wq+QjnJh4r0Rv+Ygn4o3+FTDxJorHjUYfxyKORi9oica7pD8jUrb8XAqRdX0s9NRtP8Av6KXs2V7REo1PTmORf2hP/XUVML6zP3by2P0lFTyMPaR7kouLdvu3EJ+kgqxsGd2O3WpcWty1JPYNoySB160m0BcYOPrUl3DYCPumlMQJ+7RYdxDCn/PMflUYt4x/wAsl56/IKXKg5mRtaQuSXhVye7IDTWs7Zk2tBGV64KDH8qOVBzMa9lbNyYIzj1QVElhaxkmKGONjwSqAZ9aXKVzO1iE6TYEgm0hyOh2CgaVYoQVtoVKnIwvSp5EU5tizaVZXD75reN2xjJFRx6TZQo6QwRosi7XAzyPTrRyq4uZlUeH9MDqwtUDL0OTx+tOl0HTppFeS3VmXgEk/wCNHKHMV/8AhGtK4/0VeDx8xqxbaHZWcgltotjgED5iaaTXUTldWsPi0m3hlE0akSLyMtkVn/8ACOWBuTc+Wxm3h8l+M9alRtsU5XvfqOufDtneTSTzqxkflsNx/Ki98PWuoTCW4DhgoUBW4A/Kqsw5le/lb+vuJJtCtp7WO3dWEcK7Uw3OPyrGi8HWELs6NKSf72Dj9KGne9xXVuVolk8K2ckbJlxnuAM1Mnhu1jUqo6jGSgNQoyXUl8r6ELaBZW0HmGMNLGdytjGD24qnc+GYru/+3XMrNv5MRX+ua2V1YWmq7mZdeEbW7uStu5t1TqAC2ada+DY7W582S5Mif3QpWrvJEtRkiO88KxXF2Es5PJCDLBiTmrqeHoLa33zEtNH82VY4yPY0k2tBNRepDqnh+91O8NzHdLGjDhSWGOKwj4Q1YIQL9N2eD5rUueUdDRxhKz9CaPwvqyzoTfnyh1xM2amm8P6xvYx3z4zx+/I4odWXYhU49yt/YGvhx/p8m0dcXB5/Wuhay1VPDwtop3a/L7mbzeQPrmj2jaasCppSi76L/I5YaV4oBT/SJ8fxHzx/jSnT/FKs/wC+ucAfL+9Bz+tHtPIPZeYwWvisKMSXG4nuwwKteR4qRyPNnIHcAHNV7VdiPZeZaj/4SWR9ga4Q+rxqB+ddNqj6lGlultI24IPMYR7smplNct0hxg1PXsxNJfUsTSXspcKhKqYwvNcRJqniFS5MeFB4Bg61LnG6uaRhJxeutztby5vorKz8sR+cybpNyZGfp2rL0a+v7nWjDcRw+Wili6x4P51V4+0asYNS9ipLe36nLXev3n26ZVsbRlUk7nhJJH1rr7S+kbwyt01nBudiTEqYXA74pLk5bnTUU41VFbX/AEZwMmvsgD/2TYEE8fu6vT+IZbo77nSbWYgAZIJxWloNGDdRSC18Si3uCIdHgSTBBKNjjv2qmmuWEsxLaHDkcsxl/wDrU+WLFzTVzZPiKz+xm3XS0MBOSqzcZqnDd6ZPIijRD8xwCJc1Lir3FzyStY6bxJe6bazxQ3lm8xVBjY2Ao9K5e31nQ7S6SRNOuUkU5HOefzqktb3HK/Ik10Fu9X0O8unkntL0ysecEf41Z0zWtEsZnNvBeh3Xbzg4/WqUbPcmcuZaoqy3mgFm3G/U5ycVq2ut6JbWc1vHNdgSdWZckUlF2tccp3lzcvW5w2kg/a4ZRwu7vxVrWI/LupcY5bP6Vpcwl0OaVyWYoGY9OB0q3CNr4cPsYYPy/rXak9GjJ26j0lEMzF4jLwFBAqydSURlRbsgPUiras9iN4mECqEbd3zc5GDitFJUkUxkkHqCcAZqYrWxT2KAMayBmySG6Y4IFWnvmcEbMA/WpktSlqir5jxj92AC3JHarVrPJIzRSKDu5X0B9K1i7NIlq5UlJSUEryn8LVaGpy+T5RijK4x81Yy0kVHWJLDfTQQOoCbWII9c+1SjV5jF5TwoUP3sdT71re1iHHmuiKfdDb7OGVjlTntVA3k5jMQA2HjbWs24tWIilK9yCIOnCkqzccGt+wuI7aRBcKZY0OSgI5Pp9KzV7GulzsDrqMxaKApGQPMjUjnHpWZpOrpbXlxNLE5Mx6qRlR6c/hQ4e7YiMnz8z8zrm8TwNiNLaZIgOSMZPtVKy8QWqKyeVLj1xnpxzUez0sHPrdlJNbtLmaV7qOU/wxhR90ev1ph1eL7I7zrIWb5BxwAe9W43vYhNpK/9NnRQa/p32gyMZVWNQkabD09aS48RWc8bMXkQKQVXYckg1z+zaOhzvuA16wa6dw5AcDbkHrWTcapaTzPLLccW5zFHtOHb1PtWyi1qc7ltptd/5fiTjVYPsz/MCZsGbaMFBn+VW9R1PT7pVgF0FU8l16DHQCpcXuaXWxUn1q1uLPyPNVCF+Y4647D61uXWo2DwRql1GArKcK3IGawUHfQ3c1a7H6hfWUsC28VxCC5+Vt3C45yTWWt7ay6a0rzpFOgwqq3Ix1P410Ri0kccpX5v62/4f8DorC7t4rGJDcRmVuu5gCTUOnTxTzXMokU5fZktjIH9KxcJK51c8XNf1/W5ehljLXEbTKqpJk4bjBANV3mQ36BGUDYVwOg6cfWkosXMtDn72VbXUPsaTAxXJBf/AGD6fjVq98r7aI42DSRKDtDYAUdv5V06po501a/n+R2UM0c8azkgLjgE/d/+vWFDGb2W7uzhkYGOIE8YHf8AOuWzin9x0Sacl83+n6muriW3iO7cCoJwevHSs24/ey24UjDPjOM5BBH/AOqkky203Y5t1mjvhpG4PGX3RtnnHXB+laBhR2ewjdR+8LyNjooGP511Sdmn8zmgk4276fcdDp0jTIRPxPF8pB449ao6oTe7LKEn943JHHA6nNY25Z3XQ0l78Un1NC3z9ggjLkBUAbb2xxj608YGQij0x2+n+NYnQ3dnCXDyafey27uv2e6lwWPBRsA/kc1sCVYp5rlo9qQRBYR/e5xn867JK+vc44ystOn6ImW0kt4o7lVLSJ804z9/JyR+FdS1yjonlMP3gyD6CsZPmSZulytxOavka81i1socoqqZJd3dQRj9aUxR3upnJMkNqNoyer9zUt2SCOrv5/l/wSlPYQzXd4oBDYUKdx4OK560ijOk3sczkTQlt65ra7cXH0MdE+byf5kGoxpOyxQZDEhYyQADgcsfYVl3MQitJI16KhArrT2ic7W77mrpupvaxQxXERMewYOMEf411kN3b3AvBFIpzEDjoe9edy9Ud8pdzZt8G1iPqg/lVG4RWtrhSAQUIIrn6mz1M3SZG0e5isJ3LWlwN1tI3Y90NdLDIkNnI7kBUd8/99Gt2rvQyukr9jAk0iHVLR5bn5Z5juVu6DsK8fkt5bKaRJgdpcgORwccVfN7xmlZD/OHlOquBuUjGetdLpl/bvaQxySBHCAcnrW71ViFo2XL6SD+z5gJUJ25xurmJ2j0+/juLd1aCb7yKenrTirE31N69vrWKKOVZA7A7kA9ccZ/OrFkba3tlDXMRkb5nO8ck1bVo2M18TZ5mZEU3C7h/rCR781FOpjcFujMSPoa511OjsZakBSDXR+HpfL1JXUcoMsfbIrhZ1rc9jmLc7fzrLSWR1/efeVsZAwDXIdBLuP4ketU7hs54OcdqtbGfUw5LiTiNhzjrnrWNK2c8itCDO2lsnOKzL5jtXdzzVkmSTkVYdt4XHZQK2iQyxJKrRRKPvKea7D+07U9XPT+7XRBpGMk2S2t1Hcq+3l4yeP7y0l3frDZgplZJeBkcqO5r1W0/fPNs17hXi1GzhiWNC2AP7tWbTVo0vmkjDsCgBAXPevOckd/K7nVx3sWoSrGqupKFWDDacHHrVy9uUgRYlkVWI4JPyqB6Vju0jS1k2bMer6SIY44wjYXoV4H41Sjk046j5rSxmN0IZVH3a1hGSbXcynJb9jI1eS0hvYrixnVRIvlDk4Bz1+gqzbaxHpcCQMyTRD+JeuT1NaNPkSZCfvNo09P8Q6c0Ajeby2ViAGGOM8VautX0+RIyJgxjkD8ex5rkUHzaHQ5aal9tc0/r9oWuVk1Syg1z7SkwMU4CyY9ex/z60KLHzIaNYtv7RMqTAJGNgBH3u5rM1G4t47jzIJPk3Z245BIPFego2t5HBKW/mYbXlt5YRxkY+mDWTBcxxXkahiY1JG7vtPNZ7ux0dC5/akRlkd+rNyM9qdNexgbu2Qc+orp5lJvyMFFpIpzanE/PIfGMgdR71HZ6kbezkQqSMbQfY1yU5anRON1YsxaqHk2Khyfu8d6ry6gyqU8slevSm5XjcSjZlOK9lFwZMkbgFbPcVMdUmZyTGMM2TzTVS0bA4Ju4TXjlTEhR1HXmqkVzMjq2cYNZydpXRaWmpYivZ/NzK42EndjOfrVSS4eZtwlJ+o5puV1qCjZ6DQ8gVgJGy3XipGldYgjByf73TApKbQ3FCCGTbkBsfWnosq7iFLEgjBNJNrUHZksdlJOu8KMnnAzSpbSK/Aw49aet7hdbC/Z8j53UsOvy1OkAD43lQRyRxXmSrtM1siZLdApHmM233qKRYNmxg2WPGK5PbTkx2RZCRq+NhcjrzxULsqyKNoBPQ461lzSb3GSxAhAGwGLZz3qyNoclmJYjnNYSbYERcbyRnGOtUnuio6nJHODVxjcBttK8m4FflxnGKufZ2254+mK7YuzsMT7O+eMfrR5Mo7/AKmusAKSjoTj/epuJff/AL6FIBwMg6g/oafvfsG/75FMR734OBOgxlhyXb2712p45PAHvXOdC2Oa10/uYeuNx7184Xr5upR3Lk9cd6a3HLYgVWyN3A/3hSkjcVUZ44NJyOcGBGNw/QGnKkqkHy19soa0i7gPLOOTHHjt8jVGXYcFY8d/lNaWC5CXHdY/pk1dsJI/t8S4XJkUDa/vUgdZqAF3f2lvJH8v2tsn1yeaytR3Np0kbKSBckhsDsAAKB9TkzChJ+Vv++aTyEz0I/CgBBBHnHT8KQwJ/e/nQBILdM43cV7f8P4vL026KkfNKOv0pML6np2wgfwmmmMn+FfzrE6Dn9cH+jRqY15Y1856jabdQnVOFDcChblS+ExzbP7/AJUw27+tbHMMMDCo/If2pgIYH9BSCFuCQAKBCvFkkp07Uzy3H8Jp3Ant4neaNQDlmA/WvscbljUK44AGMVLegkveuLl8gbhzntQS4JG4HGKxOgkUyE9V6kV4R4pe9hlmuYLqZFLYKo5GKLtM0STTTPPRrOqIvGoXX/f01KviDVx01G5/77NdPMzi5USjxNrS9NRm/E1MPFutj/l/f8VH+FPmFyonHjHXB/y/H8Y1/wAKlHjXXB/y9qfrGv8AhSv5Dt5k6+ONbH/LeI/WMVKvjzWB1Nu31j/+vTuuwrPuWB4/1YdY7U/8AP8AjTx8QdTHW3tT/wABP+NL3ew9e5OvxCv8c2dsfz/xqdfiFdcZsICfZjR7ove7k4+Ico+9psf/AH8/+tXr9hdi806C4dRG0qBigOcZoaja6GpNSSZeymOtHy4PIrmOoOMfe/WlGPX9aBEU8qW9u8z5KoMkDqa4F/G2kxsQ6XIP+4P8atWbsDTUeZD08baM5A3zgnt5daP/AAk+l7A7STqvYmFsfyrXk8zBTfYu3F7BNpouVc+QfmLEY4pltrOn6i4is7kTOvJAUjApcju0DmklLoQrqljZ3Eq3V3FDIx4VzjiryanZXhEdrdwzNnJVGycUuVvVDclF6kEd3bW93N9ouYYWJGBI4GaW6kWSF3DKUZhhs8YpWe5V9bdTWW6tyoC3EJ+jipA6HpJGf+BUOLJjNWJAc9Cv50FSfT86jlZpzIXafQUmzvtpWHdCbD/dpNnPKUWHcXAxwv6UzYP7tKwXE2j0P5U1ERR8oxnnigYjojY3ckHipMD+8fzosBEkaLkgnnn71ROoc4LHHsaLBclKDGOD+AqPyV3HnI9OMD8KVkO7sRNawt1ijOPWNf8ACj7NCAQIo8HqNg5qVFIrmZF/Z1p2toOev7sVWOkWByPsVtz1/djmlyIrnZF/YmnbSPsUGPTbSppFlEQ0VrEhU5GM8H86OREuTe4y50m0vZPMvIElkx97JFZ7+G9LaTcbMbs5z5hp8pXO+pGfDGmGTf8AZmDeokNJb+FtOt5xLHHJu93yP5UJPuQ2mrWEn8L6fOzMyyhm6lWFZ/8Awh2nhXUNcfN15FOz6Mq66o8PWUqSc8EVL56k5fBJHUk5rQ4hRcuinyTsYnkqetSC9uQOJn+hNbqpKKsmZOEXuMOp3HQyk0g1CRtwcgqw5GK19tPuZ+xh2ES9ZECpt2j/AGak+3MfvBf++RVKvNKwnSi3cVrs/wAKo3sUFQS3BKkFEGfRaf1iQvZIihuREu3yo2H+0MmpDer/AM+8P5VUa9laxTp3d7jhfR55tof1qwLu3ZTm1XPsa09un9kz9lLpInt2tkiJlhL5OQd+MUx3ts8QHH+/UqtHqhuE76Mfut3jG6OTA4A35qKKK3mbalvKW9Ac1q61N7olQqJ6M2YfD9xcoklunl/Ngbzya2l8IzjjI4GSQwxUKpC/kdDhJLfUfD4WuFk3Rkgjo2Rion8KXMmXJ6H1HNb+0p2tqYck73Odn0nyJFjkaUMxwABnNTR+H792by4j5TDlicVEnCOqZUFOW60Lp8M3aqDgjjPSpE0K+t0LbS6EYIZCf0rWLp3vzES57NWK8nh+/wBpkwyr7Ais4aVcvKYlnLOOSnNDUZaqQk5LTlG/2ZfxyrGsMrZXhgCRVg6PfRsF5BxwKlWb5U9i3da23COzvo5A7DeBwQe4/KopLW6c7oVCjp1z/SulR9210c7lrezKxtL08blP4CoJbe5ggJcfKOmBmsXTmtWzVVIvQesVxcNvjjO0dBjpUj292y7WhBA9hxVqMpK6E3GOjLypI0CCW2YyIMKwxjHaqHkXQOFtwfw5rSUJW03MlOKb10I/s92r5Nv17Y4pPnjdUliYFjxgdawUZrVo15ovRMevnq25oCx9wagKS7wwgb9abjJ9AUo9zaefzYUd1lWYLgqAcH0NZYubiNNipLtH+2wH5VtJOyaRlG12nsRpPOqFMSheQMMwwKf9pmUhjJKgGBncciuZX6o6dL6EovHE5kIkcgYV9xz9c+tVxdTLOZA84J6kPyfqauWqskZxVmbUN+1xDLHNPMj9RI78n2zVRtRmgmDJcTkquxWR+3ersuW5mladkRw6vdRAqtxcKNxYYb1p6avdrt23M4Cjj5hXLv0OjlsI160pM1xM0jZBIJByadcapcOVCXMpCEbdwHGOldErJGUVqai+I75Ywn22TaBj/VitS21S7ECy2dwseeJAyjr680oRi1yhNtPmMb+2L83kk8Vxiduu5R92qsHiDUbQeUrK3JOdvU1NSnpzdCoPoObXtQLu+4qXxu+UU2O8CSSXEzYkkUYJ7k+op0kru5NS9tCCbUriOZJYpllMa7EyOnvisZ7y4dW3yMSevNYzdpaG0VdamqutXXkJCzBlUbQGweKzJLk/eDlWPBCntWMWkaNXLUWt38KhEuXKAYAarP8AwkF8QQ0vBHao0KsV59WnuIFhllZo1wV/2SOmKjfV7qSDy5JXYbskE9a3UkjNx6Fn+3bz/nq4/E1Ql1GSZCkpZ0JzgmpuuxXKa8FnBPpLXNrEXuElCmMAkhSDzWFqVtHa3zxDIAAOPqOa5tL6GzKIcKODn607zV2kVqmkRYGmyoXPA5pnnemKHK4KJF5xWQOAoYdOKWSVpmLOxZj1qFLSw+XW5XJrpPDY8zVhH/z0jdf0rmZstz1y3k860R++MH6ioSOOa4+p0jgOgHpVJslsDnitUZMwrpMgYGCB1BrmpM55rREMrbiO9ZF2cqPrVkGcPpU61pFiYucn7rVehdACrLKT6KBW8ZRT1IadtDShnt4iTGbpD6qBT3ngkfdI102RgkqM4rvVWna2pxuE73sh5isgMmK8H1QVIqWqweZDJKmTj5kFSnSBqr1Fkd9yBJpHj6Z8sdfaq5kgLn7RPMuOn7urdSGzYcsuiLccVnIuVuZT9I6sxRxQPvjncN6mI1rF073uYv2jVuUkuIYplBkuScDgCIjFU0s4HJC3JyOv7s8U5ezk7tij7SKtykh02NjgzEn08s099JaJN8T726bdrdDWTjTWqkaqU3o4kbWESrlp1AzjJVqQafE4IS7h+mTVezh/MS6k19kkfSHXJaZQPU5qnqBljRY2IMe0EMuecZ7/AI02lCLaYrubSaMQMo425J9c1Mpc8oh9MgV5qfY77C+TIMjyyO/IqWKGS5kWIukaj++cCldoLJg8MqSbHAGDgnsKl+xyk4yMHocGjUNCR7CZBk5wOvHIqEWbY+Rjz/e4p2Yro0YbSJxliQR1DNj+lLJYxqufNTjtu61fKTzFJYoOcuFP+zzVtWteknDDg4Xg+9SkhtsSU2yZ2bufap4lWRC0KEuvUA8n8KNAuxRdIQAYAG75PNUvPJyAi7ex64q7kkkdzJGvyY2ntjNQtcSM5O/BHtTETRvIwyrkN1xnrVZ3ZpCC5LD3qnsJGhEAwCE7JMcejU5iQcNgEda8mvDqaplXzm87ao4I5GOlODgS7mXAHfGK8+xqCMZJSUbtjpUkkJdwEPzAYPPSpvZgNO9EIyAQAMg1K5LqGOcd+M0vMCGWUrGdh4XrntWdHC0r7h93Peto6K4zc2LDEw3fMeQCMURbkjwzjceT7VjfqIpXlw8ePLkH0wK0tLIu4XMt3bwyKwAErbcjvXpQbaA6tv7IgtNstwXuBjJhlBU1yl88ltGsybXhc4Ub/mH1rQe5inVcdYv1/wDrV29lZC7so5xMiFxnYR0pi2PbPD0Bt9GhTKsctz261W1bXbexBQlWbGTg5A9jXM9DdbHnt9rhurezQFMDkgHoc9DXnkxR7hztJJNY82pm3oQElH4OR0AqCNgGLk5UEjArPczEaQBgPlGTk0RNIGPltlj6k10QdhjWWQ7v3jfTzKlWCUuArtgDn5q1c0hivHOoyJWOOpwOKpIsscolTcHVgwOwcHNEZ8wWNqC6vpJ1keRmMO6RSUHBJyT+dQS3FxcWogkYMu/fyMdetaXC1jO2bQwwmcepp0QwwyB1z96kMUhmckbgM/36T94W/wCWmPrntTGTDceP3mc+nvXu3gVCuhysecynkjHYUnsT1R3+ORxSEfX/ACayOkwNbx+6G09zXz1qEmb+5JC48w85oW4S2KhVSPvDH+9Qw9Cf++q0Ocjfcqs2W4GcA1CJdzhfnyT3FMCWY+SV3E8k9s9KarblByMHH8NAAOR1X/vmlxznC9+1AGnpse/U7VNo+aZB+tfUZVQcGMcnFS9gi/eGfIRwnbPSnfu+m09cVmdA3CEbgGxj1rxjXwv9nzHafmYD9ah7msdjzJ40HGD1A6VEI48j8e1dBxjRDGRyR0zyKQwR88rkYpgJ5EfqOuKb9nQ45HX1oAb9mBxyOc/xUz7KOPp60AJ9k6demaT7GePvdM9KAD7Iw/vdM9KcsJRt2CSBTENMBkfJ4J7V9aWEYgsbeLZkJGB09qG/dIXxr5/oWNgxgp/Fk8UBU3MSnU+lc52CMq5chcZGBSbVDr6Ac896AKOqNEunuM9eOtfOniC2VLxTGPlYZwKn7Rv9ixzKB45VYAjaeuK7NL55okjt0JmAOQw4rp6HDezuejag7w+DsOu1ygGK5b4exH7XdykY2qBVx+NnPU/gR9f1Rh+KYJrzX3EUe7oorc8B2zRapdeau141CkHtU09PxNcU+3l+hh+NH8zXNvooFepati28LMvTEQFR/wAu3/Xc2f8AvMF5f5HzjtYjIVse1M3EHqfzq7szaJRI46O4/wCBVKLi4U/LPKPo5p8zI5UTrf3q/du7gfSQ1YXVtSXpf3Q/7amq5mHKiUa5qq9NRuf+/hqdfEWsKeNQn/Fs0czFyolXxTrSnjUJPxANWh4v1xR/x+k/VF/wo5g5T3nw/ezXOi2895JvmkXcWwBW/wCdGAPmH51lK1x0r8uvn+YeamfvCnCROeRWZ0BuXHWm5X1oGKSueopRtPpTEee6h4uttPunhks5G2nG5SOaoL4900jm0uR9Av8AjVx5WrimpRlYmHjvSieYbof8BH+NTL430Y9ftC/VP/r1fKu5jzPsWF8ZaGf+XiRfrG1Tr4s0Mj/j9x9Ub/Cjl8x83kTjxNoh6agg+oI/pVlde0dzxqUP4tilyMOdE41jSz01K2/7+CrC6lYsflv7Y/8AbQUuVj50WFurdj8t1Afo4qYMjdJUP0NHKw50fIwA5pMr/kVkIcxGMimFsrzn2qgK545PSk3Lzxk0wH5BIx09KOrcDmkBOjtjAPOaYxLHHWkIh6VGTjpVjEDVMpoA1S3yZHPFVt/BAGc96hCNOwtp7yQQQj5upJ9K777BFpMAPmlp3GCR/IVtCPNIU5KMbkDa9dWceVSJj0AI+6KlPia7e0G2GL/axmu1ximc3M2i5B4muJ4wBbxqg9CeavLrM9yrl4447aMfMQT+VLlVrjbetzmodSeW4894QY1+4M4rbj8TBpQv2YAL239aJRTCLaViRPE8c1yWeA4UcLvq5/wkkbncbd9o6ANS9mmHO0Nl1oz2jXDxMkSnCjdjcf61kWWtW8XmSywMGc/MQB09KTgmrIak1LU6KDxPYgbisu8+3SkXxBavKzN5iseM7fuipVMtz1Lx8QWCqEWQr7lelWYtQt7qLFmN6jqxT9aiUOVFxlzbHIy3Nkt4ZTgbfljLL1PdjW/bXukwxcTQyOevHU0OMnoKM1a5aN9paTKRJAWwWPA59qmW4sHcgy2+5h8x4wB6U+WSDmTHSTaeAIovs7MfTHFcVrP2QhIYSsbk8FT27k1pHmT3MpNM6Gx0+ySLe7K3y45fOB/jWuunadIPNeKPgfKCenvWXNN7s6HyLZFO006znhR/KG3nB3HnmrB0uzd9iRYCn5iGP5Vt7Wpfcw5IWWhDcabYAFViO7vtb7o9a4q7skfUooLd3UdXUckD0+taxrVO5k6dNtaHWQ6FbJH+9aRj1JyOPaluPDNjNA7SiTpkDPIFZe3qNWbNvZU1qkUrPQLZoIzEzqm3ngcmpn0GPeESY56t8o4FaLETjoTKjCWrGXGhQxJnz8E8KCg5NcfqdlNa7PKaJy52jcmCT3wPStliZ9jmeHh0N+18PSSR7pZYhkcYj61oL4ZDPtEsZUD5js6H0pfW5djV4aK6syE8LqLq42yxs+4AKV46Vek8LKqFjJDx/s0LEtaconRTV7lb/hFW8oO/kLxkj0/SqUvhlooQ7Rwlj0QHk1qsTH+Uj2D/AJjiWWP7XLDHaK5jO0nd1NXpNOnSESnTPkIzkSirdemt4kKlNq6kY6PC6ljYuADgndxWVcWpEZlVsjPQnkCuedSMl7qNoQlF+87ky6XOQM4GfWuhtvDMk9i9x565UH5BXG72OtWJU8MMLyGKWbakqblOO/pW3J4MRI2YTlmUZxism2XoSweDopbaOUzFS6hsU5/BcXlsVnOQOOKm7HoZ8fguSa1iljugGdQ20isiLQXjeQXSYWNypI71orkOyOit/D2mz4AuCrH+E8Gr1r4StnWUtIfkkKjHpQ+ZDTiyqLf+x9XAhlJjaPDK3SvLLgS3IM7sGIPPrU2JvcpoFPakAQHkZFIolOwf/qoUAjoM0hnZXFhBNZwywovmCNd4H0rmnhAU8DJ71KGdRbeGpXiSYSIVdQfu+tVrHTbix1s4KCRMlc9DWPNfQ2tY6e3W9hVwNjEuWPpSXk93Cgcxx7c/3j/hWW7K2Rmf2rNgM8S4HJIPaugWWORFaNwRtyMVrYjcyrg5yMVz80DmJWUZLMe/pVkGNNHInXis8wPIwUnrTuIeLVlBqdLd1ZSfWncDpIo1DA4qopMepTkJuGRn8hVEFi2kf58RKfnPBqxf4jtS0mFfghFH86YGZLez3CsrD5c87euPSpokLjdIFVeqoew962iruxm3ZXL9tcKt9blh+6jdWAx2zg/zr2CWKzkJEtsrr6GKidug4t9Tj7qy02zupHin+yM2GQODg+tVh4it4Q0N0sM6EY3oOtUrNakNu+hvReItGntAskiIxTaysnQ4qlJrmlwSQyqy78BJkC9vWp5R8zNFvEOlNNFIkinZnd8n8JH+OKkPifSf7+f+AGocSuYpL4j0pPM3/cdiy/J+f61z19faJdLi33RT5yrKmBntTtZhe5WbxKsX7tgLhBxkrg1JPqVvfaIYUiYScAAgetW0m9CLuxyqQKbISMmXV9gXuxoVwsmI4WcYyyHtXTbQi4v9oIY8fZ1yO9UJ7ncVKxoAehrFsuwLcy7iCQPbqDTnmni2gt8nUEdKu7sTZEZuZnBzKxBHBzVdSzLyS3PQmpKLAiEyERt+8HOD3FVi21DuXnp9avzJHR8qMYHPBq0u2XEbDbIPun19qEDIZvkKq45zirHmGNhJGcODxigRoShL2LzkG2Zfvgd/cVjq22Pk9TgGgPIfGdvQEj+IUw4WTcnO71p9BDy/ygYCuO+aaWEjBjw4PJ9aLhYezZPU8DjFaAlSaICUhD0DHt/9aplZqw9RkWIwSDh+nsajZwzKsnGO1eA4vmOgtwKu12IIzwCTSDaudpy9YPcCgFkZ8g7c9DUxV/KZWOTnrmt20AXLeSojOD65qGFmdV2fKoPNC2uBdYL1J5JwNx9utULm4+RVUAADv3qYq7AzwQ477q63SF0YWsn9qxzmTfw0fQDH/wCuvQRWxtf8I3ZX8LXemXBFoDt/efezWLPo2n20qLNqDRo2Rv8AKJGfwp+Q7lMaLDcXKw22oRSSEkbSpHAq2+i6layqiT4AHysrkCq1QtGe3WMs2neF7QSk/aFyck8Elj1P415dqt5cS3h+WNpASpKjIbnIGe9cU3rYu2hycpYStJL8pzyMYqtvPJyQTxn2qLGRZAbYpY5yMjNRPtjUsAT3rMRHDGoG9urH0q5hQ3y4GflFVJsCz5YTg/Mw5yKe8hWZRjCgd+9c17soqOz5ZDzuI2jrxVd1WVCY0QNnnPSuiLsM3NLXyob9sLgQdqwJJSEAJz6YNdDd7CG/aQB8wLVKJMuFKYJH90cVadgJQVLlQvTqdtVvtEHPKYHHQ1adxkiTQk/eT8yK+gfBoUeHoyoJDOxyDnvVPYFudtlf7rflQSnuPwrI6DltadTJGN3Ra+fLj5p58PgOxyMdeaa3HLYq7VAKgrg9ufWo3jDEZ2nt973rU5iMwAg+h7BvegQ4YMA3fgGmBJJG7n+NcZ6U1o2wBucYPp7UhiRq6N9/I44xSfvf+ei9P7vvQB0nh1Gl8Q2KsVIEmeB6V9Kt94YJPWpewo/Exqg/TgUoJ3f8CNQdA0krbMcgYU14v4gYi0Reu6Sp6mi2PPJpRujUhh16VA9xG821dwwK36HIPJU559ByKrySg42Oud+DkUgGQuWBLspAJIwKkjZWZBhSME9aYiRhHvIXbgDHWlMa4JGOmKAGmPg/KeBt61DJhEZip4GODSGQtMo3ZVxgAUpnTnlxhR2piNCy2zXcCBz8zKMH3Ir6uAKqB6ChvQlL3xqyMdgx94Z69KVHZlBA6msTqEMnBODwcU4MSxXHI60hmHrLEWyqF6mvDNeJbUFG3O1RUL4jZ/CYEAiEw+0RsYy2Dt4Nbd+mnQGL7KXJkbAwx9etdJxq2tz0TX9v9k21uxIEhAzmsvTpW0OIhLcNFIcNISQSfrWmik2zBLmpwj8zk/tkr+IZZApKIxbA716D4akW4uby4C7dxwRTTVrCqp8zfex55rO2fXpMn/loq9K9E8TSY0uGIAEOwBB6YrH7B1v+On2X+R5FeanJKotoFSCJTyUGN1ZXkKW/h6c80yGyPyF2546+tP8Asw3AY7etMkj+z/KTg5zR9mO4DDUARfZuD1GKabfpyeaAE+z/ADHnpSeQSud3fFAH1bpKC30m1h2khI1Gce1X3w7J8pwpz0qJ/ETRd6afkOyv2gyEcbQBxTIjGiMG25Ziag6RJhG6IqheGGfpSlUNwpAG0L+tCAREXzZSemflGalKxqjHJ4GetHQOp4B4mgUp5y9S2DzXnLjAGBRDY1rau4wZ70netjjI+9KQR1FACDFO4oAMCjFABTdxB4Y/nTuwsaZYjjdz7VAclgDWSEBYjJAxSAsep6dqoCUozRZZgBnp61VxjIxQAwA54qQHb7GgBMnvUp+VsrzxQBGQSM1DTGAGfrWjFb4ALnqO1Q3YRcZkUdfwra0jSJNUmxEpSJfvSN0ArK7NIR5nrsejf2Jp9jbtIzyJGvVieWrip8STEoTjogP8Ir2KSaR51WSc7IzLuPFs6qSzYyTVGzWd7V0jOPQmqekkC1TL2mWNzK0kZl8uJOXY9Fq6Vd08lZWNupyB/ePrSjcqdtF3G7HbADYQfrWA3F9hnypP5U5bCjqx8USi8KmQEDp710KWtxPG0vCwR9Se/sKS0Ke130Irue4ugqvhUQYCrwAP8aqushhbKgccD0q7dDPuzn0nkDDPAz1rfafyo8jnPf1rKLNpLQW2iub2QCOFyvfA616NcXw07SjClu0TEY3dyahWlIc7wpu3U8+mnypeRcHGMDtXNw3YSZSFOAa0myILobTyFznadx+6OmKi+2Ky7Ap3nhgR0qm7Ct0N+wu7WztzPMhMg4jQj7x9fpWYC91O9zOcljxSS/Ebd35L8yh5sYuwsbHZu+Y1tzugzGjkt356VKfvWE/hGPcG2jSMO3mEfKoNWFkkij3S3LqT/CrHrVX6IN9TZjuUsNOaaSfzLiYfJHuztHqa4A3dxFP5omdGbkENzSd0r9wWstNkblvrF47BHu5CMZxurTl1e8aJkF3IcjB5pxsEl0Hxa1eW9vHGtywAXCjANTRa3qCqf9IALHJO0GnZCbd7mzp95dyJNeXU5W3RcFsDJPoK4d9Zup9U35XCcKCM4HYVPd/IfVLtqdHF4qvg2zEJPTO08VpR+JruOMKFiwPY81Kii23uVbXxJdR3FxI0cTGRh14wKuf8JVNJKpNvGVXsCeTVcq3ZKb0R29r/AGhqFvHcukUEWd2wnlvc1j6vdy2unzzvsRihVSpyQTwPxNc0Wm7G1SLin3PMdEgMMV7K5X5Exz1LEV6QIJ5bSH7W0ccYUYj9eO/+FVIpdjibjXm026urZbWOZC+eeB0HauUu737ZuAto4AR0TNCsmRq1cgGp3IUjCMPfmojqdxgqCE3DBxWnOS4Jl4+IL9o4lZkbyiCrEcit9fFt5JhDHEN3B4NZXRpYIvFN+iLEixEINo4PapG8UakRgrEAePu03a5NmVk8TahAohQx7U+UZX0qFvEN+jNhk/e/MwK556f0q21qTbYy7i9vZMvwn+6uBXYaEmp/YHnindlL8oCPQdqFO+jHyW1Q6LM2pCSUsSWwVJrzaI7JOG/ClPRijsXbq1SdDPaZ3D78Xp7j2rJtvLZtknB9ahrqXF9B80YSUoBx2pqDg4HIFZlnTwrMtpDcLkAoOR7cVUkId84AyeQKAPS9J1K1TT4oppQrpxgiqmry2zywXVvIrSI2GA7isOV3NnI6uNEdFdMFWUkVmavAG07p0YVj1NXsce0A+yyAgcoa5GwvJLZgAcoeq10Iw6nRmUSAOpzntWxBGH0+NuMiRh+gqGUZd9Avlt0rnggE8dUhMnaMBWOOcVfeIeSoxzgUCIUyrVCmWu5wBknbgevFboyLtu62sc+4AyBz+HArJZG1CUlmKwqck9yf8famBu2dmp+YLti6YHVvasm7SQySpFjrjOeldS0Vznbu7E0ttOGiOzdiLBKjOPT+le+WsgubGCb/AJ6Rq35iubeJ0dTzrxzABaWtxjhHKn8f/wBVeZObIr8r9vQ9ahgU7lYvODA4RlBHFQsFjZS3zKy5rSwrluKWAOyqDgqRyOnFQxTW4XEitn2qOg+o+aWCSBDGCNjcg98//qpDcWw24VsjvSYIdI8aXTsy5VsMMe/Nd9p7xzaHMNq7kYMpxyATWq3IexHa28m+eaFsPCyyqCuQfWorxDHeHz0VRJ8yOvTPpXanZnNYwryzwjTwcn+NP61zqsPungVhJWZtF3RZwMYJwexpYpguYpclD367TQnYe5FNH5eSDx2x0pEcrgEHNLZhuhd5PzoCrA9u1WZX82MkgCTv6H3qkxNFQZUDYTkdRQxz985PqO9QUWGfzVG45OMZ71CRgcZJXmqbEizbzOhDKBjPIqS5aNpMx8q3LAjoaObQVtSthgDkk89R2p8aPKSIeWA5yQKWoxxjkBEbIN5HXOagY4yGIBHHvWcm0UrEQkOMEkims+RjFc7kWKJWAwoFTCSZiDjdjjpWLGaUUilcEMpUcg1IGIUuoOSeg9a42hEBfJ2hiGBzjHFRRXDIxD5w3TBq+UCmZN4YkDPrTUuXjX5TwOxre2hViYSLIFIOGz1ZuadPkKqlVXB/E1NhEJJRAWJ56cVs286SBEJAB6nFEtUB11nNa22neXHy7OSxIwD6VcvbT+1beEyXlvbQRnIjxznvzSjMtWJNL0y2h8RNcpdwOmGIReoyCB/Ount4Z5tSkj2NLCVLKNmAmPc9a6oyuQ7dAuvtH9mxQzmRxs3LsTknPOQe1cJdygypJAJVtYmOHIyOf65rhlrI1eiOeumL/MyZJ5IHf3rM4b5sblHYHmktDEmZiWzjjHSqMjPk4zknAFUkgRMNwRdwOQe5p6uRKmMtjpnuaLXA1lJSPzHbax5x3z9KZI4XDE5c4/L3rktdjKBfMT7Sd7tj1q5bKqLglSQeeK2eiA2rR1NhqBwAojAJPfmuRnI+Xy1+h9a1jsiuhRw7PkqcnpgVejZ8BmUnuCa1drEjgX3kjnPXNO8tWUx7QWPUCs72AzntnVuEJHbFfT3g2Py/C1mDkE7j/wCPGum90VbVHZ5H940v/Aqg3OP1lj9o6jhK+aL+WTzhsZ14zwfemtwlsZIuZ8/6wn61OLmXbnIz/uitjnD7VIB0U/hThdP/AM80/WgBwvT3j/Jql+3f7DD6NQBMNQGefMH45pwvY+5ft1UUxHaeD5ln8R2wQglQzY247V9FZfuo/Os5FR3YEt/zyo3H/nmazNypdSKLWQlW+76V4l4jYeXAoVvvE0upotjgnwcZZxwe1QgKoOHbOOpFbnGSnGT86/eA5FR7FOOUPJPSgBBH8oACdDnmm+WUxsVM7fWmAogKsWKEtjnBqR1PzDy260gIZY9wZcMMmkZMqVBYfMOcUhjXVjvxIwy1IyNh/wB4OvemBv6DA0muWqllP71T09Oa+nXxtbb1xxRL4UZw/iMbyG9gvp3pUX5V5xxzWJ1EQ+6nA+ZqmTJLnIHP50DZz2skny13e9eH6o+7UJjgHBxmoW5u/hM+3tnu5NkaKT1wTV62tRa30MN1ArlnAUhuldC3scEr8ra6HoHiWdg0MKW8Ugxn5zjH0NcbNNdXiqJWWOJOkasT0+tJbs0aso+ho6VdRrGZfKgVm4LecNx+o7V2mizIYLmXYsYLckPuBq7a3Mb6W8zzyARza2zyQNIPMyDnArpvFt09vDBscocdqj7KOjeq/Q8rkjcKpkjI3c5IIpuwElsdfemZCeUMBce/Wk2jLNg+1ADfLygAz60EBWZiSAB6UwIFdTHxJ396sZO9Rv6D3oENBbDHdViBGkmgTIO5gO3rTQnsfVCZSNFx0AFOEo8zZj5sZxWctx0k1TS8gEykMew68dKTepUHHB6GoOgUsuQDjPpRlCSMLRYQ3bGR90H8Kp3YRLSQ7ccVLRpHdHiOvlFtUUADc2eBXBOF2jnH4VcSanQayDIGR+VGxS/UVqc41Ywcn5fzpBENpOB+dACGD5AdvU01oOB8poARoMEAA00wDzMc9aAGCAFu9NEAJPPSgCfeC+QM0uTnjBxWRJE4PUqBU6/6nIA/OqGVDk8jp700EYIzTAYcjGf0qVVMg4J3UDJVXYAzLkHirsaptDY5NZNiEdE+U5AFRw24afoSgGc0ubQSJVhVXL9MUMdx+Y4H1qL3FudVoegtqR8+4Pl2qdWJ+99K9StLu0WGSOBPJtbfq3QMa6YRb1NZzUI8vzZ5breqyanMVUFbZD8q+vvXMnIIcswx0A616D00R59NO13uxwLCXfvb5vUda1tPtZZZ9kEnykZkYjAUetZuTudCS6k2oX6pGLWyO2BTyccyH1NZxvJRFt2jd2xW1+XQ50ub3n1FN1K0O0hVb2rMlfDh3A3+lS5XRolZm1pOnm7nM0rLHEnzOx6AVe1DVvOIit49tunEYz19zUw/mHU1tBer/T+vIyDeMrqCg46ippbktkeWSmOa2UjNxMNQXb0Arf0m1N5dCFVZn7DHArkbtqdcY3dj3e2gt9F09nkYDAy7eteUahrA1K5MjPhF+4h7CtaS0uzmrS5p8q2X9IxFuIpCfnXPoa51lCysFIxnlvQVpKzQo3TNcTCZtkRAyOWP9K6jT9Pt4IDe3Y2wR9u7n0rN+9ojZPkTk+hlmQanfNIURcdIwMYHpUkyx+cLdWG8/e9q1ur6dDnSdkn1Me7sorFwS2d3IXvWsIY4YBK2Bu+6PWsorU0ctBY7ULunkOHPc9vatq1sYFtjf6gCYxxFHn75q99uor8qb7fmctIomlaRu5z1/Ss29CbAuMt29q1lbUyjdJIoW0WZgVPArcEIUYyfc1hA6JMaIAGLbjn+Vaun6W+oXGwSbI0G53PRRVvRXFHV6kN8SzeRbysbeM4T3Pdq5hreSObCt1OQaJp7GdN317jH81LnluQe1bIWQtkt8o96iN7s1drEJWSVsKcJ3PrXaaFod5qLhogFhjPJPf2FKbsrmkI3Z6TdPqxIgi2+WpwQMfMfT6etcJqov7u7EE6l4rc75Co4Lnp0oi4paHPJNvXqUrGS3it78SsUck4OPb1r0+KKLyomjw3yj5s5qJp7nRF3R4b4hONduuP4/wCgrEWUkkBVwQf5UuqM18JRjlMe4qAc9jSI6yzqCoAJ6CsupsRYxnFNBIPNV1EKkjI+VOKs/aZCRkj8qQxrzZlZl7kmlmnP7s99vp71be5Ftg+2TuMNJ8vpivZPC13GmjyFnXcpzjPtUJGnQyIctMpzgs/WvPooC4cjLFRk7eo5rea1OaHwliCYQyg5YEd/Wql0IrkvLGvltn7vrULsV1uZ3mtld/JXvWgvLDAzuQVBsd9poA0q3H+yf5moxpYubpVjYJu68Vg3Y0SuZZi8p5I5Mh0OMYq1BBJNII41yzVrfQzsd5okxa3aB/vRHH4Vo34zYyD/AD1rle50dDkPLJibjqpryyIZOD61qjJmtCSrcE13VhtbTiA2cS9+2QP8KTKRBeqDbt6gVyyr/pMf0oEWbnCxn61Vad5CATgegq0iWPViDj3qa2dY7m5kYchVxn8a0IMob7ueQ5byt24nFb8KIcKcRxIDgd/etYq5LLl3cgKkURwW4GOwrnMshVlJJCkEBuCfeuibsuU5orW5rQzGEQbjvmmONx/u55r1jw1KJNEiGcmJmQ/geP0xXIlozqW5W8VW/wBp8PXIAyUAcfhXzb0NQPqX3+ezib+4xU/zH9aH+a0jbujFf6j+takleLHmru6Z5p15EI7p1Xhc5H0NZ9CuoyNiFkTGdy//AF6rrjvSGaEqg28MgHqp/D/9dbGnSlYXC5LHCgZ962XxGb2O40lLppslWUf6tmQ4610q2El/pphnkkJQ7AWjBIIraTM0jgpYprGZ0+8Yzhl/rWDe28ePtMIzC33lHVDWstVchaMyGVAQOQD0amnOcBeRwfeuU3J0wygEHYBkj0pIgXyM4UngntTuFhZ4XicLLwT3HQimAhMlTn2NTcdhit8+SufYU/GACBj2NZ8xVhrNnuBUQIU8MR9KjmCw8ykspH8PtWnDPHIx3xgfL0B70uZhYjmhkTqpAPrVOJfkZ+CRwB/WurzMy/p5aK6yAN2CBntU1xEk770U8feIHBqXrGwdbkLWYHIyyjr61ZjgiI+6CffvXiubsajmgXI2jaw9f5VIp7Yww6is73QhzKHG4YEg/iFZ0iPtKlsHPSqi+gGcfM3kkcj5aswyqEYsPnHqK62rrQYqqLiTAUR88mtEx28EfKAgjGT3rCTeyAzZrZSWkQqseM4z0rPK7eGyOOK3ixjcAjBP0qVS0Lcc98itANeGV5IVUBfTOelWMyOgDMQmcY965WkhFbfNG3yBs5wpHWu1g1eSGCNZbdW8vPJc5Oexq1LlMmilca/d3NokBkUxL0UDk47Zrm5riRhiTKjHGD0qd3dllZXIGWXjHC0/5+BjC+oFNjGu2yQn7wxj2NPRmkb7oyQKVuoE6WxnYDdk5x9KJLUx4VGIJbr0xWfPZ2GaL2/7ti2Cezd6oXLbEAVcepNZxd2MotKGwijBJBrYkmCopByue5xWsoiLcBZdA1FieSUHT3rnoWIGCQMjqetbNaD6DxJGZBkgEdKSRtwPzFFA6egqLMkb5hRgIvlBHUntWhGzIMAjcec4pMY+ORvJuP3UbjblTt5U19DeHplh8P2IlkVW8oM2T0raL0sUnqbtpdrcLnzEyWO0A9QO9aHPsao1TOF1xsSTHA+WP+lfPot0uXkd5lijjC5Ygkc/SqRUgj0y1cjZqNsxPqSv8xVs6Jlfkngb/dnWquzLQYNAuWzsVmx/dIP9arNol4o/1M3/AH7pcw7FN9LuIx8yEfVCP6VUNrJ1wKd0KzIzbuOw/MUnkSf3G/KqEek/D6E/8JEWZSNsLHp9K+iuPcVDCO7FOOzGlz/tVBsZ+oEiyk+brxXhXiV8SxKecITkUupp0PKmeVcEO4B96aJ5v+ejfnXQchKbmYH7/wCgpftMvqpx/s0CHC6f+4h4x0NO+1Ng5jX8DQA77WDnMZ564an/AGxc5KMMnPWgCYXqDvIOc08XqZH7x/vZ5FADxdxnGZR97PK08XMZ/wCWkf3v7vagDs/CW2bxBCQUYrlsL16V9A7z3jNTLZEwT538hd45yh/KmiRM8gj8KyOodvTjnFG6P+8KAOV1dk89RnoK8GvH33c7b8fMetTHc1l8JTjZ43DRSAOBwRnIrodKge81a1necEqfuMeR/jXVHdHnzfuNHY6616dQVoY2khj6qB1Nchd3sUk4+zxOu0HfuA64rNNPQ6JJqzW1i3ZTLHZYkELEjkNbkbfqe9V9Wd20u22KiwsTuKAqpOaGEN/vMrQ7VpNUgZRuVGy2MkV1/iici/UhciJM8rkZpt6JEQXvt+R5jNLLd3O+Ukeg7YqQE7TyBz6mmD3HA/MPm/U0xi/lnaQTnuaQh6GT5dxAPtimuH8p8ANnjFAFdkKqoEY/I0CZhIw8vgCmALMwTPlk89M10uhD7RrNom3BLg4z6c1S3MKrtBvyPpg7qroc3EhGdygA+lc/U7EvdIgV+yscna+eSPWrOcBRigtkeQbrdnlVximxkDzXyp3EnOelAggASFV44HWqOqOi2TcDk4pPYuPxHhXiSbEkKKoIAzXJn5tuVA4q47ET3FwC+cdPemqBknHb1qzAjcrHGSwPJxxSxhZIgQSBnuKpaiJWiJAAyce1DRkuAPp0NIZIYZA+48KOarIxLkiQH/gVAhVLfMd2eP71Ku/ax60hmeepx1qYHgbmx7YqBDWJIPp70zdheKAISRjr+FIRgZzVDDgjGMU1WKNkHFMCy0u4AVYRm8xUXnPpWTQrF42qj7znPoozU6qqJhZJM/7o/wAax5k0IDDGf43+hGKmhijSUMxjYDs6lq0UkUrG2Jk2hROqqeAu04FSpEhGDcQY7kE12qsZOCYnlR9riH88UwwAjiWBv+2grX2q7E8nmIbc7chI3PoG5qg9z9mR4mWSMPww/vU1ONwcdLECNFMRtibceBlakMMeQXjYN16VfNFi5WRmODOSpz75qNktN+WcBvc1Xuk6okeaF4dhuVCd1U8H681UJssn/SMH2HSjTuGpNHbCSINFIzK3AzU7afcJgh2UD3rP0KfmQvp8w55A65r0XQb6x0u1/eQztO3332j/ABrNxuaKfKmYviHUbjVJAsSMlsvRSDz7muLMEqjKoMnrkGt32RyQVrt7sRIHGG8oFs+nAqOS2lLcR4Wos7G99TYs4IkkJuE+VVyQrAFj6VJeX1xfiNTD5cSDCRqeB7/Wmvd1Jl71l0Idot4wYlcueKlURRRGRw5fqTjqaxs9u5d+pR2/aD50gK49e9O3C5I3lgq/c/8A1U292CXQ6TTLU3RM1zIUsrf5nY9/asnVtUN/cZ3eTCo2xJ2AraOmpnPVqPzf6GBFuQ5Ew2/zoaJ3yTIpHU81OtrF6XuJ9xxsP3elW5JH2gbgG74oTsJ6lizS5upViRQzucD/ABrrdUuksLYaZaEMetxIP4j6VpF3foTNJRt3/Lr/AJHCi4kV8NH1NQ3MjMwABAFS5aMpR2GM/wBxyMvjp/WrXnlx8y7UHXHepTKaN/RLZ9WvVt4Eb1Y9gK+idkem2cdpbjadv3vQdyawk+aVjptyU/NmfLNHZ2T3DEfKvyr/AJ7msXT42hgBk/1sh8yT6mh/CYL4vRfn/wAMYF5ZQT2+oM0YDbzhhx/CKJdMubcK1nOTgfdzg1rzW0ZNux47q0kx1Sf7QD5m7niqMLgt17H+VL7Qo/CVGBwSKYhAdW6MDmsTcsK0bKc5DZqSMrvAxxmn1ENmCiV8DncfpVYg9qp7krYZIdrEEYOelJlmVMnIApFEgI+lenaLOE0GVQAWZgv8/wDCqirsmT0ZZtnhLMsjqjZAXccZORXDSK1vMmCA4B+6c45PpVyfvMiK91E7pBcRmSFQsij54/X3H+FZeQu3A5A5IHvUIY9bX7VuEfEmMhfWqULGGXDkrjI5HSm+412NvS9TaHEU3MI6EdVr0SxYfaYXVgVJ4IrmkdERmt26w6hFdFN0bkbx6kf/AFq6PTodxa5K7d4xGoHRazexS3MVGNjrAfGIpMBvx/8A1V1F8P8ARZB7UMSOYXp+FeQAhZXz2YjA6mrRDNDbcxqZJYcR56jnH1rr9DcSWtxg5+dT+hq2hI0byPdaycfwmuLiO2cByOmAahDY+7lTCruHXPWqCuMjBzWiJZqwRM8kZKna77abqNwIb17eAKxZFVuM7SM/402I0o4beGBI/MYHPT1Pc1dF1EsR2dhwMV1wXQ55szdokILPtduS+M49qpzxBAEAJhUkDnBfI7/iKy3kytkRqsrzQSSYGG55HAz2rttB1eDTI5oLothyHQqM+x/lTWzHfU3LrxFps1tLEfMIdSv3fWvDDaOehAqXEd9SZLdhbyRkjLEEY7Ef/rpyQYhkjLA7iCMdiKpIGQfZDn74q7cQidlYMFIUAnI5NLl0C5DDbeTMshcHac49ad/Zrnna+PZam2hVxrWM4TaiuRnOCDSRR3EIOInzkEcUtgOotdZu4IJo/IQF8YJJ4IrQsNevLaJ0uD5gZt3ynB+la8yb1M+Voqalq8F4FKweVIP4g3X61ykk0pJMZKgjBAHBpuSS0BR7jSCOFX5ffiq2ShPKgH0NcvMbWE3hTkSYPsKb5ik8g/hU8wDTIOyCk8xscYH4VAxNzE8k5pNppAWUt5G7Y+tKYSjYfgetZ8y2AuJaIwyH3fSpltkU8ZzWDmxGnDDLsLIyyAdYjyT9KzI7eN5mjPyZORnqvqK9OnNSViWupIsR81tgKq4+XI/hq2JyjiN12Y6ntXTsZ7lphj51PB5xVfAI3Jjnqp6GvFrQ5ZX6MqLuhQFkBKH5h1Ru1QMQSobKnsfSuRGhKDg4fg9mHeiSPcpDDcKWzEZV3mOPCk7Sc5qlaRB5c8EDrmu6L924zVeSOIlI1O5jgkjmmqIVc5ZeD0xn9ax13EQ/uz5kcagOTwuM0t0qNGvmHD8fdHBrTUDNeNEwGJye4qqWP3cnHpXSijoLO3KLljy3G3FXkABYYLAdM1wyd2IfFGIwx3nJPAHamymMgCQ5PTce1ZatgQ/KVG0Z44GOaouQeSDgdAK6ESOUowyVBJ42nt70rTqv3W46AY6VVmBnOQZSVbj3rZtvlj3yN83oOgA9actijY3MEDZ4HQ5qm8qgY385J5FcKVwIZJy0RLjOTgYrKLozbd5256HrXVGNhipGPMUxDhRls9aubV8nJU4HPXrVyYjoIoyNAuF4G6VcZH9K5JoyZBsIB5znpVXGUJF2OORU8cbysShBBHritelxFuONjIXfonAxV7IbLsSB79652xDVcIDGGchuT9K7Oxup7eCEXEvk2sgKqWG44xg8dcUah1H6ZqMNndSOwaRHk4cDnaOuB2r1nStUXUwfLgZAG+92x6fWtIvoXfUwPEGAl2RkYQ9/avEh8mlXpP8AFJGvT2JrVG8jDQbVBOCccDbVlLiMr+9xwewrY5zotQmjjmjXKjESfXpUC3mMbJCP92QiosBoWV5NLeIhuJipYLjzCc1JJqdxHI6pMdoYgBlDcVNikylJqk+8Dy7WT13xCp7K8+23iwPZ2gDHG5FII/WnyofMzsvAKf8AEyvHxjamAfqf/rV7YMn0pMErNgc+gpPbZUmpkaoQLTG3qa8G8St/pR4PyxULc06HIQ6Rc3MavGqFW6fOAamOg3in5oXx/s4atLnNYrtpVwCSYpV+sZqs1jIvJYD6g07iIDauOcrTTbSAfw/99CgLDfs0o/5Zk/SmGF16xsPwpiIypHUGkwMUANxTsUwPUfh3Du1yR/7kJ5+pFfQuDnrUyWxNN+9IeN2O1N+bJ4rE6RTn+7TfqtAzhtXcCeVtn3R1xXg99JsjLIQWZuc0o7ms9hulaqba4YSRI+8bQemK7Hw+wuPExKp8iA85zmutbo8yfwSXctXsxm8RTw+dIh6Lg1k3Ykia4glA3KoIYDBrNLRM65P33H0MxNeu9rKRhAuBg8j3rrdSUz+GbV5DlvvEmiXwkw0ml6/kcxoWpNb3qCNy6Ywy9Kua5cyXOpssCsWbHy4/nVtaIyjpJo56cPDNslCKyjBBxmq27939xCSe1SUSZG8/u+AOvNQkqI+UPJ9aYhx2ebjDcD1qMeX5ZOWGT6UAPATegDH8qBj5iJP50gA5CriQc+5rtfCMJk8Qo2Qdilv6Va3MKusGj3/B9aYExuI6t15rmO8YYv3QT+EY71L827pQAxUIkd+7fpVfyiLdo88tnnFTYq5YBwoGOlYOryAQKMdTTY4bnhmtMr6iwJ6ACuWdXNxlZMLngZq47ET3FXzsklgRjs1OBbaeT19qswI5d+1Rt3Dk/dq7GNkagqOBk1cSWRq7E8Y5PpUiO27tjr1qBlm4uV+zMvTIxXPQ+WNzfNVvcFsXUkVlOAevpU2V29P0qBmaVIPPSpVidwTjgVm2IZKCOSMioFBY8fqapABRtxGKumNUXkVLYGcflbj8jTSR2FWBOkEjuFAro4IVhTjlu5rkqy0sihxA6kU0da5CBCBnAP1NLkDAqirBgZyaPvcLTuIApqVQB2qXJiFPXpWjHGiwma4O2JeQO7H2qouUmki9k2wt9O+2gyvK8DNyqJxxXN3VjLbylJXYns2ete20Yp20ZT8hT1Yn8acbePBH6+lZmgkVvG+Ym+Vz91j0NVjEYptki4IPINV0FfU6+yBS3DjA2r1PReaonV53mwoUgHgkVfPy6EON2bhu5WQebJGSOcDOf5VXe8nlXDMeO24Y/lXM6wuVXG+ZPcZV7koP8+gqIwSMCBfsAOnHWsvbGtokKwFV+e9lAHOFUf41pr5AUYnl9yVFWqzWxTjFkq7DwbtR/vRnmnlSAPLuIjn1yK3VYycERFZwesDH/roP8aj3vnmKMkejA1t7ZdUR7PzFLSnA+zflR83eBx9KftYsfs5CmVvLMG2Xys525OCfpVVvs5bDwt9duav2kGrEckk7jX+yjCspGOg200fZeQoOO4xV3h3JtIcqWucg4NJ9ntSM+YKdovqHvFmJ1iVhBMFdj95Tgj2zVJ7RJespz3561dlayI63GDT1TOJQCe+elSfY3GN1xvHpU+zZXMQNpzs27eD7Yp7afMMbNu0DOGxU8juPnR6hoOq6bo+mHYx+0ty58vOT6VtWesx3jiSUqmeXLnGT2AHoK51TaN5T5n5Ih1G+tpryCAzIIU/eOc9fQVN/aliDk3KU5QehEZrVnI3WuwW4uPKXzi0h+QggEYHPSprHxLE9qpvMiYH+BTjFDiKLPN9UYXmoTzx52O2RuGKyxbDkknoegp21COisV3gkT/aHtUIA3jcDxWdjW4sUO8H5sfWraQbSCXBx701G4mxzxq7sxYDcc4zQIF4+ara1uSmJJCkkhZ2xntVJvLztGVx3PepdtxrsMCkjODWraXNxbBhCuQ3UEUk7ajavodpoEsl9fpb3cEe37wJXn6VzF6sKardqwIxMw4PbNQ3eVyrWQ2Pb5q+RvDg8Gpbsfvtg2lsHdt6ZqkZMrROIiCVOQcgg4xVqaMak4ZQqzMuR23Ef1q42B9znwDCXjlUqRnr2Na+n6i1r8pJaI9VzyPcVk0apnR3dsbq2E1rcyOnXYXJFc6b2/h+QXdwu3jG88Vj5FmfJfXkhw9zK31atE61qRj2G7kKkYIOKYip9vvAAPtMmPQd6u2lmyyb5RmUn7vp/9etYrUlnSQrJGfmHynqDVKewfa0lg7x55aNTjP0/wracdLmaZy0k1wAVeWX3BY1R5LckmuQ3LaJzXQ2Vr5pLt8sSfeb+lUiSXULxwUhtuJFbIA/h/wDr06yUWcJlkjLSsSM55/CtktTNvQUF3cyScs35Af4fzqysYMTSEELuAGR1z1NdN+VXMWr6FYRO4WIKVDenf/Pc1Ze8EkiwFB5Mf3SRwfU1yL4jV7DrmxHlxzWykqjEvH6fT2rUsbZftnkSbGEikgddvcD+dEddB+ZJqmnpbTDbGvzJkHHSuHSRZiynIdTgjNcXM0jpkkShY9xGMn6mkCD06VhzyJFwp6KBingKQMIv5UudiHjaycxoPwp7MApG0YI9KjnYMi3sGBwAPYUu5f7ox9KHJiHh8NuAGe5xUpkZiAfoKltlEbDdxVB4GKna7fQmrjNoTMiaGSFysikEVAAe1dqZJL5TkZCmkWMl9pIX60rgXltcjlgfpUotkHXP4msHMQ17YDlOtSRSEcFQfXHWi90MuK6N908+hp52sMMOK59RFPaYmzyV/vDqKsDeUyCJF/WrfcCe2uWgmWSJsOp6H+VdBeR299bfaoRtkBw6jqpram7MryOSe6kWQDcSB/D2/Ct1V3g7vmY8txXsvU51oYMkxS8BQO8akj1z61YSWMyFQDGT61zVVzRBbk0isMMeo6MtKJFk4fG719a8PdaGoxhsO1z8p6HtUXniJtrHI9atK4iKW5ikUqUzmufdSjZXpXVBW0Gi9DPkYZNzk4znFaqjy4X81Qi9eOSaU0BUedVcNHyMdSOazzOSzD+EnjPOKqMQGyqo+YOpOM4q7psQeYySjCgZyatu0Sjc3/LlSTwe1N3SRqTgcZ75Arz7dxEIMhUs7EH8qVmSQgYBPXnvWluwDGYCRQDz7iqjKpLbc4xzxwKtCFUYT5fm3cDApPIQLvPysTxj0q72Ar7VDkg5JPHFXEuj5SqgIxkkAYptXALibOERiwHqMYqjK53/AD/ex0oirFF5HCx48xmGeSR92qwCvIRkNngEcULcROIjFLuUkg9c8VZ81sE7sqOACKh6iNpJCPDbv1LXAHT2rj5JXEhB7+vatrFCACRyWXAA7d6euC22PKOOoHSmIkMhmKiSUDB4z9anaTc33gUXCqB1qLARGQfMFxknqea1J54Q6ZaSTBxgnjbjoPxppAUppdkmIY2jQcYL7j+dej+HvEK6ehikbMYXhV9aV7aifc6bU3F9bSshZfOXIz2zXkN4jxaRKHUhjc8g+wrZHS9VcyLeF2csUYYXg9c0O4AVWBBP95KrmV7GBoa4yf2g6nbldo/QVmbYioO1OfRqtDNnSoUOqwFVYbWz144FZEyhrhvncbiTQAnlEOMTc+4rZ0KIrqatvBCIzcfQ0CPSvh3Ef9PdwDyoH617BsX+6w+hrNlx3Y3aP7zD8aMHPEh/GoNjF1YsIE+ccnuK8A8RyE3lwpXPCjNC3LfwmXrC4jsYwpO23BwPesZMxLIQZE4ABzWyOVkouJ1i+W5mGT/eNdJpNzcSed5ty7rHEzjJ79qHsJblRtVvnjAZ4ZBj+KNaha/kGN1ratxz8lCQ2DXqbirWEZA67WIq6yQuiy+QyqzYwJKBFE3FoXxi5U5/vA0/Nqzf62Qf7yA0wG7LNzgXCZ948VDLbxKAy+U6lsZXNAHpXw8iUTX0uMDAUYP1r2gbPWlLoZ095ev6Idhf7xpAP9qsjrH7T/eow3qKAPNdZkYR3LHHQ14TdAhVyCeSeaUTWexe0qxtLqOTzmZZwflGQBiu88Hh/t06lwyRLhcAV1Lc86fwX80cPrDs+vSlGIJkwDjNX7uya1t2dyxZzjJ61lF+6dVT+IMihlTR5HTyyrcNx83512uu/uPDsMfpGBTez+RnD+JH5/ocp4PsxcXsrkDbGvU0arcXMM80isF3P8hVh0Hr3py6Imm9ZP0PPnLSMWYksTyTUW2goccjoTTg8g6SMPxpiH+bKP8Alo350ouJem4H6gUCH/aZc5+Un6UC5cZBRCPxoAf9qORmNePQ16p4AHn391IAU2oBnr1qkc1X4fmvzPbAjdpD+lP2OB98fiK5dT0RMS/3l/KgGXJ4U/jRcLC7pMfcH4Gm73/55t+lMVhDIe6sPwrl9YnBdFw2QP7pqWaxPCb+QSahKcZ+astShZjtPA9a1jsYT+Jgvl+Wx+YdqaVQRj5jyfSrMhWVcKN46dwaQwr5oAcdemaAJAr7+HGPQNTNspB+bt2OaAGBJCp3gt6cUnl7YzmPqfSgY0gBB8mPzoYLtUYPTsaAJVPmjKRqCOnFWZHYR5bG7vjiuN9iWZW8k49anFq4bJ2nvzWjdhltIXDjjgiqkhbPzCs002SV1Xe2B3q4bNSwCt06mrcrFGpFGI1wvSpSfpXnN3dymR4yaeE259aTYhm3PUVFt55FWmBKIyRkjFPAwMVLdxDsYFOHArMZcghXY0852wp1Pr7Cp44pb6YTyRkRL/q4gP1r1KEftfIc3su2v+RsLbz5JEbg9sCrFzZtcW+25hZfRiO/qK9i62OE88urZ7WXY/I7MO9Vc+tcrVmdSd0IVDDBzjt7VrW1ubpVWbDbOj98f4UJjsU9RvPM/wBGtz+6B5P940ltAI13t970rkqSsil3L2M08KT04ry2wsS7SBSkYHXJrK4ERjLHI6VMItvQUOQ0iFvpTxx1FUOwzLU4HaOlVdhYcW+XGKbvPWqUmN3EEjA5yR+NSm4bjlh/wI1opsjUBMTnlvxOaPMwQflP1UVXtGO7JfPXvHGf+ACpkuIjkNFEF9k/+vV+0HciNxCHybaNvQ8/41ZS8tf4rNR9GNaqohcxYga1up/LgtfnPTc/FUbq5iRzF5SKyEg45/XFaqYO1igJkY85XHoc5q1LcQ+UVRPn/H/Gq9tJPchxVhguYUAC7w3finR36pKGILx45yOc1aryFyxKE8wkmLou0Hsc/wBKgLE9Mfkf8aXt2JRRGWPTj8qVsgdOfpWftWOwmDjnGf8AdFKEzk4P6VHtWUBjOcDJpDFzz+tR7VjHeWoJ68e9JgEEEcfU0e0YiEoCuBge9QNHKo3K4IHarU31EVgJpCRz+Iq0lspIDnJ9KqU7FE2xFboPypV2lsHH5VjzMDrfDbbtTiUYBU84HWuS1nKa7dp2MzfzrqiU+gRymHIThiMZ9KrBvn+ldRgbEMa3cewMFmHQHo3/ANeqbKyQRdirN/SmhM02WPVIgkhCXajCv2k9j71yMsTwSFJFKsDyDQ9VcFo7F6yvpLN8rkofvL2NdyUtdSt96dfXup965pLqdCOVaxEV6kcrfK54Iq1c2EcKhvnIPAA5JPtU3KtoR21p5TB5B+9PT/ZH+NdBAg3Ang/yHqa7oo5my653N8oJHbPU+9UJmYh0iOAAcsD1OO1dSOZ6GLcRC45PDFQwb6gHmueKNHLscYYVxzj1OmL6GjbRCWcIzhR1J9BV06gUtkhQfMuQv59T71mUXLW3WCMyzHJJ5Pcn0HvUrN5pMj4AHAHYCtEQyeJDNKF2koOSF6mt5rfzYcsmG7I3GMdO9Kb2QkYb7k82MjExOGJ2jA9Bk1GsHRAEBPB+dM/Sj7Vw6GrauPlcHyotu3c0o5P0x1qWICK4S7yA6yhZNvQnpkUo6SG9jr/EsfyQSL05WvEnHk6pIP73IrgtudT2LwG5snrT1G1/Y1xECAfMwIp6AnK+/WpAam7lfQ0DLpj0oAjUMyH2oCHGaq5JIFyo9aew4B79aRQpOGBA4qcAEkHvWbGBXzodp5eMd+61lCMKePlNbpkMkDbfvdPUdKhkjV+V/Or2dxFcfI2DlD6jpVzdIANyBx6irdmA9Tu4VvwNNeNG65VuxrLZgRqyg7ZlBPQNU4Rx9w5HoabAQNt+8Cv8qUDY26IjnqvY0gLA8uYEEYbuD1oieS3mBQ5HdSfvD0zUp2eoEV1ZA2jXcIOwSEYPVfSlWeQWqgMxeTgYOMV7lOV0ZyKIil+z+YPMCqdrjkfiKdPbSqkb+U+0r97HetehJZM8kcCtjI7n0rMlmMnOAD7V5TpcsjRO6IN7twSTVhIJH6LQ2kMtpYsT8zYFWhaRgcjdXK6nYBsNtHCWyu7nIz2rMuRIjFhkLgDnvVxld6gUnmYgAYAHUepqGV/MbcFCj0FdliiSCAzE8gY9TiulijWKHaOMD1zk1hUfQRDIG2bg2D0zUG9XjzhunT3rNbAV5HmkLg5xjp6CrVsgUbsgN2BrR6LQGQ7iJyGOc+varJACMMkjucVLJI1YbiEJIAPQcYp+GEXBIHpjmkBUQtLKuwLtz1x0FbMEKRndgOxyRSm7KwxZAqq25BJjkkcflXOzTM0owFyPQUqeoyeY7iVQ5OMtg5yKpuxGFPQdAOldCA1oMmEsFJPr2pXI2p157YzWD3EbcrlfC0JAxuuDxXIuQTvdvmx26V0FFq3G9csvC9ecU0xBQCsMhJJx61F9RERj3sfLXYR1PYU6VMRgkkuTyQOtVcCshBbc5wD1ApwZguASQO3aqGTNsAUlmJPYVajlG8RIFBJA3N2/Gs7XJPWknWDTI2DLsXgYOcj1zXHX96J1bcEKq2V461jJ9EXeyOeluCFABwcdMYzUkdxEWVJPlzgHFSo9jIrav8+oSy5BV244zxVSKDzlwgQkdjx3rvT0ua3NvTLaS2vxMypgIx4b2rFlhKNkO27GSAeRWSqJvQLjCzq4JeTHTkVt6JId925ZTst2PTFbvYFuet/DwZ0u6kJALTY49gK9UBI/iqGVF3F+b1FHPoDUmpzmrn/VjZ718964d95cccmQAfShblPYra4caiqD/lnCq9fasVEZoiZAQpPGK1RzsDAm0fOw+oroNMi8uyv3D5/dBenTJoewLdHNqrnIVlwOOTUjwykgYU47g0xCFJQ2ShznrW1NKY9Ntsqcks2KBdTnxI27PJpwl+YE4/KmAiMgOSAa2pCq6ZaZAG5magOp618PlK6ZcyBM7pcZ/CvUg57xms5bjp7N+YpkXHKH8qaHTHPFQbi74+zfrSkrtJ3dBQB5PrrYs5sEkscV43djEix9TilE0qbGrqEUViURIisu0EuGz2rvfBaxi0uZkDDsc1vHqcE9l8jFto7W41aM/aJDKZM7CnHX1rovFAQRRqWAYHIGOTWa+BHTf97IzfJUaZBEhGHK5J75NbfiO2ae1jgiQM2BwTiqezM4P3k/JkPhayaxtroyJsY9s57V5peafLNdSSGCcBmJ3Bcih7ocNIy9TKksSnXzR9UqA2uP+Wo59QadxWG/ZWOSJEIHvim/ZZCcDYf+BCmIYbeUfwE/TmozDIOsbD8KAIipHUGmkc0ALivdvhzCFsruY/xOF/IVSOeorpLzR65hcdadtH941gdwbfQ00KeeaAFw3rSYegBpLZ6VxGsSsJ3O3hRUM2j1PAZJHM8jeZxyetZBuJgfv/oK3Rzy3YfaZAMfKR/u077UxABRCB9aZmON1kgmMcehp4u1D7jGc/71MQq3MYz8rcjFKJ4tpGWGfakA4SRbNvmd88g08yrsULKOOvOKAHtISF2yjgf3qezMzAAgjpng0wHJJtiHTn0qKXJXJ6Vx21JJYI12hutTmXk7Bz05rN6sGQG4IPuKpySF60UQLNrA6vvYYFa2M81z1JXZoOY1Dz61ggHqSOafyevSkxDh156VLwTnHFQxiZyajOc0hC54q5BEHDPIdkScsxqkruyGrbscobUHDsClpGfkT+971vK5HAGF6cdq+nhFJW7HJJv5slBccAkr1zmpiPMGU++Odvr9K0MrFSeJLiN45V4zwa8/vIfsk5jdge4PqKzkuppF2dhbOI3Mu1OR3qzqN0Ik+yWx46Ow7+1cx1PsUba22qGbr6Vp7cV5dSV2UOFSrzzmuVgkPPHfNJioHYlB4x2qN5COAahLUZEpGeRTtxrWxfQTcOmOKaSeuaYhwJx1pOPX8KAY4YPLfgKay54pCG8dOijvUmF7fhVFDSq9O/rTQoOecCgVhh6Z7dhUag5qjNo2bWYWlnLOP9aTsT2/z/SsFGyDnrWq2G9yPJ8z0FSE45yKYhu+hXGDkU7DHB138jjFMMgz060rAEj5AAoaR2444p2ENVmIpcsM807IQ0ls9aU7iMk9aBibvmOKC3y807CGB/lAx1oU9adhDhuUt/WgEh/pSKDq/PemMu2UimgOq8O/LqsZA4JrntXXfrV07dfObpXXDYGUjtx/9ap0eHYASdwbn5R0rrRiaMbQbl2+bnPoK1rorJNEuMSdGwQDz0z2zQiWZUzxwsVeKfcD08wD+lTyhNSjg3DYxygdmySe2TVRtcGclcQSW0xjlUqynkU1LiSCXdGxXjt3rNqxqnc6F5DLaAs3mTu6+Xt9P8mtdlkWQM77mx8zjoP9kVEVqUx+3c4CY6c+1KJR5yomSucn1Y16K0RzPc0ry6ATy4sl26tjoKzFySqgEAdaForGb1dyOMfu09QuPyJH9KrT2yXC7T8rj7pHb/61DXQE+pyh82zuiJB84GM+vvWnZQxsWdpSMcsQP881w21sdfmbXEiKrgqF4Xnp/nuadtIYIBvY9AO//wBaumJiy20AEyxqQzAZJznkirSZgkFwShcKQuTkZ/8Aretc8nfUpKxHA0Nwf9KQFpBuBHXPsapXNobIiaVg+7PlbO4/pRLcFsQ+WXkVXJyT8iA8n/AVNcXhuLlEUjy4xtG3gE+tar4iOh6xqBF14eim6kKrV4hrC+XeQy46jFcMlaTR2bxJgMkGpW5YZ4rzGIQEB/woHEh5qQDkSnnrSDILDsDmkIagOWXtTFJPHNUIUHKj2NSqh2igCXbwOe1SdCPSs2NCE7HDjtzTbmMECWIfI36HuKtElMHcKQoBypIrQQhORiRePWq43RHKfNH6dxWiEWl2TDJ5/nSFGHCncvo1RtoyiEsB8rqQPQ0KWQfJlk9O4rQRbRt65ByD1prRL1UlT7VjswImJXG7BI6MOtAulK4YYI6GtOW4h8WpGESIBujkGHU9/wD69Pt4hLbyNE5BHIwcYrvp+6K10NtYbq4LpI0rcZKZJ/HHrS3dtOYlkMUqRSHAV8jafau/yMyxZ28gkktpEBUjIbPFQLaRq3qO1ctZPluCepYEKqflUVZAG3A4rwXJs1HZ4qPv7VmgGsMGq8ls80biNTLIeQvt3x71vF2BbmMLaMXHlO5QFgN/amXthJaSLuBaN+UdeQ1epc1sU4WZWKYJU8EVtbXBO1WiUH7vtUSsTYrFnyAMkk5PtWnCYVXDnLEZzngVg9tCSrOyl1G3r6mo5DtO7GD0AHrTWwhsfzSJuXnGadKQDtUlfX1NV1AEBEW5V5PoagEUsjcllXdyc9qd0M0o4VhAAGWIwT3qZEdsYY4HO6uZu+rEJMcjglFXgj1rPW3SY46Zq4uyGXngEMQiBOW+8AO1UnhUCQhwcnAAojK+oEoR4xtJXHZV61UNwQ2FAB6c9KtWbJOj1Db/AMI1ZYGFMrGuWixuXODx8u48Vv0K6F1ppFJTOWIzuxnNUY5Z3JAJOOvFQkgNTAC/P8xI7ccVVd1dco20jjaB0rNEmTIArkY/WrFuAynJx2610PYotm3UfMkxXAxz3pbUvDIjq6sxPHAYH6g1ne6EdC97O9t9nl2yLnPTG32HtXPsDvwThQeMVje7uK46SQn5QcADt1qoCIM7o924YH+NaxQ0allc2xTbPbTSFT99Hqy7LFvMecMehwSB70TfQb7ENvcefKUBOPUDNaUkUTR4dPx6NXFJOL0BFYQxzAIu8BcjAPTNWLWBLdbhVkLeYu0hvrW/tGtCjQsdam0mBreyGPm3HjNbh8W6ksvm7YyGXGwj7vvWim7amex3fhzxB/aaeVcRss6j7yjhv8K7bzI/7+PrW5rCTe5zOsOu9f3mAF9a8U1OeOW4YqoEiZBfsRXPJ2N5OyOcuSt1MW581uOelVnBSNV5ByeldEHpY5iMucL87dK6O13f2NdEEEu6KM1rLYa3MqO2CH946c88Uhibzfuggc5BrnVRNk3IsMGJMbqB1q5qLbba2XJ/1WfzNdF0x9TPicAfeHA7inoQxPCHA+lUIaFU5/dr07GrupgLa2qbcbYs/TNIrqe3eBY9nhuNs4Lux/WvQcH+9SnuRR+H5v8AMDu9jUEsywKDKwUHpWJ2I5i81sGy820Tc4fbtZetXDehbZRPGoleLeccVnfdC6qx5nrjobNSF2bmrzhYjNqaKDxuUVcXZim9Dd1YCW+lYttwNv5V1Gg3ltZeHJvMnjErZO0tg1UHdM5p/FH1X5HKeGpWn1+IMBtGWzXS+KZN99HEvJ2/1ra3uoal+9m/L/MurCVaxgxkhhn8Kg8aTBfKT3qXt8zSC975F7w+wj8NTSk4zuNeXLfyiQ7LiQdcAOaqXxGVP+G/VkaatqQORdE+xINbMOoXk0iRu0TbiAcxg0rDvYtX84s7p4vs9vKAerR4/lWf9ttmOX06LgZ+VyKhamj0KhvtMbrYyp/uyZqx5mnYUhbpc8dQadhXJwliVOLydM/3o81G9lEYmliuhMq4zmIih6AtTmwNzNwvXpxX0R4MhSDQkOAC7k1otmcs/iivP9Gdz8ppcL/k1idwu0f3qbs4+9QAYbs1GH9RQIb81eaa1M3l3LHpg1mzogeIyIojkYZ5461jyAZzXQcj3I8UoFMkCKUD3oAMcUmKAG4pcUAGKTFAGgJSo28YFKXLLjOayaJJ45GWPgYpglIYn1rOwEb/ADNWjBAQQz4x2FTJ2Q0XyuO9OHTGa4Cgx700rQSOAxRk5pASgetLnPHaoGJzTaBFmCLzGJYhUXlmPQU+MG+mCqCtpGc8/wAVelQjrzBLojqVKKoVYlIA4GSKljljDgGFMHr1P9a9q2hyN6ksknzgeVGnGQFHBo+0hQG8qLA5yBzRYm7K8mo5i5hiMhOANmc1iqFT5nRHkJ5LLnmq5Vawk3e5j6lfeQDHCQJm+8VH3R6Vg20OTvevMnKyudyRrAj8acc4rxyx2CeKnA2ipbNdhnOaC2eKkQrZHXrUX4cUIQopRjPXimUGRn2pPvGgQpA6A8VGV/Ki5DH7RjnrQFz8v507lDiAeAeBTGBHQ80kwGhSRgGkw2B6VdxjtpOM0rsFUAdTxS3diGLdvjEKsGSIdQOp71mgnHfrW6M+o0g7/WmMD6VaKJtvPXtTFTI49aLgIByaNmdo707gSMuMD3pdo3nnOBU3ARFyvHrUgT5uDSbGiNl+YmjoozTEMOAGpGAJ+gqwE28DA6VZiCqMn9KlvQSBnD5wO9RHmXipSAUffGMH2qFzmU5q0BvaRIltepLI21VIycE1Q1Z4nvLqSKQMrOGGAQa647AzJQ569ajI/ejHeutGZswSLAu4gGT+HPQe9VckpISckuCTn61a3IZrQyJeJ5U7KJcYSQ9/Y/41XmheG08thhll6fhRHcGSpJDeQLb3hw44jm7j2PtXL3dpJaTmOVcEdPQ+9J6oa0ZoWIaMZTlm4Ht7mu1tl+XYRmnFFsgnQoCF6HqfX/61U93l/N3z+Z9K7FrocrdkSqC0hb5WcgHB+lTBhyAAoA+dz/KoluNbESFQC3GA7Afjgj+dTjp+8CqOvSnLcEUZoo7iQCUD/Z9jVIw+SduMDPGO5/x/lWU11Ki+hIG4woBJ6f59P51qWqSrtcQyu0nU7OMfWs3pE06mhdRNGnmIm2MYDMAM+n8qqzCaS5BRGCKuACyjArHoh9SuC6MjsCzA4C+aMA9gT+FX4pTBEq3DRspflGkUke/1q30EjPu4PInlVZly6j96/HHp9ay47dEIIuocg543f4VT3FHY9h0r/SPDskPUpuX/AAryHW03WysOqNXLP42dK+EpwtugVvQVbHKAg15ktxoa2QQRSM53LmoExSSHBppH73g9aRI4cTYFJt+br1oAeoyCBjPahQTlScHFAAp5OO3NPHzAgnnPFJjJSDwc9qfAyZaKQgRyc5/unsalAZ8kZjkIPUHkU4EEVsQFRFCT8pK/SmmBWaMq2fun17GrEUozhuD6Vo9UBbYqeD0PrVFljHIO36VnG4ygZNjZU59/Wla4ZhgcV18txFYuxPJpMMegNXsBYS3d+grZ05Ps1yrScx9HUHtWTmkB0OoWUkK+bayMI2wVZTWHb2081u5KvJtO7Zknn2r1ISvG5nJWZQjhljmIlU71OVDHkGtqCJ/IdZjEpX5lO9c4+mc1s1dWMyIE57VMoJ5Br5epHkdjZajSCBxUYNZjJVwRjtQA0bBgSCDwR2pXA6HQWtV3w3JXaG3qrDgmuons3FhcPKsf2UsJYMH7uev0r0k7xOiD1OetYLKz+zYt1luLyQnLjKxrnFJrFjtuLbz2iWOWTbmMbcHtnJ6VTjfUpvocZJG0U7xBjkMRhOd3NQurFBuhwBxg9QPWsEYtFMyKzgIuOMfN1NGSgIfrnjNbW0JFjA5zxn0H86YNoDZJZW4GO1BA7Mixg4CnHbniovPdyUR1+pFOyGX3ZtpIKuCOozmnQ5a3JC7cck5rDoBCwLxZVflB9c1baLzVXMpHPPqaTdhk/mRiQArlwMD6VmGdftWSgGCMVMU2BLPIpjBCj5f4sYzWI5EsoXIBJ710QQHX6hHnQNNQH+8f1rlZnRXHlKox1we9b7sont3QxtG5ALDO4/ypY4YllJ3lweFXpn61L0EOeR3UjO09OBWfKXV9rKFI4pRQkSMFKD+HP8R5zREuxQSobd74IqgIJmDnDMeOgA4qSGMxsjODtbOMU+gzUUMwclcKOlW4o8R/Pjd0wBzXGyLDI44C7MBjHUnmnZDEZUbM5UYzS1uWPjt4UALZ2sc7fernloi+XtUhuc+lYyk2wHw7mLLGihV5PHU1CYHWQZkyW5wKm9mMkBSEOwYhnOCxNMh3NGWA+Y9P8arpcRDIspYRnZyclhzUN9O0hZpnzMDywJ5FaRa2QiXTtQlivoDHOyGMj/dx74r6Nt9VjlszczGNIwcbgSR+eK79kEV72nU8o8RaiNQ8yS1YeUpwUPB+v0rgGSVo9o2hvUmuG+ppN3ZXSzYNmaQDP9zmrCwS3KsYI5HCcfKM10xld6GRXlgnix5kcqcfxLWvHIyWnlHAUndwKqo9BvQqo6AA4zg8nrUk90rRnZj37Vw8rbJRUFwrRkF2/AUmqOGkjVScBFH6V3QVikU0VslcjOOhGK3YLVYhufnK9PWqqTsgIri2QRYjUE9ARS6jbNOodGUIiAYJ54FYRq2WpXU9v8HtH/wj1tHghlBznvXXyukcTPg8CuqT6io7W83+Zydx4hggcJJuQkfWuc1PWVu7d3hOCPkAIycevNcspKx0J8r1ONvNUBntxGJFSMYxnBLYrVj1SdgGeYMPKK7SvTnpUp9TC+qMW+vpJo0R9pKdWHQ1iK/z5z1Oc96nccnfQbOodTg4yeTVUqjKIwu73zVxbJuVVRVckKykdwa1tJj829Q5ZjvH3jXooiWx6ZLxdq3TYjNXjdzNPdzu0k7OQeNzVitzp+zcUPdpbmNZ28s9UD8flVIQSgkhT061rcxSsR4cYGw1r6PGZdatwyn7+T+FCIn8LHazPv1Ofk/fPQ1jJMRnLE8etZx2Oie4zzG74P4CrqyBnzxx0FWZEzTqAASM59K62Fgnhh5P+ekn8qiWxUfjicXBKoONvJOa+ntB2QaJapg/cBJxV9DF6zSN4SxnqR+NPDxk8EfhWR1inZjr+tG0etABt5+9SYb+9QAxtyxscjgV4/r8jLZyEsBubHWoZ0QPKpmPlAZByaZZ2pupSpkRABnLdK3OFs0xpW/7lzasfTfzU39hXPURI4x/C4/xpXGVpNGul62b/wDATmqjabKoBa3nB/3aLjsVGtQpwd6n3Wo2twpx5n5g07isMFuT910P500wP2Kn/gQpgN8iX+6T9OaYY5B1RvyoESTjbM6+hqJcjpUiRYDlRTlw2AAS1ZiNWCAJ8z8t29qv8V503dljcZp2FxxWQhmOaXp9aYhOaXBpiFAyaf0qGMTPrVmCJpnx0UdT6CgpIcsf26UxQEi2j+839811MdvGkYVJUVR0HNfRwjyq3Y527q/ctLbxnk3CLjgkKTTPLiLkCUY/vYNdF2YaFtBAqEPcB1HqpGKoXiwQxbxPu4+RAnX8aFe5MmraGXGibfNlmCyY+6AePpXP6hqRiLY5mPA4+77/AFqZvQ2itdOhzkEZkbfITz61sjsAK8Wo9bHYSBfmqfB9K4Wy0PLAD0puSeKgpkfPSpMYHTJpkjCw/HvUZJY47U0hFjcAMAZPvUZPYfnU2LEPI6cU7AAwOpqiQ2k8DpSHg8/hUkik4OOpNAXqB+NMsdjHv6Um0k/WpuICCFxj60AZHFO4x/TnjPaoVZP3kj84GEH+1VxM2Z7HrUZOMGulGYiH5jzQc7hVFkjZOTRGM4qOgCqMhuaeFBdcGlcAk++g9Kdj5m+lLoAxF464yakA+Y88U2UNYgkiomICgehpoRCx7daQ8AmtSRxbCLj0qVT+7/GpYCqnBNNAwc1Nxjl4cY5qHPzH600B0miDOpBCMhwFI/Gq+vwpb311CAMqkeCB6CuqGw+hzA6Z3CpM/vUJIPNdiMWaMYRyd8hA9kz/AFpMRbZBHI7dM5jA7/WrW5LL0XkdBJN05+QVqXLItpEDvD5GC5+fb0yT2HPFJbiexUuoFj3Fo7htvP8ArR/hUM8qXdgFdG2RkYZm3MM/hTjuN7FSwheKYwkZY/Mh9RW+8gVfKjPT7zetbxRMiZpUEf7w9O9ZifOd7YC9APQVvsjHdgxIIIbGRjOKn3iQAspPP/fVZyGgyVeQlcnKsFA6cEf0FSuJC20hix5PtRIER7DlVJz1B5pQAQUcZXpn0obGioUSKZvM4XGQfU1KrbYSAMAnG7P+eaxlsWmStc/KttEgVTkuMfeNWJI1ux/okflysfnGev0rHSxfUpNbtFBsUHg8EeoOP8aqh0t98uA+wj5uwPoPf3qtLIXUSC8KRmQjzAzEOrdwf/1VKbQGNbiAb4ieQDyn1qnYEei+Epg8U8Z7gP8A0/pXGaxbsv2qM44BwMfiK56nxXOiOxyNg263I/umtMNhCAK8ue5SEbOwGmSfwsPSsSWPlzjI9M01gQyue9CEPmADKR1pCAGHPQ0IoU5WTjGOlMxiTHvihECnh8Z61ImN+CetIYoGcc9KYVGCQfrSAt5+0Q5z+9jHT+8tZ4GK0Afn8KOSKCRCuarPErDHSrTsBUkEqDqSo71TLE9TXVGwCohc4Aq2lq5PIxTckhl9bZUxnk1P5e3lQK43O4iQAjlacRzkCsgNrTL3yCYJ/mtn6g/w1W1myltH32z7oyN2M8EV6VGfQHqjn7e3cRrME3q5xszzWnHZtHK8TsoIQ7SxHAPY17COZslKbLf95JF5kZ2kKwJP4UsbfnXk4mF1zFxfQkIz7VCeuK8RGhGCQasKc9apjI2wPpUdxd3qoPLmLRj+BuRxXRTlZjRnpqt6roZHI2jAAHQVoXmtfa4oftSiUJICU6ZGDXr9CiK61/z3Qi2VNqbQe4981J9ptJ7SSWScNdEDO5SO+DWLhpoVe5vKtvfXS28DJcbgFWUnGzH6mqGp6SbW5MEk0eQAeDwawaaL0aMA2NwzkLypPUHiopITG20KPkOCM1VzNozsbgSAeTwpOKtomxAygrk8kDNNkF8NgAHrjGKeoVonLjGBgKPSuViK8s6qyLFgqODxUwLGUYVduM5zVW7gVG+aTOW543HgU+JVFyPkDYOc5zmrAddFSG2ghCflFYwVWG4rnJxjOOa0hsUdhrQMWlaZGy/8sycVxB+/83b071sBob1DJ5agnHOR0pY5Y0Ys2SdxJBrOzJLcrIYy2FCnpgZJrMGzkbc7uBk9KIoaBVjllRAxjycZY5Aru9JmtrO4M9x5U5A2hGUHkUpAb+dLF/Hc3dsvlmUnC4PG0HGB7mnanJpFwRcWEAUI2HYDgj0IrPlsrnSpa6nDyB2LHnGcdM1E7bJiGXJU9cdawMGhMo+MgDnJOMU+G33z72LEL0z2ovyokdM7FwylQc4HOKdCwLkgYwDwxzipS0KJluAm7dlN3GexpykNIX+YpjG0jj8KztbUCm+SRvXa2eB61XWUKM+YqsTyO4roS0ETxXCh9p+YAdTxTyVkibenlqeoqHG2ojPtlUzF424VDkY7V0NtqtxZWjQ4d7Rj86Hofoe1dTfRi1vdGLc3Czyn7OhQE5wx6VW4PymTHt61mlYGQvIQ23qOhPpUy/JloywHscc1psIv75XVc3MrL3DMaHkGMs3y55z1rKTuFyD7Sv3UQse1NIDDO35s/wAXalawhjMSw3AOParpeOSVA+Bn2FaWYy/mOe4Y7SDt5IqJiqggbunGK5HfY0IoUfd8yEIPmGTwKlnkTATIOeTzxTer0EdT4e1Gzsbp2n6Y+Ur0Br1T7dHqFrvtsyRqcuB6eldi1iKm7SPLdTuba5fNqiKQfmV1+Zj7Vx91JLIQ7c7OBXFpe501N7FNZjKvlOpIB3dOlDSA87uOhx/hW9rHKMEiH5ifwFCujHO4g5wMd6dmAx8jLbyT3BpApCnLAMaoY4oSvyOfQ10/h23czhyCVBJzXZCRD1R0V/cxwyzK7YZosLXlRgcZKgSAnqtYqSTOmTsrDCQEUFTnr1oUqFY/MO1dRkKjfMP3hxXSeHstqm8tkIjNSJexzErF7yZsA5Y9aeFGwkxCpjsjefxMjCRlhlCPxqIxxEn7wqjMVoU2jDEcd66/VB9n8M2UQP3iWqJbFwV5L5/kzl7VTIyDIyeK+srZTHaxIF4VAKt/Ccv/AC9Xo/0J/qtNIQ9VFc9jvI9keOFx9KXy0/vEfjTAcI/SQ0mx8cSfmKeotCrdGVLZzuU8eleJ+JnYW6I+DubOFFR1OiK0POZAFWNee56V2HhxVW3vpyPupjmt3szzmr2XmvzOCk2NITuPJ9K0T8kZ2NtOcZzimtjWWshq3d2n3bhx9JP/AK9af9p36Iu26k3EdM5pkF6PVtQ4DzBv95Aad/a8xP7y3tpP96OpsFzRykmnSXklpbhQcbVBGaxBqGln/Wac6+6yUvIrdXLKyaPKvEd1GD2GDSeRpTfdup4/95M0WYXOZvf+Plm7NzVQMfWmQOVHkfaOtb8ECwr6seprmqSsrFFzjFHFeeIfxSYGKkkb0FJyasY7FN5zSELzS5pDJoIzPIFUZq3IzXJ+x2hIiH+tk9fau2jG8r9hy2t3/I34YkhiWOMYUfrU6Ix+Xax98V7qskcT1Y1Vkjb5FZs9eOtWvszlS0asuSMqRytNsVjPut0abpVeNO25cZqlErZ82eNtmMKP7tVfQS6vsZWoXa26buC5+4v9TXJQwtPJvkPXkk1wVJdTrgrI2lToBjFT7ccV4cmakmMDpTXfYuAOtZ7mi0IlUnlv1qxwBxVMkTrznpTSxzx1qSxucn2pSwHQU7CHbuPrTCeMCkA4cDmnAdgaGA7p06CmE85IqSRwB/Glx+VMtiHPWnAY+tSIYxwMCjdge1VYkrksxCjlmOAKLggSLEuNsfGR3PeuhIllJmCrnHehuQOO1WIjHAPFC5LirGPfIBNPG7gAdqjoBGCcfU09D8/0FNgIwJkFPVTtJzg0dBBGOeacOufekMixy1SFRtpghGCgU1lXBJouIRlwq/SkGNuKoABGCMmhcUgHp16VFuH60IDo9Db/AInMZ+lS+KlH9uXgH/PFT/KuqGw3sjhlzt7cU1iSQTXWjM1bPMkoQkZPAzxVs/JLIjRgMBg/gatbksnjIiiaVgq44HufSq4naZ5GfaWYcnFC3EX7e6BIjnchANqsB93/AOtVm5haCOZBj+Flx9aFuN7EVvEQ29yd+DjJ6Z6mrbRiPBw20HoOuf8AP5V2JdDFsqEea4Jxg56dOKkyq9WIA7AdaciUMk4K5ZupB/z+FIGVW3HexHAXPekwRPkhizMdxjP1GCD/AFNPXA+VUwzcsxNTLYEOXYwXYAEDdfWpFKkkbRsB5NS9kUiGfb5O1gNuc/hVQl4mG6RhHj5COcUNXiCepahinXaVE5VieSMfialijkKKsKOWV+ZN4GMVyLY26m9Kn2mzlUsu8A5wR84/CuLlCvCqrHAsajhXl79yeaFsHUI0UQMNtscDOFcnv9fetC1ZbdC6z26s3AA3H8+K0ewludno2y31ODZhROhBT0P49uDR4hiC3bcfeUVz1Oh0Q6nkNp+7uZYvQkVrjOw5PSvPqbgN/wCWXXNJ1jWsBCnJQe3FMIPlA/hQIlbmEMajPqDQhkjZI3etDZPPqM0iRHAOGpMgH+VMCYgbiM9qgYEd+DSQxY3MTB1bDLVmZV4ljHyN29D6VYitnbTM+lBI8e9O2jrSGHCnj8aiMUbHO3BpptagPRRGcgCrnDDOaiTvqUhBjpR9azAaAVOeoqQMD2pkkbDPNa9lPHJstrr7nRGJ6e1awdmMx9S06WzuPkz5Z6g9MU6O3d4gPLTY3ykswUgdsZr6KDvG5jJakiWxYTI00QlGFDE9eeP5U4lfLRvNjaQ8MEz1qpR5lZmV+obs0pPevlXHldjoIyCaAwXrSGSHBXiolGGIoQG2uoF2h+0QR3BQFRvUHIPSr9toVld3NwtxtEigMFhbAGa9eDuiih/wisUl1LELhkwm5N65z+IrNn8I30fMTRTD0V8H9aq7Rokmc3dWdzZEI5MbqeFHX65qqJJgxLEknnJ5NCkmDR1NjeW2ZDcu8eE+RVGcms2VkllDIw+bkgetS49RN6WKUsm6Y+YPlHY96iaaQ7FQ4zyAKzSMy9E4Xa7SMSTyvajzzKrkxAqpwxHGM1ly3YEEaYiL5GF+YgjkU53QhGfciH7pFVa7GVjMFGwkbScnAyfxq2sqo8aqQR37YptEkZeJ33O33eg96YjYJAjUBeSx6UJMDpNdYJDpy5x+4zzXDtullJPHc4Fboot5QMNpAUD8TV+KHz0MuSI1YBm28An3pCI7uFBcytAQYgcABs4rPWKQkbRkk+lO4zTs7VJriMMxbn5owOT+NdlreiWWkWqkzSGeRQ6g8Bfb3rJydzj53z8vkcbGcSg5DYz3zkmrr43Hyl2liOAePrSkzruaBunKLGIxlTwxOPwoacySKBAixhTu5zn865tCrigJndINykfKMdKkQkghe/U4rmYDPs0crDkMRxjvT5Aijc0edvAGKXM9hlNSGJ8sfOO56VQkuW8st5QDEnoMAV1JXApLKxXEgOW756URRpOwBKoxrqtbYk0TEdp5TC9GHX61Ek29Tks7fSsNwJbZGHmrvKQuvPy+4p88duhKW8ksi4yQ64wa0buFjNUeXEdykqfeqsskG0DJz69cVau2SPhjCr94EnkHHSp2kECqS2T6dAaHqxGirAgEsAevHSkW3eQEq/TkfKK5W7ARvaXHl4j29Ovc1WWBifJdhvxnkVopplWLkempEFaViTnOOgq1NDFI4G3ceoA4rP2jb0GSBhHyi4Y8ccACkYvMgIXp6HOaz82BLJIyx4ZMHGApbiqQiKo7/lwMmhaDKoDxZbywGPXmunttavLCySG2lVY+cjAJOetdPNbYi2plXFxNd+Xu2rsGOBiqeX8zLYA6f/XrLTYptvVme+6SYiItn06VA8ckJAZWDdz2rdNbCJSpcHG0k+p5qNZDGAgX5h3q99BEjHacycDsM1EHIYtnaOwosBZEoZsjOewr1zQkKaRESOWyf1rSKsR9pHF6++b4g8qByM1ybTEcKdo6Yx1rBK7OmpuQv8pA3kYHvSfME+8OT3rvRmIm7PRTx2rqtBBjS9mK7dsWKl7MVrtL0OMBBZiQTk1MQAg+8Mn0plvcehwTiQ8D3pgLf31P1xTJJTuLAYB7V0vig7IbKD+7EOKiXQqHxfJmVokZl1K2j2dZFH619VAMMDjirlsYR/ifIdlv7tG4jqtYHaMLKcAinDZ6UCEwnr+tQoVcEqTwcfWgDIv54zbFVlG49s814v4hYm4jVTnaKzvqb7I4a5ZvNx6ACuy08+R4XuZT1kbFby2ZyL44+pwoMZcEgdaJWLAYHy+1WIqbfY09my2TxQIfG+05BPT1pPNkH8Z/OgD0WTEXh23SQ/6w5Oa5JooS2FAOfSmldslO0F8/zI32xnaoA+ppm/2/WpGQXfKRN6oKrwQNM2BwO5qW7K40dDFEsS7VH1PrU2R2rym7u4xBS5XNSSLTj9akBApIpDxTJA80uCBSGAqeNTIdqgk0jRFpnZz9isjlm/1so7D0ret40s4gkI4XqfU19DShyxSOaUuv9WLxuJMffNSrcTSJsErBvTPDe31rrscxAJJQQAzKxGTg1C15OjcStheSSetVZMV2ZzyS3rGZ2YxIflUtnHvVO7vvKg8yZiyA/IpP3j/hUyaSLirO3zOHzJeXDSyHJJ/KtlIwFwBXiVZdDuSsiZAQOOtOzjpXBuyyQMccmmYJOSeKkokxnmjGetQZjTxTR0Pqas0Q3AFP4x70ANwT0pwXHJNFwE5zUgBH+NSSNPPApCDkGgBwyKbuJPTigB+cUvQdc5qRkfr3puR6VaERrlQZckEcJ9ap8YJJOa6SBpAOATTicA4qhAG+ToOaYv3zQUPOSgqTJGcccVIEQPyKB3NM3EE1QiQEl/wp4+6aTAF4FNU4/OgAHU5pxHagCNge1GPlOTiqAdIBsXnnFNAATk0ughuAc4pygZ9aZQ+Mr1I7VBn270LcRt6awGoqVJHGau+JiT4gnH9+HH6f/WrphsW9kczJp91HOsLQPvfG0Y65qG7tJbWUxzR7HB6GupMzasKqqNvzIGPr2roEi3W0jvIjvGv3lz09Dkc1qtzJ7DWSJ1XzLgKAOF8s8VBiBA/lzszYOB5eB0+tJfED2LcHlSAA3Eo4ySUGB+tRjdM4TzJDEh5Zjk/QVaWoM29hRN45BGM1mSu7r5YyQPvAH9K7ovqc8tdCMr5ZXC8qfX/PpVvaXAYYEnXaDms2NFQqQgAPzbskn/PvTNwAzjpwPejogEhJZxk8sWH5qafBOCgSU8dFb0/+tTewI03BKEYwqAHIpC3B+dhjt71k9iluV2BYMWLMcHg01AwGGUsjn7uKu/uk21I3QwzRu7M0AP5VVJMzu+4JGTkk9B7+5rnatc1TNm4c22ntHANu45Y99p6VVZIL+L7POUhuVO2OXGAw7Bv8axWxo1qUobC4t5GiliKNjBz6V040n51kt/nA7d0GM8epqm9AtqY9hduNZWV8qQ44PbnGPyr0jxKnywzBSRyDxUVPhRpDc8QvB5WrZxgPg1ojk+1edU6FDBnBB/CnDiLjsa5mAgPyYpMkxMMA4OaBCqQ0JBHIoXlaBD1OUAyMg4pFIKDJ6HFIY8gGLg+1RN8yKccjihEkoIODkmmOuV4pDIAMjNWbdwoZHPyPwfY+taiEePaxV6T5QMVJIn4U/igYcAZpQfakA7k0nHYke1SA4N2IqQ5xzSZQ0Dj1pnTpQSSjPFROopLcDo7G6F5F9kuj8/8Ayzc/yrBvbVlmZHIIPBH9RXtUJX0JktLlp7E4WJmhCMN28uFIakFo32VmE6JLG+7nvgcnH416F2c4yXyysbRyB9wJO0EAfnTVIxXj4mFnzGsew7GRioWUGvLRYsjiONWKlVJwDTuQePvA9CK25bLmKHsijdIpO1+q/wBw/wCFamn3ZjIgZVwx4djjH1rrUvtA+51RaOwuYy5klnfCgg8AE9hW9cWhuYz5crwv0LoAa3vdnW42in3OetPD4tzcC4uEuI5R/GMHNcXqnhe7hYy2itIn90HOPpU7O5OjVjipIpYW2yqUYdQRimqxUg5roWqMWIXYDrkZzUXAYc5AOaiwjYjmDkq0fnMcYPcVs6Xbx3lvflpltwDuCldwPB4rKzKRRktnnYrbuHVcKWBwG44AFQzwSh1jlXjttHT6ipBoyoV3Es3CnjIGauvasoXyyJM5Hp+NNuxBCBFH8xVt3ZW55p+9nPHVjhUXuaVriOz8V2fl29tubE0SqjR+gx1rzyJWeQIzFcjArco7htOjjtFkZSSq/NnArjfNkW3aEORGW3Fc0DLkNyNuEQAAcgnlqUuAyPG2GB3DHOKxtqQdVZs8DGaKWLB5IAA474pniLULjUhC0kWNq8FeuPetLIlRV7nJ28JYF5SUAHBI61r7hHGqL8q9j1zXNN3diiGRpFYMMgEYzjJpkQO/Me/5TnHao0sBpElgMA4IySKbCXD4cAHvhu1c+lgHmRY3KkYbPDDnFRStNJMUDbol74pJLdjJBcxohYZbZjk96zzdLK+x1AVc4FbRi9xjJIJHlIMLIMfKM8VLaBRLGJI1IXg7ep9/etrq1kI1Jri3E0VrEFeEyglvugj0NeoaHbW8Em9be3d8kb1YdPpQk0tTXQ6XZbpKF+zgbizcAHGfSvPfEejBIRLp8MruxPmZOSfcmpklbQ6Ur3TPM2t7rYStvLIF6kKcCszYDPtaFlfqVNaxa6HHytEzkxL8vU9uuKoMf3qs2CTgnPStI9ybGnLI+zCFDnj5RW0jutqrFFCkY64rkmlYmxdxuQc5J7A8VK8iscMAdvWuK3YorSSlwSw+QnoO9VpW24ZY8Dvk8D8K1irDIZZdoAztPoO9WFk2opXqeQGGMVo1oSCx+Y+XUMc5OTmlnDyx7VbYOy4AqL6lmbmUNuYjcWxmrEaYLFuDWz20My/5YJUMTgjnmnrGoLdSnGOK5GygOxXJRg34Y5quwDRkNwM9utJXGY80EvnFlBZMd+TULPjHmqoI6Y616EWmIpMxkkPrU4cq3JT/AHs10W6AMVQDkkN9K9309PL0y3Uj/lmKtbGf20ea6tmTUZQCV96yFhRiFDLuH8bdK4bm9T4i3cadJtUiaFyTxh6rvpd6qD/R9/8AuHNdcJXRCKLWs8YYvbypx6VvafKkOmXEchZXm4GR2qpv3Slo0zOEkcWCEDP7LxUJkEj5kRT6Vy63uZsY8SiJ3yh5xtGc/WqDKu7AGfcGu2LuiixbxiS8jXB+ZwP1rW8Vvu1UJnhFApS6GkN36fqi/wCEITJrtvg5Ckt+lfRzN5Y3PIqj3q5bI5YL94/Rfqc3c+IrS2lVRIsgPUqelcTN4tliuJGiIcHoHPArhc9dDsbSRuaD4im1O5EUqJHsXLH1/wAK6/8AtOy+0eSZV8z07fnW911MIybv5GFf6x9lnj8sq8TnG7HSqt3qUdpqyIcusgGAOME1hz/mdT6pdr/icfqVyJ55pElCdsE9fxri7tsgGaXjtgZzXND4gk7s5SeRTKx55Oa7y8Hk+FbWIcFzmvUlsYx+NfP8mcMIU7seBU4GxVVSOnerJHLuLD5QefSmMRk5jFAAoj2sSn60xY42YDDDJxQB2fiPCWtnb5wAua4byR2cVK6j+xH0HPAQeGB/GmCCTPAqhGjHEJ7aPJ+6SK0lARQqgKB2FefUlfQY/PFIvNcohSABTAooEOH1pVBNAhxO0VAMk00IlGRThk9agolUFmCqOavSM0bCztPmuH++4/hFdFGPNLXoN7W7m9ZWsFpEY8tk9WAzmr4+zgjLSc/7Ir6BJnJJq5JKII+IxIGPckEVGn2cHDRyE+zVVmZ31LDT2smVdGOB13Yz+Nc1K8dzMSiMtuvRd3JppNE3uyG5liit2lxsROP94+lcFNPLqF1vfgdAAOAK5qj/AAOuCNeKMIuAKtAECvBk7s3F5AxikAwcmszZIcfm46UhQ5HPFK9iGSqPfFKxA75qAIiKMjpVCA8jJpuSOtAXFUE80459KAEGSfenseNopCGfypc0DEJyPalHH0oAM+op3akUyP2FLsMjbIwScZP0q1uSQTnooJKrwKqhRwDXQZilQxHNRyEDNNAKpAAFPUjLGmyxC2FA7VIW4epsIjBwijFRjv71RJJkhjj0pCcAZpCFDFgc8mmKTnApjJFBweO9Lgg0hoiOTxTcEdaoQ9l5wT2pdvyjmgBwXAPNM28HntU3GSIAO/aq1UgOl01GRZJsfIQE3Y6HOf6Vb11PO1b7Wr4iMfyttPpitovQ27HtNp9oubfS7jLs7JuYgALyO/8ASvD/ABtcJL4gmCA/IArE+orpjuZ1FZ2OUtoi0gLd+la8jhpY4YyfJXPX+I+prdbmLJ4XSSMQ3BxgfJJ/d9j7VWMDR3G1vXmhbgxIlLkBOB6+lb6Iq24VQBj25rrSsZMrySOFCRn7xxgHioxEEI2Rlm6ZJ7+tavYyQ1l25G04DdT3NSLuDfIgDH+LPSk9gQ6chopAOoAz6GqJ3HsgA6Aml0GOQ7JFcspCspwPrTQu1iu9RtYjBFN7AaEb71KFgygdcYxTUf8AdruZtzcA4qGtB9SbK7gock9KgTaoAJdj0IFT0H1LG5FLZJK45BPH0FZLQBGDkF0Qn5M8Z/wpJXix3sy2hlns2Bgdizbixbr/APWpbm2Misojj38H5pAP61xnQdaIpJrFLaVgMr8ro+dp9PcVo6a6iJASFdWwffHFHQWzOAmgVdRlIuYyxkb5QDnr9K9avW+06FHL1+UNxTl8JUdzxXxDgvbyIu0Lkf1qurAqCB1FcE9inuIHx9aUP95R0rnsTcRSdrDmnJk5HXIpDJolOCOKjRW3YFRcBwB+akTowzj60xirnJGacqkgj3oJJAAEPqKQ4KkVAyFhgjng9qiODj8sVqiTQVvPhweZE/VarjG2hgJkntSjGKQg74pQOeKBkuMimYxUAOU44FThg9JlITGOtIevNSKwvU5peO4pARMhJyOMdDXQ2ey/V0lP+kBeD61005WYI56WzZbrYeAW6HsfWugv7WGU/wDH3GhVQUBIz/Pmvor3s0cz0djMYRfZoGiuUVoyWZcE8HA6fhUMu0SHyiWXAOcY61E488WiUxVPFOIyK+VejOgjBGGVxuU9R/WrQQyELkGTHB/vj/Gu6DuuVlorZKngcjgg/wAqQgsRtBKnj/d9jRD+Vi8i5HeulxatO+RA3ygnmvSYLtZMkZAP92t4vozRMvNiRNjncp7NVIWio2YpJYvZH4/KtiyGVbpl2v5M6/3ZUBrn7jT7GQn7RpZQ/wB+Bv6UrjsO/wCEStZ7MT27Oit0Mq5/ka5a48J3isnkNHMOrBWwR+dO5Nis+k3Nmcy20vAOMjj8xWPE/k2siklSX5X14qhWLtrDF9nUZBP8XqDTJTJFp/33BMhGN3GMHtWdtRFzSG87SJbZygj8zJynOfrV27tYZbVGigdJ04/1gAA9azcfeKRyjCTzUVyqsWKlifSuh07ThDeRTGZGSBleT1Xn9elabGbPZtagFzpc7RbZWePCjaSeT16V4dbp5QeKSN5Ah67fmQZ5x6GlKVmXa60HarMIIRFbJKgl5kZ2yX9ORXLSjAGBW17k2sVgSDwcVMhIcE4I64piOouJkaAE25VV4O09D9apQt/pCmKWTBAzkc/Ss3sBpE5GdwbbxtC981SKFpgu0E5rgjuQPRZI3be6gt6tnFV5ZZNxVSQnrz+daxsxodFcnyQMZZT1x1Fa8JEdsPNyN2TgcVjNDK22VTubb5ZHc8gVAqkkxRbf7xcN0prUCuBNL+6yfKHcL+Waj8syryQBnjPXNb6IC0Z9twkbSq/GN/WrDM7MDEVKL8vHT9ayt1EYD70fa449M1q2eqyWbsY9ygjHTNd6KN6LxDcDEnnHOcDPArai8U3jHaoRz+dOyKuzdtvEF0z7ZrRSPVRWfaXdtP4iuZ5IQTtK8fgP6GsnBGqk0mjo9uiuMSQwA9DuUZqI6LosvzKsfTpvOP51nyNbF8ye5gXPha2ffJaztCyHPz4IP0rlL7MVwkBIJBG7HQ1zTu2kyJJbodNmOAtGPlJ4IrPSJ2IL8s3Yc1hGyVzAuvHCGVRIRJnp1FMwHmwFzt/U0JsYNGQeFBPvSH5pCSBx6nihMQ0zxxqxbH0X+tVSwnCiMKo960UXuAxSEYq7AkHGKWJPnbIY9wOw+tXcknxMX5AYAY+lKlyYyqyrwAeM4rOyegWI3aRgSqEE849BUhkUKrOOcY2n+dFhhvMx+Q8DqB3qqLNXZnmGcn5Qrc00+UZVkhkSbEKAAjkdhWc9tIp3SKQDzxXXGaAWJcuAgLZIGMV9CgbIEXphQK6ehmvjR4pqExN9KfVj9KgSRyw3KAK4raG1T4mDSDOHGT6DpSbSTujd4yBwF4qovlMUNTULuIf8fUvXoWP9asTXMs6CSVy3bJxmt56osqpiQlVIb1JPFV5oiH2CMAnowNYLR2JL0UEYUJMXIP8AzzGTV5NPgdvluZEPXDoRWimhXLdtYfZrqOdplkVGzgcE/nWDrcizaiZFzuY5INCnzSSRtHS7O78BwM+pSOw2hY+uPU//AFq1/GF1Is8cZLKqf3sD8iKVd6JDobzf9bHlzSjdmNiT7Dmo9zs+cAH35NZpdzE3NPu7q2L+S4BddrnHUVOLxkbIb51P41zy1aXYUVa/mNnvPPTbPE7NuLb1P9KtXd/czxBmRcgAD5TnFN7WNr6makYAJPbnGeKWVIXhI/i6jHShN3JRzssJ4RQpLNnI6iuw8RHy4bOD+6nSvRvccfj+TOJc4Rjj2pDtLng+laiHptyTnGB3FNB9H/XFMRLltnBzk+uatWKNJewqQOWHagmWxs+JJN2pBOoRAK5cYLAbT+dZx2NpaWXkhGKlifmH4U6MDdnd09RWhmba8Y7U/IB5rxXqMQfNUnAFSwImwKZVEi85qbOFpMCtyx6VKBTYDu9SDngDNZlouMxgAig+a5kH/fArorGwa1hOFZpG+8+M17dGHLEyk92X1tpmxtjbI7dKGtpFfDrhz2Jr0LnLYtR2szLtkj+Tsc8imSWM6ltqjBJJbcBxRzag0c4Ee6LJCpKKcM3rSyuiLiTaiRj5nX09PrVSdhRV7eZwN/dG/uAI1Kwrwq/1q5BD5S4HWvGqSsrHeloXVHPNPyR0rzC0KCRzSbiT0pG1xcdxUpA4x1qTMDjGM1EFJPHagBrId3WkCk1VzOw4q6/eFR8seRxQmhslJY9BxUipxknmoY0NII703pQIOByaTOOnWmMTNP4PJoARcZzQeRmgCPG0ZNWYy0Nu0wfazcLg8/5/+tWiEZROWwcmgDJzjHHFbEjf4+agfGOeeapASqBke1OX7pPqaCgYZZR+tLn5W96QDyc4AHIFQDocjvQiWKGwTQxBxTsSA47U5W6YoGIrHBpjsd3Wi2oxgbpT88irsSB6mpGUhFqRimNtoORzTNpwTmlcCRUyDzVbacnJHAppges+E7ZDpt79qiUEqrx+YOvXpmtDxHZQ3FkkdsIVbBPHHHHXFdEEbSeyOu0Q3Uel2sc5hhKKEAJyWI+lfPGsOZ7+8lbG5pCeOnWuiJlN6lRchFwpO7qRWkltMJIzsUDPdxW3UzKyxSsuR5IGcfNKoP5E1dDTRxgShGwcRbTnn0yO1V1F0LMSNHEu7H4dzUvmbFdnOe2M9T6V2x1MJFNXzhmb+IdB04PFaPlmSLdu+Xvz0qZsUUVGX9ywIwigfjzSKMjB4/z/ADpdB9Rm4ZMY6cj8cU2PbNhSQr4+XPQ+1PoLqRspBkQjB2nirMoBnZuzHcPfPP8AWqvoHUiLYfaGxjrz3pY5FSdhJkpk8DtR0AvquxDsw4fo3tUiFY3MSqWuHOMema5pPRmi3G30cY8qPcCFb5sdXPc+wqrvIuCV+VepB6YqafUqRXntwyeZEPl6lT1FTFVltyylRhMAnoOmSfzpSXUaO30wotjCEO4HIDEYJ65NVNIb9zIj/MgkwB3B9qwT3NWjldRtpLa7lm4aNySrjoeen1r1TRW+06EIz1Usv+H86t6wBbnk2uRk2TZByhzWFbtut1/KuGXwly3HnhqcmS3FYGROqkE4PWkjOHH5VmMkQkOOvNKQynI6ZqChCCJB15phQq4Bz8wppgSch8g8GnAEP9aQizj5iD/EKiVQDWaYiN4lAJyargZHfmtUxkiN5bhgeeoNWJAOJEGEb9D6VYiuX9OtIrE54osSSYKipATUMofnI9qYRUgJkdKdnBxQMkGSOtL1FSUOzjFOODUCDJPHamjdE4dW2sDkEHpTWgjoy6albknAuEHzD1HrXPQWBaaMJmQliFjUZZfX8DXvUp+7YmSvqXLjTrmFVaeII2cKucNt9CKzJLlA7S/LGiDYepDewrrT0M2ilb3qTMRyCD+dawbdXiYiFnzLqUgIB/ClVlBwSdp9Oo964YtplIgnk2tmV1yT94dxVi3guZFJgQiNuC7d/pXdJdS7am/pmkrCxac+dKT36Cu8jjCrjao9gK1jq7mlibFHI6VuApHHIpMDpgflSGSyXOyILJK+f4UHJP0qrA7H5pAM/wB3t+dA+heWQhCBnP1zVZbOC7VhfQWrnsduDTJMefwtYSgmISw8/wDLN8j9a5i68ItysN6pPXbIMUBoZcHh7V7COQeSJEJzmMhs/hWXeTyJG8VxC8bFcZZCKYjn45IRdB5N5QL0Hc1pwXcDXEgMRPmsAOelOxJ1utazc2N+sULlQgDcHrkd/wAqwU8SXibivl7m/iKDNHKnuF7GVf6ib2FBJEgdc/OByax51+VSfSnawXuQwQTXMgjgjeV8Z2ouTW1punLcXyw3TNbrjJ3DHPpzSuFj1e90COa2WO3fyYVXpt4J9c1wM1lHZEup3cgZJzXFOT2NHHQiKONwBAQnOQOlURLukK7cZPLYwaxjqcwFkQYGeRkk8ZqOBS5DFGZcYxWyuBbRNt75KoY8gZVhzmprxMEh0dXUYwazkndGlijGhVSXkCt6Dniq0UbCQ7t+xu6mtb6skcGd5GHzbScbs81FO2CMHeQOw6fjVoZWAAG5JChU5w3rUtvteTbI5RWOM9q3A77SPDCX6F7i8jiDfcHVmxXWWnguEyKksKuh6yC6wQPpirsF9Dmda8LNb3DxWsUi2yEnzHdTn6DrXIHR9oB84L6ErioTZvJIspot2zr5dyuSMgK/zY+lc7Mk9vOwLnOeWz1qzHci+0TDrzUovHHrVAaNvqBB2EsSe1b4MdyQxHmOpGc159ZPdCBxulGcbRztHFK80cKbmKjPAwOa87fQCmWHmEuVVjyBnrSRSA4AX5geWzgGtraCGl2y7ovfB39DUaySygr+7BzjHc1aSsMje3YElQm/oSSMD8Kc1uzRoHIXB+mfpV8wywLWOMF5JTkjgBc4/Oqod1Y7TgDvU3uIeNzLiNkGOg96yWnnZyq9TxjFaRS6gXnY7xmcqxGCScVWJMrht6qQO5600gJY5N7sgjAA6mrm9m+VRwBnOelTJCFjbyhyF+vrUryIRu34x1HWsWtbjKtmjx38LQthnkAzXs8x2wnJzgV6Sfuij8Z4TOxWaRmPVs4qsZeSDnHbHaskro0n8TImkxhUcqT37VeMc/lAodx9jmteUyKbRzbgWiP50s8jrIrCTAI6dcVTtsUSB5miyhUAdTjFasKIsOZeSO//ANeuSei0IJVZkAK49h3qyZ8Lux8x9a5XG47FNpHJHPyDqAc5pyqjuC6AuOnHNa7bFnRabqk+mSSGFEIbG4N/9am6lqMGqW8n2x5mul/1QQfIo+laXurFU3ySv0ZxkNu0a7zkqegzVlI4ARvwGY/Lxg0230MjRAdEBUCPnqe9QGFd+UlDHP3sVzJgCyFGORuVepNC3AkOFkAP0q+W4zNLtHJ97Oea2bOVSu7YrAnBJraSsrg9yrHzfxxDbtLjOBVvxHIH1PaOQigVvHoard+hgrGAAXLYzkimlHyWCfKTxwK05tTMF5zlPy4p6wxs3BO0e9OUrCGssPl/x5FamgRK+qxkfw5PSiLbIl8LKmrSGXVZ2DY+bHWs1N+7rkCqjsdM9xhz3A/KnIRhiV7Y4NWZG6Xx0poOeTXi2Ak4FNPcmkBEee9OH1q2SPJAqPJapQyULgUZqCiQDPap3drbCqgaZ+FX+tbU480rMHojbsbL7IheT5p35Ynt7Vsq55BYjHTmvokupySfQFkZTlsn2NDIcF0O5COvvV7GRXZmQcZ3n36VnSTMw+zh8Ln5267fatCd2IU8rKKeF5LA8AetcNqF6buTyosiFTx/tH1NctR9Dpgr6klvD5Y6c1poK8GpK7OwlJxTN3tXMihd2e1OHHbigq5IcdhzUR6+9SQxmOOtLk9qoQm0mngkdKQhzyE4BNMznpRYe48Eng9BUgPWoYxjGgDueRTGiBupNMGD1PNakkgAz14pTgng1JQ3aaUHFBDHcPIFIJA5bFQzy78DoFHArSKJ6FEZ2kmpwpbvjitXoMhI+c88VAy8jB69qtEkwHJz0xTwPkHOKllDcjeBSY4NMCQHDH2FR8bR9aQiPI5qQ4FUSJn5M01T/KgYoNNzl2JpiGqenaph2GeM02MVhge+aViTxUAMYnGOaTnbTAl2kx57VVxyaEB7n4KhcwXkV2FcNChUE5+XnFVvE8IsNMM8JYMOACegrqibT2RD4ev5n8GXskpDNC5CnHbFeOTtlXduGbJx6V0RMZfERq4dFTvj86lXKyoRgc9a1JHiP/SXZvuhifrW5BGWcGX723gddore2plfQviTy+eq91P+ev8AKqJV3O9VAX+FSRwK6FormL1ZK6uiliEXONoGPXrU6uUb7y7Dyw9azlsUiWWMPEZV5QggD8KzS4xuLfOw4wOgpLYHuQLsDA5J59KaoVfl5yDV9A6mirrJt8wHd90Me9V92FjbaSxjH4Y4/pQtg6kQjbtExpzq3mECLkgGmtgLtu7wL91QCem7H41NuaCWV4hHvaMbXkIGzPesXsyupD5bQxZuLyASNggcZx+FIwK7WkmVty5yAcHmsoblSHBtq7lcnnnI6+1VbqAFsxj7wy6Z4NbJX0IvY6zT5TcwqYgqeWNoXuvtTLCN1upIm2xFiW4Ocn19u9cVtWjpuZ82+O6uIpJbYQM53K0gy3PXHY13Hh0LFJPbq25cLIp6cEf/AKqro0C3OM1qEm8uoMjBzgfWvPLA5Qr3Brifws1kXWHzZp6nmuXoZE6nJyB7UwFh+dQMHJ3E56GpHJweaVhkW4nDYqaQFtp6YpvQoaysB1xz1pxbBHt3qdyCd/uqQe+KYPl+XPWs1sSPdNwXacexNU8VcWMZt5q7EwUmN+Fbr/jWoELoUYq3ao8H+E/WgQ8ZzTvxqQHg/wCRT8etSMjIwad2oAlAyM9KAMcdqgoCcZpq5B5oAmOBxQegz+dZgEcjRSB0OGXvW3FGsw+0Wx2Sr95B2P8AhXbSlZh5GFqWrXSjy33P/tOSa4ueWSVsSHp27Cva3JIYm2uD0rr7SUuChOJB29fpUShzwaIZNuY9BgetSQRyXD7IEMjZ+92H414SQ0dVBo0MYQznzZBzz0H0FdVHH90AYHtXoJaGxpqigYAqXoM9K0KDr60AY4xTAf144/Kqsk+0lIAGfPzE8qv+J9qRaRXig2sXdi7nqx61c4xQJsD7ZFN3PnrxQIlWTGcHH04pGIc5JyfU0CGBmU/K5A9jT2lk24cLKp7MuaBmRNpul3RImsI1b1j+X+VYp8KaeZUkt55oyGB2sNwpoTMDXdHu73W5VtgkhRFJG7HH41x9zo2o2ufOtJlA6kLkfmKtMlox8EHBBHsavXK7EWqJO48ADZrkkgYqUgYggepAr6WkgiuRh/InHpIgNQ1qUmUJbWGMeWLfb8hI8t+MD2NfON7dCV281YyU+77j8K4qi7GjfulDz7Z3JVPLgPYHJzUqyRKzxwiORQcjPBI9M1jyswFtrE3crySqBBF8pUyjdmtzSxbi5dfLn3hsHMeVx6Vut7DsdS9oyXDypskidQNgxwR3rlruxlwJkQZHBXOGP41o7M15WUp9OMULNs2suGI6tismaMrsJlaNGHOcAn8qycdTIpfvJZ2ijJ2gYGMc/wD1qbcaZcwzpCV+dz8hU8H8a3igRoW2i3blvNi28/efnn8K0INLkjkK3EETc8MGII9q1A6GIFNoCSJjoVbP8qsm9lwYzcvt6FXH9atMdhWuruUc3JcAYC54qCWWaRds6hlHTI6VQrEm+O1uomwJQQOWRcj8uay763tdRu2MZVC5yzBSP0pPUlK1yqfDEZP7m6ikHbzCR/Kp28MQpp9zNO0ayRj92IXJDH3zQ9E2UtWjn7S0hhUNty/PJq08cBQg/dHUjjmvBnNuWgymZCUBg2jIxx2qLy1kj+c5Yck1a016mZG0IQttc7vU/wBKbGSTu/1m3+HNaXuhmdMWmkbBII6A1abKsqHLKgyxUYNbaWsUUY50HzHlgOAe9WRcfuSXG5s9R0FW4iI/trOR5mCBxx0q1bltrGEh8c4qJRSQDpDL5QMe0YHP1qGxicmSQ4xjqRUJpRYMlkiRyWK7sDqDjms+WGRNsXl4c85xzVRl0Ywi81R8gA9cda1P3gUifYp7cYpysSUpZYkYhSXx09BVeO4YPtbGPUCrUbrUbOg0yF5tatdz7gDuxjpivVL9tttKfRTW/wBgUF+8+48MdgznjOD1NRkLzvQ4P8VYouW7IFjTzgqq7HrzWmtthDuYrk+lauViCVoyF4kLgDGAaos0Ydcxkk9M81je7AuW6xlWIxknbjpVgssCbZSVYn6isXduwiRQhdSkmAPXim+byVVs8/ez1qLXGSIwYMybSenI6VDuO4sGz9R8o/KmlqMtlJIbBGlAw5O3P61ArRKmVQhj602uw9kV9vAwOtRMJARhFY+rdqaMy2sYXO+UKMdPeoJyqrtLHceQB/OpWrKRmySE4zkAH15q1GymMyAICp7jpXTbQZJPG1ziREBJHHNW41SKIZyD6gcVg3pYW48RCeVCGUAeoqVWTzmUxpKTnkcUcz2GL5aDkx8D+GmvCskYV1bn7vtWHM9wKRhjjjYqW3dMZrOIlHKpkH1xXWpX3AYiM+dqYPpnNdToQNrPLJcL5eE+XIPNdaIepysoeSaRzG5ySc1GEwpO1l47immkjonrJsVFyQB39yKuLAc7d+M/jSckjG5cAyakO1a8ljGn1pp9KpCGYzS0wF25qQKBUtgLkmlFQUXzttYRK4zI3EadzWtYWbQsLm4G+duSPQV61CFo37ik7P0OgJg6lHI653f/AFqmR7fYWFuWYer816VjkuVVkj6tHuHYZqwLyKJeIApP8OeoquUi5l6hdRyKYbeFVdhlnHVaqRtHHGIki+f+8SDn3PFVstQSvfzOG1O/dne3gc+XnDEfxf8A1qgtIMLuavKqS0ud0UbCgCpga8ZmwwkMcDtQNtAxQPfFAXPJPFIQ4c85+lMAoAXk9qAPagBuSDjtTwcdKBAR6daTrxSETA4phbnNRYoMbhSlcjHamBWI5p233z61qShvU4FL05oKFJoZtq0rGbE5SHzCvLZAJrOZq6UhEmSBin7jSaGRcnJphQ7gapCE6A1MBwM9qBkQ/wBZUgHABoYh5ABbnPamZ4FJARqucmnMeox2qiRucJSggD8KYxo6VGfv8VQAOcVOP4aTAU9PfNBzyRUAMb7xzUg6AAUDJCD5fpiqgHzGhCPY/h6xLX2Tk+UOvsa0PFwL+H5C2M7Sa64O5tP4UcxoBx4B1Jv9v+grx5nLdT+ldKM5fF8kICMdTW4hjmgCnO9erAcEe/v71qjNl+FVKiUDhiSoP8zVyIqHyxOfX0P+fyrsWpzsRv3hAAyNwBA6d+BV/ah4KEexOK0mraGad9SvIIwW6s+07QTnAFJuTHzoM9TzWT2LT1JUl2jzHULn5VAzk1RRS0G5ApK8EY5oS0B7jRI3ov8A3yKTc4mkCnAznpVdBdSyHZfmkZsD+HNIMFUDHaNzrn05yP501sPqVZUdJCpBpTGX2cHhcfX/ADmhbCZNHCVbcwBx19B7UomlR0lZVkUkq6P0ZfSsr6MuxJNYoJFvICZbUnlT95D6N/jUg8y4kEk5CqOAR0HtXPB6mktgmlXdlThEGB7+1RruC7sktnOa6YmLLDwSZE0DbJgMnHRqbpkoNzh9wfPIP5Vg1fU1WgyVY31G4uJx+5iILj+83Yfia6LwzdtJqpaRsmTI/Pn+lYx1OqStYu+JYgmoByOJE6+4ryKIeTfyofU4rk6McjUO3OCKQY4xXEZDlbH4GnBjyMZoARumAMUFs4wOoqRgueg7GpSXdMenNDGM++Dk8kUir+79cUCLGAU96ac4znn2rMlgoDBgSeagC7eM5zVoCZAuz3zSBRuouMsEeanH30H5iq3TtxVCGgHqadjj6UEiq20etSKxOfSpaLFODx2pOBSAKf25PSkAZpuM96BkmcELgk+tABJ46e9SIfjA9qdDM9vMJE6jqPUelCeoG3Olre2xLDCPwcdVNea3djLaXTROM45DdiK9uEroplVYWPGMZregtppowUDOUONy84NdEZcpNrnTWunTXcwWZJIgB82RhW/Gu+htkt4VjQABRjgVxSgubTYaRaRQW6c1IrKmzPf9Ks0L+5P74p4Hfg/hTEOxg9KONjM7KqqMkk8CkUZ5Z532lXSHocHDN/gKuKAkYjQERjop7Ui32DgUm5fWmZi8HqRSjbnqDSAb8memTS4XsKBhjjpTNvoDQAfUUwEg/KNuKAK0UQTUJrlm3vKiqQe2K2hcDPJZf1FMRHLbWd0P3sMEp/2lGaxLrw3p10mwxPFznMbf40WC4uiaCmiXsk0UxlDrt2sMEcg9fwr037fbSHEsZU+pXI/MU/Um3YrzyQZleKbAW3Y/e/xr5HB+aQBRIT0OeRU23NH8JMHMibDCSOgIGDUCwvv+Rsbfvbjisdmc5bjLxSN8xXPUqM7qu2urXGnyiWFiXJOQf6ihO7A6+18TzTfNJBFsHUmt2LW7KU7XhYZ7r0rRwTOlSaLqXOmzHatwFJ7NXO65p9u8UYhlVpJ5VQc5P1rKzRd0zU/sZI4vKCgt/fPXjvUM9gEntjtYMJM4B4PB5q1Ijk0NY9cZ6U0/N155rpumY8rRUn8pCpkAAJ9KhyjLwSfo2aQyr5aN1Uc9yuKtLICAGU7VGODwKm47FrykdCQM8ccVnyQzEAEJkcDbxxQBRaF0K/I2e+KhnR2t1VicZyfWom/dYW1Mj5SxKnIQYyazmWcZUqr7jkHd/SvEi1fUhlO7REiA2+UxP3N2arKsmNwYOAvFdqempJTW4mbcuwPx3GcCrMU7BPliwR1rZxQWLChkA+ZOTkn0q3pTSXV+YvNjCqpOX4DfnUxSkyW7K5p3ulwxlLjb5iMvCQrgBuwJ9Pesq4tYpN5S1MZBC7VY/nQ5WW5t5lRLCOInzAX9x0FXkZoowphLDPylRWMpcxJHNI8Y2zMgLZIUnp+VVWISMIGznkLnBoSAVEuNwMgOw8AA8j8KnKSKSGO3B4Y8k+1NtCJUbBIOC/0qOWVVjVSuXx39aztqCMSS3kyeODyWxgVFsXauSCfQCu9O4zuPDKs2phhv2rGT83au21h9tjNg4OKuXwjp/GeRC2lkPyk7s+wqytq8TAzlcem7NczkloDWpK0kcZJVNpPAOOaiWTLYZuc5GegrPV6klYNskLeZuA5wB3q7IiyqsoUHvz603pZh1HMEdd0iBWHI4AqkkXnHaNq4OeTSi7AWGZYSdm0kcYFUijshYnHPQdapd2BdzHFFsDMSex7VWC+UNz8gdFU002HQnmkkW0WRt+054YdKbFILiNIo4RGVHznPLe9U1oJ6F8RpjaBnHTtUYtRKWDOSVFcnM1qSZUpeT93GT7ggVUQMQxznbwAeTXarWLLsUBmKZaMOeAh71HdW5STZjp129qL6giK2ZopMA8eh6VaFzJkguqoetDimxF5Z1C4R0bjuKY90sDAoAznuBXNyNsEKC7sJN5x/FgVI+Cedw3d6TVtAIvMiTEfytg9TWfNcPIxTgr7cVrGN3djKce8H92zJ/wACrqLSR1064lkuJDKo+Ubs12XEt0YsWsXZOJSrr6tGDSpKSxbfye1TNdRsaXdV6fjUbO0hwEyPX0rPlJNPIAz3poGTmuEoQmo/oasQpBqRV4yalsBwp1QMOnFXVC28PnzDIPCL3Y1pCPM7F3srmtptlLNKbu4XfL0VByFrovImJP7tuevFfQRscsl0B7WVFLOvy+gbmkS3lLBoyB6HtWlzKxbNlvAK7VbrtzgZrAvQ0EqxgpJMw7HIX3qou5DSII0NsnDK7vwV67q5XVL0wq1vEQZCMOw7ewrObtodEdTDtoCxDMK3FG0YrxKru7HYiXIHNN4NcYxAMZqRVz14FJskfgU188ACpKAAjrQetADdxpwYAY7mnYEOGMUoxSGGBjFIAPwqRDsAimBcnHWgdiQIRTW6UrgQYz9aACeMc1qIeE28momNC1ExQcGlEbTybVHAGSapbiKszE4UnIXpjpVRfmaulEEmcscdKfnHWpAaDwT70gPJNMBp4XHepl56UhibR8xPGKVhyKVwI+drHHNBHA+lWIaOF680HkmmSP2/JzTMD9KRQY+Woe9UhEgAAqYEAg+lJgOBBxxTgfSs2BG3JY0/d04ycUDFZ8DGKr5JppAesfDs/wCk3y/9MP61u+K1A0KVR0EbV1QNZbI5DQD/AMW+1P8A66Hj8BXkeTjgL+VdaM5fF8kKhbb/AA4+lb1uDcRRoeIx949Nx9PpWy1Mmbpx5JX+6w6dvoKqfKH2g4J7j+Ef416ENNTlkSCGPaRvOMjPFaMQjb5GYk9FJ71jJstEUsaoxUZZ8EHPbNUUUAhVbPGWbsKE9CepWlcu+QCFHQUql0lZkB4Y9qroPqXWQSpuRdrD7wqIq3mEIAScHNJCZHIjMdo6D1PX3p5UmNhxw6n81x/SrQFqJ+qSMCP4e5FEhwEOduDjOOuf/wBVQlqNsjaRSAu75R/s9agby/JOWfAOTgc1KVimT2E4guMwiZgwwysBtYd81oXBa4tC8cbJBGeIycbef1+tc0bcyLlexVSMsufKwF4GfWnBHCMSgUAdT7VunZkPVE43nH3eOgyOfeqs8DSKXyqzoM7lNQtGV5mXeXRmCRMmwD5m5+83TNWtFkFtqKMDjDKf1/wzXKk1Kx6as6dz1DxPFm3ilH8Jx+deH6gPL1JX6BgDWC3MXsaHBI460xvvcdjXAZDcYY9+amL8nApMBNx6UgOVAHrSAXcQQD370qZzx3oAaoOdvoalQOCV4pOwxyDkqaYqEMQTU3JHqNrgjoeKZIgBznHcUX1EKmCfrUuPbpxQxoYGKSAr2qxKvAdRhH5A9KvoBUPIwDzSBT3piFHWng5OKQh+MmkwKgsbyDSg561RJJkYptSUO+p59aduzSJY7OBnORTC2B04qbALBctbSlkG6Nvvp2IrobyOG/tUCgZ25Rj1B9DXo03Ytaliw0mxa3BZDI5+8WOMH0rbtbG3tRiBGXnP3jiuxgawUDkmnHkHHTFSUUXuMFTEC4JKnA6VFFCzytkAqxzjHTipWpT0NyKJI8YQZ9anzjgY+p7VRIyeRbbb5h3SOOEX7x/wqiImkYPPg4OUUdF/xNBpsi7gf3mo2jHU/nQZiYHTBP1pVQdwKQEm0HpxTto9KBhtHpSbBnJoAQr7n86TBH8RpAB3eufrVctIOse4exoGQLcpv2lWU+4q+MduaBDvwFOU4OQSPoaYFkTv35/CpBOO6/lVEgsyZI3dezDis2XSNOuRue0hJ67kG0/pSHc5+48J2Tqwglngz2HzCuZm8F3SkCG6ikUc4YEGsrNBoc5d6Fq9qgJt3ZB3j+b+VQx61dWRCSW0DcfdeIDFWrWFy2HPrUFwf9I0+DB/55rtP6Vm3k9jIv8AokU0Tf7TZFaWC5m+c+R8xGK1knlESXGGwrYDZzzTYkakXiC7iPDMfTJrUi8RXLTwtJFv25wBxnNQ4ovmZ1UWvRsP30IQ5xjNbEV9aTxg4I554rFxsaqQ54bS4GPMDAcjJqBtGjPzo5BPepuytCjJY3FrzFLn9apKbqcENANw5yBzitU7rUzatsQJcTRkrtdCPapWv7hBglCenPWquTYkF6UyCgLFupHQUl1Mhg4ZWyOcVEk+Vj6nIyzIigIuV6bBWbczRouPNcAjIFeTCLZiyGKNJXSZZuOQA2ct61P5R3sXG7cMnbya6G7aEEEK79wWFY2boWzSxlYY3kkcEH7o28k0PsMLjMcEZVSQRlhjp9anslWO383Ay7cKoo2QbmpFqF7aqYYmQoSSY5AD1qBmdmGCFbGfYn8qzk00h7aFPMgX5yCOpAHH0oDvt2bXJboMdBRZCIZbPzBly5I6ZqN4GV0kOH2cBW5/WtFPoMrPOhmMrkgr0Uc5qOK6kIkO0EAc5FaqGgD/ADJGQGOQAAZYdMU9bohgZV7cHFPlTEWJiGUEMzHsgWsvMpYlF8s+1KGm5R6B4V80z3BckhVA5re1iYwwFkJB3AZFdMvhHS3Z57MzISwLkn/azVAO75MuSK4oq4mORl37s7z0AI6VoFkmjVWjXcO+eg9KbEtGU5ikMeI85J7DmoC02FYgk54Apra7GW3XzGBcMDjBOTiogiNEw3qSTgEjk/So9CSdcxoI1AkK9c1SkY5PysuT+dC1dxkTyO8uXVQV6k/1pEYTSbUbaTxwK6LAdNJG0tksUskrqo+UH7oxWSwWOLlxxxkc1zuTegdEVvtKJCVBLE9DmpY7pIo2HzKSPqDVuDZNih55LExp8x6j1oN2vIaMI3ZgK15R2KbOZn/jdieCOKtwLLFJ++LKpHAPc1o7JWGPuZfMXaQWI/iHFZSq7A4HA60o6IZNGAV7l6txBC37zJbsO1NiLfmbOBgKOo7mmreDfhkwuMAVhy3AqyCNWJL7Q3pTOP8Alk4K9T3Naq9hCArI4KuQM89qmdh5TqD145piMmJAX+Z+PY1fwj9N3HfPStXcpjXhkWNWb7r9CT1qPzCFCKMkehpPURvYFIa8wYzGacAQM07kjcnNS9qllChqfnA96mwydV8uIzSYCD17+1alnbyXMq3d0uBj93H2Ar06EepMnb5G/khs+vX3pzAkZBO31r1rWOO7ZPjzRgH94OgPf/69QMoDEsDtz0pgzPnuTCQ4J3/wgd6pogRDK7hpGPzDv+FWZruYuo3v2VNqH9+w/wC+B/jXM28TSsXfJyc5PevNnLdnoRVtDdQYwKmIGa8Vm444I6U0KOuagBev0p4qRATTdxoKAsTSbqdhAOvNPIXtSGI3TihV70CJCuO/FQDnNJAwBP4U9c0wRIWI4FRZqUMM+tIGweKskGkyPaoxzRawCtgCrrqbbT9+7a8h4A9Mf5/OrQdDnHcDilUgAtjFddtDIcB096eT681DAUYCim4yDSGPUcgVZUAHJqGAzOVb60pXDj6UgISCIyexNQszdO2K0QCgfKPrSMM5quohR9znr2p2PTtSATtiq7dTVIB+MGpAPfNNgSgDipMisWNEfHNOzxTAexG0Z9KqKwyMDvTQHrPw8I+3XgH/ADwP8xXQ+K0/4kzkdkkH6V0wNpbI4bQyw+H+olSMCU5BH+yK8q4K5B+orsRlL4vkhbdPNnWPnBPOK61SF4UDgcYHAH+fzrpiYyHfMoYDJJ459fT/ABqVUAXBTLep9a676WOZ7hg7WBjCjHPFWCJT80cYx0Hy/wCeKzlsUi0PMLIHwzfxHj8qykEnlAK4AHB5qFsPqNKsesy01gDI+ZMdO3XitOgupKqovG9ix6cVLKiGdRg/cx8tJMGRYj6CNz+NAx+8AXA2A4Ps3/16qLEWA+OkS5I71JL/AKhQVHDBiBWa3KexFJvjbgJtPQ4601jIYnBx93IwPTmmtwexa33wQL5rLxliAAAKuSySiyEDOzvINzF2zgdvpXDF6m7WhQMQkiDRtyB8y5z+NKCOI0wR3PrXZ1MehIEWOIEZ3Y9OlEZ5C+vUVn1K6FSaFJUCSYQ9Fb3qpYWr/bjE/BKkDn2pS3ubRdlY9Yv3+1eHfM6ny1avEtYw8ccgIJU4yK4vtG3QdEQ8aNU7gelefLczImxg4PNAP8qAJG46imo3LCpAfgkeuKQEq2RSGK27eSO/NLlsgjvS0AX5gSelS4bPPNSxMjIIUn0pSAycnpQSM24OAadkcZ+hp7jQ/AAOc9akjccxv91v0NNDImUqxVhyKXBIpkjQvOM0DH/16QwBPSpPT1oAd/8AqpgFIYdCRSA5oEPB9aTNIQoOeBgnPQUx8Kv71gB2FUkBo2mm3N7ghDBB/fbqfoK7i2sYba38lcuC24k9Sa7IxNkrF2KFIgRGm0E5OO9Wxn0rqESIvPIp1yryyp5RCx4w2Tz1qGrlJ2IY7OOLOCSScnJq+Aqgdh6VQh2C2QRgD0rK1C8S1hdg6gAY3k8fQetUBy2nXc9xctdSgJaBcFmPU+3rXoENuJI1dNxRhlSrdqpkDFhmSMCUc889c04Ie7Y/CpGHlgdJR+IpuGBIDKQKQwxJkDjn3qfypODgfnTEQElZNjDBAzT8n0oAXOaT8KQxwI54P4ijnsB+dADGUHhsULGBzSAk2+1G32pgBFAxQBHt569aeGAbbwDQBYEjDox4qTzmP3gDQA8SgYwGWopra2vf+PhElI6blB/SpZSMK58M6bPnNsin1TK/y4rl7jwRCSfs9xIns4DD+lSm0W0mco3hplcg3OcHHyxk1qtooawitt8wCMWJ2AZJ/GtG7ma0Ysfh2BQNyysfdwP6Vo/2VDvVhEAUGBmQmi4rEv2GFG3HyVPrk/40q/Zo8j7TEM+mKkocJYM4SaRv9xT/AEFS+ch4CXb/AINSGGCfu2Ezf72B/M1raeZIpSXswikY4YE0gZ0JaByAylfwqN7S2mJBEZ9iBU2LuZ0mkWxJK/Kf9lqx5dLVBsEwGT/Gv9RVai0OA1a2kt5nSNoiO5U9q5V7SdV3mNsHoccGuaDS3M2tSijPG42Ehs8Eda1omKsu6bOeeTgA10SMmRfaJJXVHTzAD2JBatB445MBNkZHUMeRWDVthCfZI5Sdsu5xyeOv5UsMZ80BSYwDkjqajm6MZoQrLufcUAzxnqfekRtzsxKgDjaDy1cunQZVefBCRFcNzz29qejuQwkcJ2wprbl0ExdpRgUAPPLB81X+aS4w28Rr147+9CGWlMRYh4wu3uBVKa2ibBSREzztGeaUW0wKt15Q+WOIqwHX1rNxIFBYEjtXZHbUDQgnkCldx+nWr8QmkYq8bMn97GKiSW5J33hpT5Nw7Agl8c+wpmuyBYRk9Wq5fCaUupwkzsOcEL/C3rVBAxPmA9+hHBrKOiIJC6w/MAzEnJBGBTixuFDoQmDjGaduoDxE3zOW+b2705ZscE4IPbip3ESqzv8AIhPIyRntUaxLDyxIOc9MiovbQY6ScCJQigFjjfk8e1VyZTMgJDFea0ikgJVgYs0knzAfw+tN2oEIWIbxzkHpS5uwG2kcElpGr3bQsRyrMdtYbLtYLHIrkfdwvFVbUtWsThY2UvIAHHB3Dr+FV/ISQEs/HUYHIqLtEbF0wBItkagsw4JHJqH7MroWkG91HrxWfP1AmiLIjBgmAMADtT/JjYqpVySMg4/rRfXQkzb2KJpARIVPc44NRyNHsRA+4j3wK3jdpFFYQSo25XTBH3s1M0KGEupYsP1NW5AUISFchkLZ45OKa3LnbnHuc1t1GNa3kYk8YHcmooVJfAOD61VxG1bQKqnfg/hVkRKp4HHYE1ySlqSQ/Z4t2XGMnkCnOsagrGFGenPNNybKI74OixIXV1VAMY6VTSNDhgcH17VrfS6Bm5imMK84BACaCTTEKvvUmeKljEGKtxouDJIdsa9TTSbdkVtqzQsrZtQb7RKNlun+qQ9z612AaNkDPG24cEBsAV9BFW2MHtruSxm36GMnPq1QyMBIcRbAOqZraxhclWaMDIh4Hc9f5VDNqUKQl5IFLjhQRndT5bicrHNRMFd57hcs3YHG2sfUb0x/vAQHP+rTHT3NKb09S4rZdjkIY3nl3yEnJzk966JIwAAK8WrLodyRMVCd80wDJrhuMftPXtTh0qGAucUofikK43dmngYoGOpu3JyRikWPKDtSFQKLgRmn5OKCCBiTTh056VQhd2BxTs0i0Pzmk7VIERGe9NxxVkDcU/AFNgLDEZpQvAHck4qvdyh5CB9xPlX/ABraInsZZA3e1PGM4roJJuN30ppIxWYhaeoyp5oGWQB+NKR8tYgRgjA9zS9WNUA1z+7Ue9QP1PsKtCGhuBimseDV2EGeBT89aGMVT39aiYHB4pALjOMVMF7U2wJMYIpwA5yayGR4B70YGODTGSErwepxVIY4I7mqQj1j4en/AImd0uP+Xc/zFdj4liLaLKFySQwH4g1vA6JfCjz/AEaN4fAGqJIpVhJyCPYV4+xxgL1PFdkTGW/3HR2lssMR3YLHlj6//W/nWxFH8rSyEqi9T3z6D3/lXctEc0mR7yzK7LtAYYUdhzxWluc4KknPTrzW8kjnRFIrMr9QMHOfpUIYHkDC4496noNbgzeQhwf3j9T6Coo5EDOjnA3HB9KVtB9RJIyhPHApAAXDHptFC2Bj96qC/Xng+p/wqsZCMNk7g3X6/wD6qcQZpQzrJnCjfjlfX3FQ7y8qnaFyHXHrxkfyqUtRvYclxuO8oNnfj7xpjTOztgHBGencU0tRt6CJct8wljLKx/KpljIYlnzGR8p9fap2YdDPt3lKyS3DKYIjwu77zdh/jWe7SteGSSdd7fMev+Fcb0Z0IugFJspIQVPGK6KBowxkVQZ2XoR+oFdc9znWwtvyuTlue/bvVeJl+0bVBJJOeeKyluzRbFedfLuGBHIOQT2z3pwAmxGQQyDIcdQabety0vdOx0i9X7E2n3JAkAIUn+MGvN9Qh/czx4xsz+hrlnGzuap3Rl2LbocdSK0CNxFeZPSQDGQbRmo+Bj0NSIsK2U96Yp+YDA5qRkg7/SmHsaQEp3YU/hxQykIDyWFTcYwhsBvwoOVPenoIZkhs560KCeB1qiBeKlC579akpCkjpUZxihDZaU+bGOm9B+YqIE/WqZIjA5yKQdeakAPtxThz1oAdkDnvSZ/KpGNagHiqEM3enNLjgmQ7VqrCLltbXF4VWzhIX/nowwK7Sy0OG1YSzN503q3QfSuqKsbJHR4PrxT1jroQyy6iGzMoXcxkCDIyOmajjGUUkckc8YqyCYcjpTu/WgYvOcA80hcRxedKQI1PLY6fQUgKsk4ntpDgxFs7I24L46Z/wrgZbZmxd6wxCjhIB3/wFUhsdBb3OsyBmBgsl4AXjP0/xrorvU4dHjjt4ixYYUIG6Cgg6hZWcZ88HPTPFWVZxz5qn8aQxcuB0Rh1pqFjyYV/IUALkZ+aH9KUBeCYmHPYmgClGFa4lmQ7lYgDPbHGPzq8ozk7eKQw2jniliLKCBgHPegCwGcjJ2VWlWSQqV2gDrgdaYilMzQ8uvGMnjPFZbCaSdTFMixtzhzz+VTexaRfRJful4j7hM/yNMPmowDeWMnAPNFxWLvNQ3FzHbR75mCrTbSLhBzkoodHLHMnmRsGBqXnH3D+FMz2I92Dgq35U7cO4agQbgO7flQJF5yfzoAkEuMbWpzTyGNgjqDjgkZqbF3Oe+x3DdbsD/djH9aT+z3P3ruYj2AH9KNRXA6ZETlprhvYyH+lSjTLTvGW/wB5iaVh3JBp1mpyLaP/AL5q2sES8LGo+i07CuSBRnjFJcgwbcZfIz1xSaGtTKlu2UDaqHg5y1ZN1qc0Nsrr5G5jjHX+tAzKn1O8DSBJ4zhcrsjB5qo17qEjSfv5scbdq4+vSmIaVvZI1ybtmyM5J/GpYbdnkJlVwQMYY5NZtjQ+W1iN1bvIm5FbDKP4hV6dwyybZRCvCxpGm4qK5eW6NHucvqGmafamJPPmluGwWZcY/KuZNvsBkOVj3EKTz+Bra7MpIQSxKqmNCzjsRkGrUDLIVVmHlHllCng1LT3ZgbcLxY/c5LHjCkcUECJS4O0g8t97P5V57vfUaK7NvOEBbd0BOKhu1ItQpPzDt6Va0sMzkk+cK0IKnqMc05BvUqAg3eg6CutoRMIzAoBiU45LA1FFKzMzRRsVAy2OBU76gxZGWSEKCzP3xx+FUd0hXbEjKvfNWlbcZea32KjjncPuNzmp5S6IqbMD0x+tZ3uSRKdkwkhwD055Brow0zoXeMKhGRnOCap3aDqdR4fGNL3n+N2asbXmUgAjnrz0FbT0VjSls/mcB5h3HkEeijGKmVnlB2xj5RzU2IFPzIBJhB2C96pJA6S5IXHUbjQnYCbe8u5AcL3ANESkZwFJHqaNkBfZ9kLSYZXx1xVA3csgVcDaPas4xT3AgWUPkOGfnhegFWrdAivnIbHGewrZ6IQgnCNtySAOo700zPKh3HAHU461PL1GSbh5KfKpQHkqeavC8igbEcvUY6UOLYFu4umlRTFCrYHVUxinAjI3A56881yNWC9yv5xkJMO4KBhvaq4nydzFdgHPH9KaiAiTPdOQibYzwWwOKm8mUEBy7qOhFaaR0ERX8Jwqq4bPtVBLCYvuwpQck1pGSS1LZc328TBQmQf4hUZaNpM+Ztx0+XANRZ7kDHUSoVaSMY6KBWeItpPzDHpW0XYY0q/mDk7M85q0sQbqoxntVNkloxNDja5ZQec9Ken7vazEMT09BXPe4BJKCjY7dwMg1DA/nuisg3McKR1pxiMqXLk3LEqyxqep5qsX3rjaef0rpS0KZv8ANJgk15xI08cULTGSZ5pSKgZZhh8wlmO1F5LHtVu2g/tOdVwUs05C95DXfRX2gfb5naGNwAqRMFAwBjpUy205ywTjvk1610kcmrdxEgZ+UX/gPery2sjriQfMBww/kaLjsZt7CbSBpZWUIvYHk1zyQvKRcS/u1/gBB4rRPQyW7fYoahdpEnmy4OfuqP4z6muFBe6lLyHJNck5anVBWRuxRhFFTEntXiSd2dID1NLuOeKzAfknvTugqBAGHSncGpGLgDNNHWgZKqg08jH1qSiP5lpmS3JqiRCajJpkhnAxTw2V9hQNAPvdKkwMc0mUJjj2phAA4NAEZpvNaEC5OKjJIBzQBqs6W2mncjefL909v84/nXNMc5z2reKCT1IFpy8kmtyCYdCTSY461Agx6mn4wBzSKJkPOO9Snp14rJiGAdBUoxkk+lJgQuR8oFV2+81aIQ3HIpprQQp4AqQUgFXsabnJI9+tIY8DFGeaQyTvTgPlNQAwAnikH0qhkbn5jt6YqOMEgYFWtgPVPh9xrFwOmYG/mK73xJn+xpsHBGf5GtqfU2n8KPPtGuGu/Ad+s7Y2ybS3tgV5lHprwTbrjGwcrg8NXZFGMtzooIw4MjkrGvU+/wDj/KmSGSfDIhWJfuKO3vXfHuccuxETJs5Y8EY5q5EHUYZshuoLfy961lsQi6RvXKMGiHAOep/xrODKUV3wEXgLjqahbD6lJ2VnLMzEn2prbfMOc8gfyq+gi5BIpxG+7b2bP3f/AK1OnXDICBswefUVC3Gym0gZhhAAOAKQk7GO0cEHp+H9apbgx6iYsCqkH1C9KvM5LxsyFSJFycdR0z+tJbgyptkOF3ABCRywFPCHzFJdcfXNV1DoV4k9XUHPQg1qW2WcqrZQjDDbx9azloykUHtRJHISZjGrk4jUEDPfOagjFvJLlUuHbbjlwv8ASuSfxM1jsXhCGnfCnAxxnOOKuRx7pg0iBT25NbNkotR8zvtPDcgHvUVo6xszSbQeQFC81MtQRHcF3udytgEUQuRJh2bZjjJ/U0PoaRHyqs0uTnkcEdv85rHmEkMpWX5g3Rj3rojaS5WYO6d0Zgt/K3NHwp5x6VZibcB7HrXgVYtOzOq9wKhec55qHYNnJ6GuZMYKQAR07U4kcH0NMCRjiTGeM8U3OBjGKlFEwJ2nH1oyTn6cVFgGHJ71IyswznNAiuQc56UmCPxrQgdj3xU6gbTzzUsoQj3pCPl680hjFBSUEHHerTKD86n5T+hrXoSRgn8KQr1rMCLgds0/nNMQd/8AGjIzjFIZG3y4z+FIoZjn7voa0QFiBXmfy7OMyt3bHArs7PQkRxJeN58g6L/CK3jG2pokdaikDCgADsBUoUV0IY8LT8c1QiSbmxCgAuZhgA4PQ/pQilUAIxgVQFuaAxKDlWz6HpVTkoSoI96TGhjsIzggbgM7c9Pc1w9/qTzzC2sQZpz/ABL0X6f41SEyZpYbJES4umku8YLKM7B6D396nniFy0Qul3JCAdhb5Y19WPc+1Mkt397Klkq2cR82Q4RAvIX1x2qtpukC0Bu75g9wefmOQn/16koqnUbjUNSjhsEzEjZdjxke9dqqqhVXXDHp83WgRZKRdACDThGvYkfhSGSFCOQ7D61JI0kcLlHDsqnC+ppiIIUCxj5dhxkgetWwMLUlDMcUwy26nY8g3gZIBOf0oAy/OkEhiTzGByQSpGKZPGzwB1aX5TnaWwDiodzRBFbxXKB8tgrypJrQFvGxVjn5RhRnoK5tzXYpR2AeEruwuSOBzVe5tDGfMW5VFQk4kPf2pao0WrsY66hcL99g3PBAHSqpuDqc22QKYouWBHB9B/n0o5+ZWPXeHeH959mVtJY2/iCWE7jEwDIvOAPxrvW2FiVLD6NXZF3R89PcG2EfK7Aj1oUllAM3P+7VGY9GO7/XL9MVI0hPCvGfrTENUuwHyxGnbRt3GGP060ARlIwDujC49DWRcOqglCycd2oAjtbk3MCyAYzxV4bs96oQ75v8mkBPrSAFK5wxGRVXUIkmSM4divH3+KTKTMSa3tbaLzZ4tq+py1ZLajpy/cj3fSP/ABqSgXXLePhLeT8gKjfxA38Nqfxf/wCtRYVyo2vXbnEcMQJ4Gcmt1FcE+aQZP4sdM1lItFK9I2YLbfeoVclfkYMAPWiOxbKUtrFdBGnQ7h1wcVmzWtrHb74zKDkjH3s0NEWuUfs6QtE8wKgdQDgn2rRivoZLZ4IbRhJk8Bvl+pBrG100zHZlSOUKPLTETDmRSMAn0BpWkBdljRV+XmQkkD6VzOIti7bqJNkaIJAThsdf8KurbpG8qMjvFHwCD0pLfUFqVZ7CMrHKxUJIfkB6kfhUDWki5jttx4yF6cUnJ3sy2jnBNKimM4PPOetWDCjEGQeUpH511Oy1RD00Lyun3UjTHXf2/GpYmieUkyZIHXtXO0yCk86LLgblU8AgcGpmaBGx5jl+3vWnK7FEK2xWQMxIBPyq3NaxWd4GCAABdvHGR9KpyF1O60iIw6RAhBB25OR61yGtPm7VQ4Q45J6YroqamtPSLOXbY0oVXKqDztXg0s6kH92xCn2rFdEzMrvbs0g25Kr1IGaJ3iK+XHH/AMCI5NXvoiupnEYYcYHfJrUjnhAx5fT+IdTVyV1oSOyJH2uX2+w6U942dmQoV2LuBGCCKzsMzlDuck7SOODjNEuxm5LrgdOtaCKJYhs4O09K0lMUiglWG0fNtHetbDHfZQ3A2jjjtmssxSByNhBFSpa2GdRbAJFiQHeOnPWkLSyM68KhHbvXA7XuZozmOMMSFTP3E6015Guf3abto7EV0LuVsRTWkiHCkY64DZqey+0MwRd2c4PpVXTQnsdBNEqlNwJwuAT0FVZCigrnAYc4rz02xmW0lujbdg9NxyamvbYxOixTpJEV3jaen513K61ZS1M+2hNzcbEdFbsWbArem8PX6hXWPzFJwChzWrdgSu7D5NJuLZ1F5tG4cLnJFNMSQRkZ3EVwynd2Q3G25XLiQhUUc/wkiqTShEZCOV6cE1aXQzIY5Azf6zyvwojm8twUOXzySK6LASNukXORkn0xVYhs7c4x1NCA08nNKWxwK4wAe9SZ9qllDgB1rTsrNruTaPlReXc9AKl3Lik3qNMQv7g21qzCyjPzyH+M118SCJFWJNqp0xX0MIJK3Y5OZ2v3Jmd2JKu3vz0qRCWXa5OOxrdmSLCW8gOSM46j1pZ2jWEsCVQcsT2pLVik7I5fJv5fNc7Yk4jU/wAXuap3VwiQGSTIjXgjP3z6VcnZCitk/Vnnsssl/clm6dh2ArZhiVFxivGqOysegkWwppTgdBXnFjOppwFIklFNqAFwAKcACetMoXk8A0oHapGSg49qYW560ihpbjGaYCKZFxCfam/zqgEOOlPGMYpgNA9+adyWxSGP56VEQaBsQ8dqaDntVECkirdpCJ5/nIEafM2f5UFx1ZSvphLcMVYsgOFzWWcV1IxAADJp6j5c1TARulN5yKAF5xT+SQKQxVBLUrBsHNSA9cg8UpJOakRERyKYepqwAZzRx39aZI4jIFOGM0DGgYUUz+eaAJFf0pScye9KwASTinHOKQxwOO/NKnJPHHepGOcAFjjjFVMkqoUdKcRnp/w+Y/27Kp6mBv6V6RroH9muWXcFcEj1rph1NJ/CjzXSrpbjwZqRgt44Aswwo6duua5gRGZUkkPyjJZsfl+PoK7o6amMtWEytIF4CRBioXPT6+/rThHyAJUVu3oa7VorHG9yB1RNzZBIxlcH1qyEU/fZtzdgvb0rR7EkyMp+VSREnUkcGs8BWj/eKxCkgEHp7UlsHUrsUB/1XPu1IzAOp8tTlRgc+tUgLKs2dqoi9idufwqSWVcpjhUbBIHr/wDqqFuUJN5qHKucdtp61WzI6OGLH5c8n0poQbGIALYz1JNPcbbdlXAO3cT345prcGWG2NJID1LZX8eajKlTyMUnuMXCgv6bs/WrIm8rAWMAEfdJzUS3HHYaLp45G2KgRx8yEZB7VmyRAFXjPOfTpWUoq5SZNumE7ZkclgDgYHNW289gGO4sfboKew9xhWYheoOT7VoW8Zx+9X5h39aqT0ElqOnCKUwMKDye4zUzBQqgY/CsHsjVdUObh4v97H9Ko3O1A3mDMZHIqk9iGtzGZfIIcfPCeh/oaiZBtJjHB7elFeHNHmQoO2gwtvjK5+lAQbWUjkc18/sdBEygMec96YCMYPY1YiycEAgnpTsjccDIrMskXGTjrUWclfyoGCkgFT604sdo56UCuRZLcHtR2pmYm0nPapAMU2A8cgE9KXAx1qS0Rso9fxp0LBdyno3X2rRASsu1ip604KSMfrWbJImUY9Kj/h+lMQFsdaj5c8Aj3NVYCRdu8IiGWU9l5rqLPQZJ9r3rbF7RL/WtorqzVI7qCCO2i8uBAi+gq0oXvXUiiYAHpnmlK4OCDmrJF2kHpwaUA+1IYxyA8Sk8s3BH0NSnAOC2f50wHRxl5WUAk9cZ6VQlvY7eJmLBUU8yH+QHego4Wa7utZd4bMGO2B+eRu/1P9Kat2liv2LS4/MmfhpQMsx/wrUxZu6bpKWYN3ekPP1Jbon/ANesy71ma+u/smnLu55fHB/+tU+YzoJIFt7cvcTgLjMp7yN6E+nsKoTuLyzdGmzE5BaRR1PZUHepGadqLXT7CQRLs8lN0gJ5J9CfWsXS0vb2+GoTs6IgIjXHXP8ASkM6yO+D3xtg4eVV3EccVqhnPJjH5UgJAcn/AFfSqdwUcxxAmJydwx3A60wLK54zzUhHHGfzpDKd9MLaymlJxtU9s1zSzNLEWWQ+ZMo+YduO1IotXQlkm+aRlKDHyZU1mLYmR41e4kZSwypPWs2ykjtSix/d9MYqVPurn0rA1JUIEfHuawb+6s1xbyklj8zDbkYoulqzaEJTlyx3PPGuIBexHey2yN+8Vz0JBxj2q34aez/tK/ea5hjgZvkEhAz7gGqpxNK9So/dnujrbyC1W+sZbaWKR8sNyt0GParwlcNgKSxNdKVtDzm76kzO4QllGMelR+bxuKrgdeMVRBGpUKB1IPr1phMWCSh5zzmgBI/LAGQ3Ttig7doUHLZycikMa0m2HgD5vWqs8Ukinam4D0poCjpOVtCpGNrsP1rfDY9aohCGQAe9R570DI5VMkLr3Iqgu5YgF9OfqKAL0gWe3KsoZWHQ9KyH0ezmX5EaNiOCDUjuYo0XaPmZz/uij+zbcNyHP1NTcqxp2On2y3KERZIORk0OSZZDjqxrne5tFaMwdVSRoV2jJLAY9awmgkjOGVlPuMVtBkTQqyzJ0Y1YS8kHDKDW1jG4yWaCcqssZ5OSc1BG/wBlc7SXjI++o+YfWs+Uq9yy5jawcQ/vAeWIPP41zDvsQJGxIPGR0Fcii76iZrWUnlZywRRwCON1dHHdXcVpi1WEoSSS2Cevai2rJjuNhEOUSeNvlbd5inp7YNdobrTmsCiOokjGQTH3qUk4msX7ybPKr4W88zyHKk8sI14H+FRxqhBeHfNtX5gy4/KhXtqTP4iRQkI2HKsx4APer1rpTXZl8iRZJkPC9mqVfdEK19ShLa3H2w2RiBuF/hHOa0Dp0xAW4tJo9vOVXr+NbqyK5WnYFjK4IYgL/C/c/WnvcTogZVhTy+4GSTWN0mQ1Y9Ft9/2VS5yxGTXm2rMTfsdqsBgDIya6Z7lw+Ax0KKShOHzzwc1KI5hJ+7XjqxLA5rmvbcyJrhERzubfnGdvAH5VnpFFE5dpNy9gOtKMnYOg/wA2EhuAcjHK5qkXiRwUjbPYHoa1imMmWRkGGwhHUEcUza9xJlPlOMcccVptqBO1sUkBUNuPXPNQywoH3MnB4GSRzUqVwK91EFn8uOQFPXFTCzl2LISBCTgsDn9K6EDOlaBIbONVeOQkZzjFU/PRgqcFvUCvOkm5MXQinUHAyUOO9QwvGGceY67eSc5yaFewD3mtiwlZeTwPerCDzJAkSqe5G7p+NKzS1Af9ldRlCUB+8MA4pYYI7SNi02WY42suMVlz3VkG5B/rJG2kbccgH/GkDRn7qkY7+hrSzDqZ8kYVdzlSzHgEZNU/3kQKqOH9a646ood5RVC5wuTjg9K6Ky1C5tsRRyuVUZxmui9kLzJ769lmmSSaVhheMDrWDczlV+Vs5/EiuBK7uW3djopYWC8Dfjk81YW5EWWjRX3fePfFXZ3MSvc3MEsyGKMIMcjHer8cNu/l7mxlvnGzkD+tVZpGjZdurSyJY2Rdgg7nGD+NNg0W5u1zjyxj7xHBrJSfUt20sZmcCmc1kZjx6U8DFSMvWdnJd3Cxxjk9T6Cma7qUduh06yP7tf8AWyDq59PpXXQV5c3YU9IqPf8AJFGz1iW3gWKNwqj0Vf8ACtVdbuiOLhgPov8AhXuKOmhm9zS+2xyMrG/ZXxzwAP5VmyazNFcPF9oZgvRgwwf0qpKyuZK97F0aleMgKSzkewOP6VVZp5WLO7tk5Id+PyrLmLa1OmtoN1s8t3IkdtGuWdRj8BXlWo3Rv7siLIgU4jX0FYuVy7WlYtQRCJQB1rRWvHm7s2Dcc04GsLDHDFLUAFAHvSGO2kimnIoExR0xUwGB1pMtDSc+1MZhnAoJYmfamZFMkcPU0hHfNMoZjrRj1piAEipuR1pMpDCR0pTigBhbJpwHGaCSNgAK0pWNlZCNeJJRl89R/kfzq1qytk2c6SPwFV+9daMR/fFTnAGKTGRseeO1MU/NzQA5jRnnigB6nvQ+cfjU9RietO6rQIQg7hTMYzkVQDsnmkwTmgkCMEU7nkntQA0c4z0xQFzQMAp5p2OaLgSbTgU12IXFSAq+ppQMZ5pDHMQM57iqQyMAdTVxGeg+CCV8QInaWNlODgjivR9ehW10e5lSSVpFU43uSOnpW8TSXwo8/wDDsRHg6/EuFEkynn0rMuGSBUiQkSDpk52f7R/2v5V6FNXZzzdiuAEtAQ6kLJ0I65FMbyypILFfp92um+pg0OYYjLEknaSCR1xUbLIpBY5eQdO/0q76EW1I5JDjy8cA84NNEjI8gX7pJyDT6ASBFIBJ47HHQ+9DDDKWHIBAAHv/APXqUMaQwUHBBPQelRfMEYe4PX8P61SBk0ZCt8+Cp9+R71YaMAkjkMpwV6GpW4PYqqcqJGPA6DHemAAn7xJPB4quougLgiM8kmNensMf0rZjt5ZowzKRjpxyazm7FoktLKNpJfNJzuzycVc8i13NyrHuWcAVzybuaRsVVFrHMfMkgZdvH7wVWmvLUZUG3Qd/myf0pPUpKxSW7sY5Fb7UOOoVW/wqSXVrI9HlJ9Qn/wBenJ3sCRTk1azYDCTkg5zgD+tIdciAwLZ29zIB/Spb0KSLUeqR3KZkMMG0/wAZLE/lTvt9qhP+lx4z/DCx/ma61GLSuznblfRFO71cLCptbgtLu53QgDHatNpDNYQTSgOzKDjGMn8Kwdr2RprbUqq/7thtXMh28Dis7DRgMnKHqPSuyNrWZg9xHTd88YzxyKYkmWIY8kYxXz9anyux2J3Vxrj7pBHoargfMRnFcyGTJgIRzmplK8HNQxj1ORyM4pxXr9ajYoZ0OfWgFcke1BBGSMUdasQzcc4z1p49xTAftJ4xx70oBAzmkUh2Bzu6dqrkY4zVIGW4z5ke3q6dPcU3dihoka/I3VCWJHyihIBpKJjeSX7ADJNb9lpFzeAPMfIh9P4jWyXUpI9C0+0j09GW2QRhhhj1LVoEZrqNCVUAHXFTqMkKo3H0qhC3RaHTmdcrIXwCoy2Mfp9awrG4kMiwmIBSN3meZkn8KroJbmjdTNbRq4TflsYLYxV7K7Qx7+nNQXYozwXNw8Ztl2+WSWZu2RxWbcWF5neqOZFXAOeM+tVckgkl1C2tx5sDyE9RGpy319q5eS2utTkNxqRa2tU6IFIJ9gKF3N6jWkYkDTz3zix0+LyoF49Bj1NdfZ2dro9s00j4bHzyt1PsKs5Tkp7u78QXJgtcxWin5if6+9dYkdjollwNo7sfvOaPIDkFS68RXJZiYrND2/z1rrLq6tdFtEAVSyD92nf60gK+n/aby1WaSFFy2Y0PC5P8ZHetYTSQt5at5hGVVc5Z26kn0AoGUdH0+GCV5mn824diocjA9wPWtK11NZtQubXkeTgb8dT3qRm4Je/mKM+pqFHMly7MAVQAK/XOetIZP5qAnMicdeamSaMsBvX86QzH1uCa8sjDb4ZsZI9h/wDXxVHTLE2lv/pbAsxBA9Mdqyk2nY0STRsJBC9y0ux3LAZDscCtFLeMMCFGRzjFG4FBp2e8eIJtA6MQcGpZDMrKjIEIHBI4P41DNEJc3KW8SAghQuXPrXL3tzcrqlw8cAZYkCM3YjGazex10WozTlseW6nKstxmSRSMDGDmqs9q8MUc0kTJFJ9wseT74rSimoo3x04yqto77wrbKsUkux9rKBuIwBzXcgNxtOcfSum9zwxqtIwKuuDnr2p0uVUlXB9jTGVHEoBYKufWnZfkc4x6UgJlDYBJ70Bd853YAC96AK7RsxAC5APNX1yS2xgB3GaoRXjgSIEKuASSee9WV2nqM0xDikRbdjmpf3ftQBAdgfG6siZMLIFOTnIoALaT5COPlP6VbQYYgduRSGSH5WOPqKqywJI5bkE+lSxoWCLyZgc5ABrFLYJz1JNYPc2WxSmTzJoY8kZYcjtW5KlzGUVZkmDHGJF/z/KmkUnqUWtg0e+fT8qSQHi4z/n6VkTWdiUkKTPE6DOyUYz+eKFJrctxUtjmriIQuhcgBhxg1B8h6MK6lqcclZiLGqyiTbyOuD1qKZ4FljjjQMxPzZHFc84ttWJJVS33AvACR71rxzQBQPmXHrzWtholJDyBleNgB3qQFo42OAxJyOKxUbGmlzjZzM80siE8uRuzjpVu0u5XjbcWZkHGG/T6U5L3TOW5YUyyAkRAleQcf1rpLbUrewnEkzyny1ztVAeT6GsYRVydznNH1BG8SJd3Uu1CxJd/6167qmrw2dqs8UsciMeNpyDWs01BGyfNVk+n/DnLrPHqMPmta4aQHD4JArhJZEa7WFFI+YDjoea44x9+wpS5o3PYH+WM/SvIr12bUJScgZ4IrrnuTH+GOJEPCFTIw6qefxqCRpFjGMhu4Az+Zrj3MiFvPkwfL2DocmnOI0wJApz3B6VemyGLi3jc+XHk44YmlUjY5YpvUf3hn8jVasa1LEGlz3cUc0YRwTyCcVHNbSW7yQsjM6rnrkAVq9NC+W6uQpEWVGMborLkHHBpSixguUDrnHymlYixWWATHcqEKTwM4B9q0orJopC0cY5GNrn7tbxegDCvlwlQxDjuw6e1QhY0uMmXkjpiuC7uyWOdk3vuwSRx61CQ0cbeWFI/ukdaF5jM+4YNGMPtI42EdK19PtW+zLKVC5PLMecVrJ2iSy9JLEGAj2l85JJqpI8c8u2QgqOhXvXJGL3GRzskfEZ47H0qifO3bTGDnnPTNdEdtQJGjlKmdI2zGOSOg/GpoLUzLJNdCVSvIwP5+ldS2C+hpT6a0mx7ZG8sLnL/ACbj681nu0kMe8xqTnG/P6Vg3fQrdXRUklaRAUjXk9M5JP0pzJKsHmkqHHb/APXRoiTPfaFBYDe3dWpqlI5CJVJI9K3AvFUlIkRAijrxVtHjVfmXkdGFYu+whqXCLJu3Aso6sMitey1i4gtzHAQqEk5UZ/8A1UrOwLRmVkU7AFcxQoHerltA9zMscQyzVm2aRXM7GlrGoRaRamwsmDXDD99KO3sK8sJyST1r2aceSFjJvmk5LboKpPrUodgMg11Jgyws7ZAPNWzO0TlTlWHqMVspdybF2PUpVGBIffmux0O3kvXM0qpHCgy0hHaiUlYqMdbvoYPiLWft8gtLTK2kZwMfxn1rHtoBGuSOa82bsrCjrq+prqeOB+NGccV5JsAIx0p3H40gEHWn4xzUsBOaRRzmgCRnx0FMz+dKwD1AzTy2TgUixr4xgVHtApolhTQM0xCgetHTtTGO6VETzQgFBH41NSYxrbcDFNOCKBCbeKU+lAi1YRCa6G4blT5iPX2qjfXBuLhn7ZwK2iOWyRnN0pgXua6EZioOf0qXHzc0mBGw59qaB14piBvvU4cCkUPHQUhPIFIQZOCacGx0oEJv+bNJnIosA7OQaZk0CHYJIpSpAOaAGAHj6VIF460MYq8ZqTAwTmpYEykZGR0qrIRk8VK3AaSVUD1pyuArdKuwyKR/m45yBSxRHg9z1NabID0bweqR63a5IDNkD34NemeII9+lzDjryD06V0ctjZu8bHFW+2HwxduoUyJIpz3zXBFVBLO7Fm5JxXpUupw1NywNps3Vdx/eL7djVeBgMvg4A5yevtWtiDSaMGAyKrZYYCD+H/61VtsojD+UzSsOuDwKFsHUrGOUdUVf97A/nTDhXYmaAZx/y0X0qrqwrMb9oijbP2uL3GSc/lUM11ZjaVuN20k4Ctz+lRzJF8rKpvrYnczyEnsE/wDr1asm+3TPDbRu7bC3zELgCo50iuVkqA/YTdNb4iU4LGX3x0xXQWtvI93Pawm3/dxiQltxHPT0qHJj5SCOHzLPTXCxIbqQoSEJCjJ9T14qhHIU19rKeZYoFJy/lqDwue4qHJlpIk+0WzaZdyx37iVJCIVyELLx2x7mpHurAW98Hvp2lDN5H7xiCNox+tS7jRzt5NY+ZmI7kMGBw2Q/HXPfOelWItR09b9ZJLPMCRbNqgZYnqT+tADINRtLdrCVIZDLbMc5wA65J/PmsW/uFu76adVKiRtwBOSKkZQopDNXTbCbUrryLcDfgscnAwKs6lpM2nmDc8comQupjORgUupVla50Nj4YNzYwXMlyI/PUlFC56An+lcGqM7bUUsfQDNGoO3QR1ZGKupVh1BGDXoUAEmk2y5xmPr9CatGbM3BZsDgL057U/OyRmDDJ6L2x7139Dl6jXjMbb4+V6lQeRUDIJl3x439x61nVjzxv2Ki7OxWBwwBHfpRIvzZxXzuzOobH1INThV+6RxSY0WF2rgAcHvUmQW9ARWDLRC2MZqFjtYHsatEMU8n2qRSAo4yKYiV0GxsdfpVUE5AFJDZIORmncjP5imIjOevamtVoCQIy4de3cU2d0Dbgy89vSrWpVjPa5X0LVJBcs86IoTDDGCK35bI1jHU6ewxZuJPsschY9S3P611ceuQAj7RBLF6tjIFTGaZ1zpOJ0FtdQXcTyWr+YFOCQD1qTTWnntjJcoivuIAUEDH411HCagj5yalWMjOB1GKAIJ4BHbSuV4VCf0qPbFbyKp2xmQADjljVEiy/NE37s5HTeOKsLtBHIyB1IwPwpFFqMhQw3qwbHejBHQflTJF+YZG5h+NIHbHzPke9ACYU9lP/AAEVn38NqLV5LmCOVIxnDLmmlqFzOga1hiCx2MkSHkBUOP0qhd2+kag+64abcvGMkYrf2b6Mx511NJDYxxCO3njQAYUE4AriIdHeXUnuNRnjmAOUCNkH/PpUckl0K5kW9Y1j7KvkWvzTtwMc7f8A69WNG0xreCSW7cmWZfn5+6PTNRZoq5HFfxXGo/Z7Vdu1dqv1CDuQPU12dpDaWyqoCpI/RR95v8frUtFIvlBvw21d3TJyaz2ZQpihXdIGwW25AqCytcWzRhTdsr7mztKgEj0AFZDakISyRxABhhUVssffigZ2cEEYhXy1KqecHOf1qUW6R5YBjj8TUtDRKwUYbcSPXgVXmkXeh+8reh607CuZz3sZmSG3dTk8xnG4fjVC4vZSDCkbE7sbVzg0noUtTOhiuI7vznR8sACkjBlX2ArbG6WLaHCvjBcDt9KzK8zl5/CmnGdp53nkLnLYwoz7CtT+yAJbW4lffbwfLGpH5c/hV3ZNrmoCpMp5YMeq9PyNVSYUYMMkY64xVIlkLYlTMZON2Qc4otIHV2MjEqB61RJf2DI54HWnOPmJH3fU8UxCF/kVSQQKiLj+HHT6015iY3zA2MsPwNSERnO3IpsEU7iPfblA3zEj6EZq0rDGMY/CkMUsmMZ/I1GWXJ4b86ACFsTDau4YOc1bLKQf3HJHXNAjnoY3tTGkv8akZPfFXt2CrfgaB9SVjkAj+E1IANvH1FIB2Ay+h7VWliEsZB/OpZSMaSzcESIqSlOdj8Zo0sXGqS7lt3t4osgsJd2D9CKSjcvn5dTcktbu2Kr9oV4lHCMNo+tcxqV6Iku438veQF2k54I7UrPZmt09UcNfyo8KBbcRYAIYHrWMgJXOenrXQkcbdyQM69Dx7GqxkP2kP1IoYkaKXAbqBUnmoe+KQEgIPQg1KJHTkMR+NAzIhjWWMNIScknrUcbJDebl3BVPrUtBuEmrXHmsY22qegx0FURdSEnc5OeueamMUin5EQKu53cKfSo5EZWCeYSnY9q0IOtspLy2tTDHPsjPYng0llFJ/a1srTbz5gJAOcVyppzMm7RZ61O2I2ryaSYNM3yBSWOGPQ1M1c6toDJo5VPmLgcfw8HFZskjo4VScsedw5rKNmYF6QsQArbmxWe0byfeViM9cdKqNhosR+UkhChmAGPm4NT/AGSSUGWKMvg444NXe2rGjorW0ngVSzSIT13Z/pWNqvmNcxJvy7Zzg8kVq9TaOiZqIMbTKu8hQFzxiqbbEDMI8Mxx9fwrCRn0L0C2/O4kLjj2Na8CM8MikoyY4YEZqYp2CJyU6ieRooso69fU1dbQn2C4lmAQKCPlx+GKiLsrsbV5WMwbsEO68dNydab5F20oRpBsHJbHIFCa3ZmSNbhY3fYCm75T3zVr/j4jUM+zaOhHWs27i8yhI0bYSRtpj646mqzAna1rnafU8itlcYQFlLfKGDHDBuauXEgRMkdOOvWlJXYuolmkk670RSB94E9R9K6tL2O5jeFIfKV3Hz5/i/OumPYz63OsnvxYwMUYuEXAhkTPPr9K8jnDTSM4XG85x0FZz+I6Ye7Tt3KyCZMKnlhwcA55pBDIrM0xBz78E0royKW1Q5ZXRP8AZxmlFu3llw+fbB61tewxiMuPnVg3qD/SmuZCoAOQ38I7U7AMWNhncSvsRWpCixAn5gCOc1EmJl5Y/m5PFGwk9q8+5VizDFJI4jRdzMeAK2tQu00G28iBw19IPnIH3B/jWtKPPPyRbfLG/V6f5nlTuzuWYksTkk1HXrMzSsrIctSDvVoGCsVYMOCDkVpaheTX9yJ7gguVAyBjpVrZktXsa2haTJqVzjGIh95j0ra8Q6uixjS9OOIE4d1/jPpWF7v0NZ6RUe/5HLWlvgbmHNa4Ga82pK7EPGBScd65RkgTIzTSuDyc0rjHhe9Ick1ImHWnZxQMbnNLQIMUrDbSKI8HPWlwce1UIQcmk79eBVDJAxIpO9SBISMVHgHmkMeijNI/HFLqHQiIoUHNWQTc4qNjge9SijdlP2PTFVTiWbqQfb/D+dcix/IVvEqfxWITwacBwc1uYj1GMZpR3qQExTgMLSAjYZajFMBelNUAvTAccYqZVBIpMQjhR0qDPIFCES5+U9KhzTQx4b5gakJznNJgRknPtinjhQTQwBV3k9hUmw7Rz3qWwA7t4FRuCc+lJAKxwEGSTjNQfwscZ59K0QyeOJ5oy+wkDjPpWpb2wj3PNnA5P+FbQ1lyltWV2b/hKOWfxNb3PyrFG+1VDAkZBr2DXhu0q59vSuueshLSB5nakjwrqQcYAkTA9q5/EQQZDFT3B6V0w3OWRHOxg026kg4ZNpBOG74rL0pb7UpdpuvJiGSXAA/lSnJo2pR53Y29QhitLN5Gv5pGA+Ubjye3evNWlkf7zsfqa5IuXVno11FNJKxHS49q0OEeiM5wikn0Aqea2ngVWmieMN90spGaVx2drlar1neT2Mxlt3CuVKkkA8H60yRrXc7QmIyt5ZzlRwOuf500XM4cuJpAxABIY5IHSncRbitL2eJSkcjx9V54qVdPmWaETrtSSQIW3A9TRuM7HU9J063sL8QCQz2xXDs3DZIB4/SqugadbyS3P2iNbjyjGflORgnnp6VNmacyvdIzPEsEcF9EI4Vh3wKzIoxg965KmZ7jxk9qtRQkyL5iSeXn5iq849qBl7ULe2ScLZNK8YHLy4XJ+lWBeyCPasFop/vADNWtCNy9Z6jLDfG4dEfdG0ZVAV4PuBRfXr3Zg8iMwJCGC7Mtw3Xk07AXrbVr6C1hgiUYiUqjFBkA/jWDa+bZziaB2jkX+ISAVTQrkM6B52eeRTKxyxZySf0rrLQmO0ijdflAO3H8qfKJsqrHsyzDr2NTPFiKOfPD5DfUdv1Fa81jKxWC7ZiQT5h6+gqxc2223jng5bcVcDpng/1q4ysxNaGWyrcDjh+x9aiCkAIeorya8OWR0Rd0RbdjAk+xFP6ryTmuE1HAEKCDnHUVKpJx1qGIcVJXp2pCjEcY6dKm5IqQtvHO2pfLJPXihsAAIHJ+tRGNeuaEOxNGFHcVZEW4fKrN9ATSdylFjjaSiPcIXYdCAOR+FZjLcHcqWz/L1yprrjDS7GlqZRaWTqW2+1IY+3IJFdSRZALeTqwCqDyWNOiKQzLJkuVPAUcH8au1xJ21NGfU55AFVUiX/ZGTWezPI26SRnP+0adOkohUrSnuev8AgtiNFlWMAv5x68dhXbxQ3R2fPEsYHPyk1UtzJbF35gTypH5VC8xVc+gzWZZlXup28OlTGeT52QrhVOMketc7NeXV1qQaMqbSNd4LKMrxzjPegtI7eHJt0VmbGOcrg05134CFAB60zMYsDccKfoauNGMcr+lMRCwXPcfpUAUc/M3X1pgIUH9/9BWTqYLQRQ5z5z4IHtVx+JES2I7Z5GgRd2JV4J6Bsf1os451LFgAJv3gbP8AP8MVV9GZeRUunzdxLJFkx/MQF69v5Zqa7jgWF38qJhtO1gMVeulie9yjDZRNbI4jDMvytyQcjvVBkElxJCDLt24VN/3j3/pWim7shxQxYEskMtsWjlJAwQK7RNrqrHBJHU8msZ6pM2ho7D9kRnMzorSEYJPPFWztYfK7L6BTjH0rnOkyZtIt7sr501wcHkl+W/GuhtLO2tFK28Sxjvxz+dTYdzQDA/WkPtjNAELorfeUHHrUbxK67WjBHSgZWhtIIBiG3SPPUgdasFUH8IwKLCImjidlJXkD1p42g559KVh3HthhggEH1rOkVomMsTIxPAR+QPwosO5Gbl2h2SW1uT/eBI/pWJdRK6gGNUHQbXJp2JTGQ3Nv5ws0JEiLnjuK0FbblcZ45rVxa3IvceDnPTntUHlkknOc+tSBZa3baCu2qayeVIylSpxzxwaAKTSQsTtAweo9agdIn5DlfxoGWykawKhY5LDDA1eBO04yaADAHrUOAWIz+lIZHGD5oBbC881oKrk8PTJM2bDSKZlYtH904p2VlG3GGJwAeMmmMit5Q6g9jwatK+F9dtIRIG5Iozhv1qShfX8xTo5HiJ8tiobk470g3GSu0jlpOSe4FeRaxJdpcvLdWxQyHgg8Y6UXVzVXs7GLcXIliRWP3BtHHNIqfu92QR9a2OUjX5jt5p726gEgkEVjOVmbwjcWOMNEx6FRnmoXDDBIIyOK1MCy2RtKAggck1T+915/GkM0Il2xoo4HQZqJLOWaeVIgHdSTkGk2UjIubedZdkiEMvGMVnkEdRTAmU4XNS/aeAFXA7gnINMRIs5AIxkH1J4rp/De1tVhVc5GWYn6UJamE/hZ6dettt3PoDXikkUj5MUnBPOTisL2Z2P4SRy/R8qQMcd6S3hkaXc2RjkFjis7pK5h0HSyOsgAIdvUdqtq8vll2ywHGCKnSwFhJW6B1zjnK8qa9A0y2m8tHu7oKmcqARyPwpWGdkWicBUZWH1Brg9Vghn8SW0cRVSUIchenejqjr+xL0J59PWNFCBhLuwrKeD+XSsyfTrzcQ8YVQPviue7Icehl22mzyL5iLuj6Ag8k1fS0aNlLq4IPTHFdUWZ8rLERMRPlpFuJ5c8ED8aY15cY2vGHQHjK8VrZNWC1tSk672WXyk2j+DOAKoXFzvwgwrdNvrXnyjrZEPuV5pJncqFwEHr1FZErTM4JD475q4JEj3VQhcR/L/e5qIyqSqxLsHfPet0riLcaNjJwEP3hjFV7iFGf92cgdic1nfUEOhBA2liB2Aq3HGOoA9cE8CtG7CNuS+uWtjG+X46hsGucebyl5QH8aJe8UtrDA0HlnzN24fdZT0/Cp4J7KSDZNBO8xP393FbJLqSVDaqkp8x3VFPULxXXWNpa3QSGzfe0gLMZcjYO+QK00asDdtTBu9Na2uWAG5VJw+PlNQxhN/zgh/UDg/SuWV7GslZjmVC5buvOCKqglzh2AB6CskQdQ+nDaDHcBj6MOn40p0y7wNojk9NrihwOmyZpTzx+HrHc+17+UfKvXYPWvIppXmlaSRizscknvXbShyR82c0nzT02Wn+ZBTwjN91SfoK2GaMGnXc3McX5kCtc6NdhcmEH/dINVGSW4NMoSWDx/fR0/3hWjpmjTaldxwRDPqfQVs7JNoIrmkkdZrd+mi239lWW0ykYlkU/pXAW0GTvYfhXHL3UTzc7cjcwBwKK8comTBHHWoirZqSh24gcdaQZ6kUwH7qXPpUAPG0CoyRQNsaPWj+dMQ4ZFRkkmhDFU0EnGBTEAx3NPUA/SgY/HFNxzipGGMmgrjpSGNyQOKac1RIzNTBqbELuyavWVuZrjdt3LH8xHr6CpNI7lK9uGnlLE5HRciswnnHpXSjLciHOT+VPzkgelaCH54pmeBUgL2pe340ARc7jQM4qgHHOc0ij5jQA09Pen5I/KmIb1pAPmpiH4+X8aYetSMlA+YA0pwBSAYev4UuMqB3pgOViFajzMKvIH40rXAhM6huGz9KZLMVRflJ3dga1UO4EO+Z8AKF9CetGxyQGkJB7LxWuiGbMcMtvbCQjCK27J6kZrYgvkvpbi2VMwCFtq5+8Rzmrp21ZtNtpI6bwn5cd5beVCUBZTk9Sa9N1kk6bdADnAqm9Sfsnn65Xw3fjAO1o8jHGMmuVDAIGRQY+hXHSuqG9zlkMvQBpV6g5zGCeMYww4rzZAzOFQMWJwAvU0T3Kiy3cQ3UCqtyk0YP3RICM/nU8FpFJGGe7ijJGSpByKwNr3GyQQRoGS5EjZHy7cd69TuDDDaahGxtkhaJhDtK5JwOvc+1O1w5mlY4fQ5raC9yXMW63ZS7DgOehGK0/EV2l9BB5bmWQSOxCq2FBxgZIHpVJENvY523jshZyfaUn+0j7gV1Cn65rJ8o92T/AL6BpWGPWHd0cH6An+lTC1Y9nP0T/GnYC0IplXaGmC46ZAH86UREFWZsFTkFpRx+lWok3Nme6urq3kEt2ZIwm5gXJB+bHbH1qK1sbh03W4YKw5KKwz+ZpvTcFqSSadOk0ccqnzJQdoIXPH1qjfWRteZJVTjIAOSfyFZ3Q7Mw4i0rY3N+ddFDDCZUWcLFGTjzWXI6Z6k1psriJ7yO3heM2rxyxu23cFHBq5qqwafENsnmSlvu9OPwrNzY7I40XUrS7i5AznAPFdGisWBDIADkh1zkelbauLZOzF1dR9mSSMoFYnAT+GrV5byy6fAtnbE70XcwHtXHfQ1OLaKSG72SDEinkGvXgqTRSlwP4ZFI/wBtc/zBreL0ZDOZu1kSb5vmXsa1VP8AxKnxgtG4f6Z4/wAK16GSMYMTlsKEHb1PvV2BnewuV3HejLKMfkf51diSi0XnjfGu2XuvZqj3K6ncdrrwSR/OqqR54kxfKyIRSSOAF3+6jNXBZzk48lyfda+datod6iy5Hpt0RxAST0JIFW49GvCR8qL9TU2L5S2NEuWOWliX6ZNWBobdWu1z6BP/AK9UoFWRZXQYn4NxO/8AugD+lWU0K2Xqs7Y67iRWigLQsppdiOfszHH94k/1q4ljbbQY7OL8QKvlQyx9kkRcJBCKclveHGUiCZwSoziiwGPeFI5JDJgvGRxjBPFYpecyKVkwHwQC2f510SlZJImEU22yE24feZIYiS3VlAP4YrgbueWS4YPIWwcDAxxWi8zN6bFfgRlTzk1WJCkAV1OyRzrUUtwD+tRl+PU1Fx2PX/B0gGlN/wBdTwR7Cu7F4xALsipnjI61yN6nSloMebc4UTZLD7qipBJ5YO0bj2DUwsUPs8OoiaG9kbB5+TtxUBsLW4BS2u2QqOTtzwRj+lNIG+h0NpG0FskckwlZf4zwTUpViDjnjsaszI7cS+SonUiQcHvmpjge1AAD/tH86o3l4LVoV2NI0hIAGKqKu7Et2RD9sA/1lrMPX5M/yqEX9jJtdsnHQmM8Vuqd9UzNztuMaWxkVkSby9/UhyKoSmaOKE2lyreX8uCwORS5ZLdCumV0lklnnZ3QbgEXPOD1xx25qu885jEbwhZGkG4AH5sHORzV2tIxvdMvfbfLvChjGHyUffwfbpSRmIWZuphs/eHIAyeTgAfpWVtDbqU9SKs8KkOGPzEkYBFallIHtYyCfTn2pS2RUd2aGcDHT3qTPOAc1gbFyOQAdcVaS4UjkH60AWUlXoDT89x0oAduwOcZoDYH9aBjSdwx0qPAIyeM/wAqAKjoN2RwevWm5KjHegQ15CUxn2qqwzzmmBgy3ksd3JFHavKqEBnDDuM9KsTSA7CDkAFhj9KVx2I/skKTCbyx5oGN1TLnczHgk9DVttklpCMnJABHUdaa4IHyyA/UVIyuTKOjIf0qDMrHJX8jQIh2kHmJuKjcR4BZG/KgZalceVGGT5Sw2/Wp8kKeKQE4fgZ9KiZhzzigCLahlUs2O1WDGOcNxigCkWdT3/Onh2O5iD8vPqaoQ6KNVjUJGVB6DpiiRkUqwbqxQj3pAOJ4z6U48jjtSGSKcjijkj+VIYtVri2iuY9ksYdeoBqGrlp2Oa1PQbd7dmtY2RwPlGcqfbmvPJ7SWCPbJGyHPNOL1swktE0dZ4f8Nz6jhmZow2dpIx0q7r+gmzt98B3Khw2f51NRPRioyu2jzoyqNoB6dQe9WCSzruZSDjgH9K6EYstwBnuHQIxHcdQPqfStTT7aJhM6umThQCenqahvUdtCa5aLYqJGSISQrp/EazLcRBAJARL5npgY+tTdXsa8rtcpSEw3LeSxIHRiOtWbC3NxckuqPhTw461ZmyjNZhpcLCyeoFVJdNMZGSBnoDUqSNeR7oqPayp1Wuu8Jwn+0pGII2xn+dapnLNNKzO21ZsWzj1GK8/gXCqrIgKjh2HBrz5s6JbIgmO8rjLtn5hjpUEodQFeRT3AAzUR6IzK5id182RgoPGAopHldYgsJYgde+a10egi3YuS7fM8fstdOknyYLA47sMH9K2aNIliJ2dAwJx6ZzWPa3Dvq00xbaUG0E1CjqdDfunZQ6rcxjB2Oo/2RVgamkmwTRD5e4Y1k1fcFpsaMV7aEbVxGOw28fpVlZI3ZEQhs+hBqhCzWse4ZiHJ5OKrvpNtICwyp9jQM5/UtOaNP3BaSQj7pB5FcAyHLSNGUPYD2rn+0zOcdLoZkTPlt6jHG48frSs4ceX5m3b0HbNOxyld0d2WOaUFlPTHapvJiwQpXPb2q722AovO+4g7crxmqoOzB3ZDckCt0h2L26Py1wvJ45qvHKdxTafwqbE9DUiuFcbGXD9B6Cs8oNxV0bcejLUrRgQsgWQRhwqt15zWhGWiXYEb16jkVo1dDY8yOshB2+UOpK1urOkMlvLYFopQu12C4DD+tJNRD1M65uJCQ0rHk5xn9cVVZ/NjBZMDrxWDd9S29SAgsQV3KF/M0rjdJztUY4IFMg7mOGZZG37do6YbrTlcxR/PIiSZzmPGcflXbY1uYN1pcV9K0pnleRupkrJOivE2RAJR9ashKxcgsIHbbJaSRH1XmtlNEgXkSMfQHikWXBpxUgo0afhn9TWlDEyL88m8+uMUATseiqNzNwF9aqalex+H7IxRbTfzjJI/gFHUlu0brd6HkaxtPKZHJYk5JPetdUIA4xXLVkQlZWRLtNLg46cVwlArMowB+NDPSsBJGwPX8ac7An2qWtSuhHTuBQIaab1oAXOBzSr15oGPZhnIFNwe/WkMd0Wm/wA6BietKFIGRTIFy2aDnOB1pFCgnoKVj1pAQlj07UCrESqPXrTTyeKkYPgcCtTzBbacU3bZZDnj0x/hx+Jq0VeyZzpOcmoC3Hua6EZjsAd6VKYDjTSecelIQ3PHNO5wKYDemaQkZoAd1NIDy2KAEPQZ71Lzk0MBlIPvGmIk/hHNMx3pDHpkngZ+lPKMAd2F/wB44pFJXGFolHzSE/7o/wAamjZWAKIMD+J24/IUNM2jFFOcSGUgOuP9ngVEsCkZYk1upJLQxloyRY0HQZ+tO+XYw79gBU3bJGj58Edhyau20JkkG1cnOBTGWZLpzOLNSX3/ACvjn8Kn0Ztl3GoREGfnY9T2xXVK0HYuHvK53GghodZtw0hctLtxtAAANemavxYXZPoP51BUtjxrUL+WCxubdNoWYrzn09qybO4nAUhV5HOQBxXVFnK0aF80S2c8asGLxndyMjvisrQvDw1KR91wsJjG7HmDdj16Vck7XCO5Lq1rZed8+pG6lVcZY7gMdq5uCO2D5cxuB/Cqtz+tLl7sdyxePYhwYFaJABkbQTnvSxx2rWMk/nyiRSNseMbh35FOy6Br1K0LpcOiJG5Ldmc1cv7Q2UkatHGd/tnFZuSvYqxoXltBYIzOyFtoKqFA3ZrmVvZHuVUHbGTjGBTjJsbRqIs0t5HDEwyQeGJA4HtXT2lxaSW4ja3/AH4Q5cngHFKV72EipoXlrDLMyq7I2DuGSQa5TUWnl3ySRvHEz5C4O0VHUZcsoz9kUHpLHIB+Wf6V1mlXONPjVpkQDjk1pUXuoI7sgubi3W/tnVwxXOSOaoaulveEzi5YccJsOBXOkUzj7Q4mH1r0W2tLa8s/InZnCSAqE46iuxr3GzNbmZrdnBYwwx2zAKHzjdk59aLmSKSBXfyXkzzlSfxrkV7GjOMZQZ5QuMcnjgV0KDzbcYJBIFd8FdM530KlzGVtgC/Q9C2c1s6XdC02+bI3lkDKjmuK10bmBqEqTaxJJGMIzcflXewSiTTImHP7goR7o2f5GtYLWxD2MlrkSnJXjGCPWtSxRd0qZLJLEQPqOcfpWjVjNbjUjicYXGB1FaNmiCYxoow6lSfqKhtjRUW3Thh1HINV57EXBVukmfXG7601IGja0yCyjYOqFJASvLfdPoa66GJSwEjlc+n+NcMlqdkXoba6fExGHdgPToam+wwhec/nU8o7nPXWnpHhgX2r6Gq6RJCOZSXPHB6VFrF3NmME/MsrDt14qwImdjl9xx609QEW0mC/K4cdvapcSRKR5efejVBoKsyhQHi6dqlF0AB8u0dh6VaZLR53qCuL+YiKOWMncxJwRkVyEdx51yH8iRYCPk5qXHS5rGWtjUmurSN3JuCZUGdp55x0rzp3WSQuWxmtYX6mU7PYi3A56moiSSBjbiuls5Uhpx3yaaDk4HpUFHZ2NrdwxgRy5jcEgxvj26da3ZIruaJI1Z2kAHBGAMd/etYpWuRd3sdLYyOGjjmWJXyQ3qT6CuntJDcwlCSjRhQGK56dOKxZqWre2kjnd3mSRWH3Qm3mp4raKAEQxKgPULSAmwcfdP5VGduD/hTJE+XnHFIzHJ2sfzoAjLNkjP6VzV+zSXzbCFaBAQcdCT/hWsN7mcti7LMRbNNEeAuSuelV7TzIovJJ2EY2dw3qPzzT6EdSlNOGu0d49wiGCAueverlwsCxOzQxEbcggYzVa6WEupWtbOB7TlCzIdrkMQc+tUZIQb5Iw7hcd2zz2HPToa2VR8zMXBcpGdqRugllUKeVZQaitLh4o7fcNwydqEZBIpN3iWlaQt5cLeX0CFjEGyG9scn+Vd6IYzCiqBsCjGOlcstbHStCu0Tx52nI9DUOTuwRg+hrI1FwQelTbiBigQqvg8gVK0x4xxTESrL83J57VJ5vP6UASeacdiOlMaQ/eHQ0AIrA8momfnpQA0kDr+lOzle1AFaWGNss0aNnrkc1lYJZxGhZEIG1Rj8KhxuWmSNcA/ehmX/gOcUxp0Iw/mAD1QirIEjktVO5nXJ6ZbFK6wy42SY9dr0hkH2ZjnbPJz06GnG3mXG2bn3HWmARpcbsEKfeld5EIVlz9DQBM7yLHGxQ4LYx1xU+47T9KQCFjxxUbOMnIGRQA6JowyllzzVwtCf4SKYiBlhKdWzTAkZHDkfWmBDDvcfMwXnoTV9rUvtyUfacjPagQyRBHjfjk7Rj1qqrAOygglDtNIYwnY/8qkI5GOO4pDJhzz61IO1IZOixlvnUE9qzrq1gkjbfAsvqSOazauaJ2N7SZ4bTC7HVAfXdXP8Aiw281hJCsq+aXBVQRk/hVSegUlaR4lJZyjjYCVPzYOcVnvC0Z+ZSppqSY5U5IuQvPGpEe7B60sbvGNuwH1yOaswNyCXzSfKQxxgYINVbgMwZlBPzcECuB25z04xbhYg2u4zuyQvTFTQO4chQT8hH/wCqunmWpHspWRKqMsT73K8gAGrYgRkIldmAHUc4rm5ux6ns7Kz7FOdHiiARsjJxzXTeHIir3Tt1+UV0Utrnl4tWdltoXtXYbADnBPauCu45C5JLYA6VjK19TkkVIld2LZ8tSO1WV2s4BiyR0J71DeuhzE8wKL+9X5T02jiqokR9oDhX6EHgVmrvVDLgmEYOVVz/AHgOKPtMbAj7ufSu+Kui07CieOOPHmZIHGazYZ1hX5jli+TitLFN6G99pj43FOenaozexCcL5m1QOec80WC5I17bp/y0Rj6Dg1EmowE43MuPxFRyF8xpwaqdwWG4PHbJrXXV7mPLOwf6jrWMrxRV0zKv9UlmUfMq59z+VYs12kaFUtxJ6FnOV+mK5lqQ5bGcky3DoHBPYYzxTryPy3SPblgME4ra1jJD3SxMSeWHMgXkse/4VPJpV41uskmEjP3SRxRfuOKu0jNe0MI2blPcn/69P+x+ZHuHzkDIw3Sr5r6iasxptrkBSAoB46CmhOXzC7yjjAHSrVmFgVpdyhohEeRuUHNaVm0aNtnhMozwwP8AnNQ7EsbPYW6HzYXyAcmNxVOVPOPmCUIEHXGMVLbuaSte5QiaTdn5ZFJ6uK2iXYsI1XAHzFQOKU7My6lKRkTJbe7euelVBcS/dIwGPB6YoSvuBaEwTBZjye3Wo5XXfwGwOm480coHopsIWbLCRvbcaUWFsDxEB9STXfcqxdWNFTaBtHtQBj0pDG7TS4PvQBJg+5oGaAJFme2aWWGATS7cRktjH4VwD6Nf3l2ZryRFZzljuyam9h2u0ap0aGIBUuRn0ZarHTbhCdipJ/utXDKLe5rZFF7eeP78Lr/wHiq4x6jNc7iRyjGGTULAZ45pIysCKQOlOPpTAcOme1JkZqRinmhSPWgZKMHrTSRnnpUDHpzyaU4zU9RjW4H8qj5FWgYnP5UpcmnuQLk8VIWwPepZQqkYzTHIIx3pWAjOMUBcgHpVjH8gUnIGaQia3jMko6YXk57+1VrqTzZmK5wTxmtUD2KD9cVEeWrdEjj2FSDOaAFPWmkdaQDSal9KGIZ26UoXJ6UDJAccUwdDxSEGMkU8Dk0DHqjyHbGjOfYZrTi0m7bl41iU95GA/SuadWMN2dMKUp7Fk2FpAB9pvFB9EH+NVLiWxRNtrC8r/wB5zx/QVzRlUqPRWR2unCmveephgzsSC4Ueg4/lTREP4mJPtxXsXS2PNuSiNV6Kv86lZj93JxjpWbdyCHbT1IFIQh7e5qF8ANjPNUhE0SFtqJ2HJrWvp4bC1WKH5rlxkt/cFdlNXdxSenqZ1inl2xl+67Hlz1x3xXRQ6Zf3KLd2kEkkbltiov6midr8zNotpNI6Pw7oWqjVbSea3dY45QzM3HQ816rrIBsLse39ajmuxv4bHzzeWyW+rMl05ECoHJJyT7D3qK3IaN2WLLMT5CMOg/vk+gq7kFyRILa3W3AWa5mGWkxjYCOg+tcdZxzz3JSAvvZedh6it7+6R9o6Q6NdLbu7KECqSdx5NVdHsRcxznJ3JjAHeufmujS2tjPu9OuIklllAwhAbn1pbYFrQD2Irqp6sylsdfo8bS6JhRyuccD1rJ1m581LY4JI7k1yW942ewXt3BdeWZLUfLjPz4zx7Vy1xtF5mNAi5BCg5ArdbmbNoyNFcxzIcENwceoq7Jd3DxsvmYUjoABWtRWkTHYxrbOHAZgT6Gi7LtbDe7HB6E5rIZcsLlpIraAgARPwfZjg1BCwRWVs8EiuifwolbivId8WDtw3BqQuVVkZ1Zeo5rlLMW3DGXCgsQQcAV1Ms72seUdlw207TjNehHWDRg9GjEu7v7QV+XGO5OSakF6gx/oyE9z61xWNilGpnvQqqF8xsYxwM10ZieyZodwZgpGcV20dZWMZbF7QdFbxA8sZukt2jwdrLkketd/B4CXYN2otj2ix/M1wM6B0vgSyQhzeOXzzvcKP5VftNH0mwt2il1C3IyWG6UcEjB/SjUAig8L24Pm3NrJn0c/41zV0thFqMc2lXAlh3fMgz8v59qpXJZTS3McpQ9M4UgVbUGORSAQQc5NO9ybDp1ijmc5GCeOaomWLO7eigH15oSYMq3c8UV6ZoXySdxHUHNb1lq8W6JJN+1m6YPy88VcoNxuOMrM7iN2OW2gL14PQVcEqMR1P41wo6iGRC4KgH5vTmqbWiKmCpyOue9SykVkbyzlRkehrftZiy8IrD0B5qUUyaaWYdI9id8Hmo5H3j93vJx0qiSg+Hbo2e4odVjUFiM+nelYZzd4rPcXGFJUrwfwrnNKXNpaMV6Zxn60N+6NL3jPslj+0Xbyor5lYYIrhbkKk8mFA+Y4H41qpa2MnHS5RMgCketW7W3kuAzLGWxwo6c+p9hWpidPb6O7Q74i0c2cB8Ha30Heujh8PiI73CxzFD8ygL+OM4qyTektYjGybVaYAfOw27hjtRNGH/dAGN2GAA3AyO9A0bMejOjjbcqVBycHBPGK1rGCSAOJRnoAQc8CsjQ1Bz0/lSZHqKogMY6U4fjzQAw4ClieBySR0rOW9s5Ok8X48Vai3sJtLcsoYX5Vozn0amfZIt7uFId+GZW5NFmhXTM6705mtTHHI4yckuc59qybpbqK4VhEHjIAKkY/DNCfRia6lSHzJXuG2je5AQk4yB/Wqst15lrt8koXYA8579RxXRpzHPrymmbuOG82MGXdjBwMH/wDXUYZJWuJfLYbXUDIzjH0/Gs0tGyuqQzUHjayZs5dhhTtIJ7c1jWO8sAELiKQMwHJAIIPFD+AtfEaDQx/bDIAfnjK5KkYqpa3r2tqhjkBATBHXBHtWBsdHp+uW16NpzHJ/dbvW66LIO1DQJkLQFeVP4H/GqytuGcjgkVk7m6tYeOvTJpQPapuy+WL6iHAHv71AXIPBz9armFyX2EefaOeT7UqzkjjvTUkyXCS0aHiQ+lSbzg4FVczsxQxqTcMdTTJIt/1pqqozt47nBpgBXj7zfnTvnwcPj6ipGIA4GMqfqtRlTuJKRtxj7tIBvlgcpCin1BxRsUdEcfRqYCqFxl3lBp37veAZW2jrkUwKt9KsaJ9nJZg/zZPb1rLe9J+VeSOu1gam5diL7bc4+WNT9Qf6U5bwknfGoP1I/pSEakEmWX93jJ45zV8uoP3R+NUSVmKkgZAx1qvJE7Y8p8epNMCELMswBKsmOW71eG4DORn0zTEL5jjqMjPY03CRqz7QMnLEdTVWRGoTqREsmOOv4UIdyHaOR0rJuxtFXJt2SMjAPf3qXtzTJFGd/PTvVNZiLllJ4JwRQHQ0FtpHRvL2kHjbnacVQuYYjIgntkc9MSLnH41k0axZg3mhW1wzNBKYCBjCcjNcfceHr2JNySRzqTwOhPvWaXKb8zkZr6de2qhmgOO+1s1Wi813JEMigHqBxV3E0rHS22Et5DjGWxxniqE29gcjeQeCB0ry7+8fQxjo0PjHlISSHOOSe9JC0cjkFD06Bs//AF6e92ddlFJD0kVEYpnr91u/51LDqLbGEsMa8YBx81NRve5FSSjaxEsyTbVZA5z1Jxj8K6/R4WitpGdSGdycEYrsppxbR4eJkpxT8zP1WURyIxGcHpXJyXUs0iiIMJOnHpWripLU8uS6lYmbO45cfxqBjimSzksPKQIo6Dqay9mnKyMeV7koEUiEHeWx0zgVkSxx5+UNmtFFpiRE0CkDZIR6g0wWk7Z2DeB1IrrQEZtbgE/upPl6kA8VCUb0NAEfTvSYOfWmAvPoaQHnrigB+9gM5rTgvGA2yHK46ZqWrqwjSVwoyFLqwBwTwKVDujbBy2eo7V5jViTOxLErSMFK9KjEzSYVVCE9SPSuhWZRJiRELRru3dWI7V0dprjRxDzsyODhf9kfSnuhp9RLu+F5GyMy4PcrggVixKkWWEn0IrHVaDbuTR3zbgGxtP8Ae6V0ejGGVmQwlnZiwZWwTWiVmRex0NzoUUybhM6DqVIB/WsS80SW3QTCVPLTr2qZHXy8xykt0itwW9sc0IQRsYYUc8r1qVF9TmaGEskm4RDy8dM1CLmRclAMDjHemkmKxlFm80kEDPYjpVhCXT9591eAPWt+gMsI9uXGFI9jzQ8YZmyQvsTUapgeufMemaNr+wrrKE2ADk5pAEPc0AKAD0waft45oGBU+p/ClxhcUCIyPfFIVPUN+dSMaSeQSD+FVDHGAcow9yTSsMEWMD5JGB9SxNIySSEBlhdR3ZQc1m0irlOa3tB/rLVlHdo2I/Ss37Fay5MMsyn0dAaycSr3GPplwf8AVlHHtxVVrG7RcvbuPcLkfpWDgLlKB4yCMe1RAdeDWdmZOI4rngsRTmjAzg1N7ANwdvGTRyW5FIB3SlzUjGsSTTRmqEJnPFIAD0NAEq8cmlPzDpxUsYvRee9QkU0IYM5qUcn6U2Mf940ueOakRoXCPaWgV12vLyfp/n+tYOf4u3atY7Dlo7FUnmgA+ldBI4HJJNSA1LAAB1oIwQKQiLFSHqapgSbfl4pU4zUDEPXpSggL7mgBVwfrSN1NIDfFxJYWDRwsTIx3EgcLn1rBluZpADLJI5+uB+lclKEZSc2tT16kpQSghERiMhME+1WFt5Wb7j/lXTKpFdTkVOcuhNHYXTNxEefXin/2fcSZx5ZI6/OK5nXpmv1eZZGj3GRl4lPuaVtK2nDXUK4HPWsPrKbskafVpW1YHSkIwl2jv6AVhzxGKVkfqPSuilW53ZqxlVoezV7kO7HA607DyFVUdO9egeeabg6ZEJJFw7D5VPeueiR7mRp5iSCc89zXopWj6kby9DoJLZ1ji80bUYbjn07V21t4ku9O0ywhtmWKNgSWK543EU7aalX3sdDpXiae416JJr3Nnk5aRQo6V1Wo3trc29zDHcRM7INuHHzc9qya1LWsTxy6sI7jVEExfyFUFnwfmAOMD8eKvXunahIJLlLRobaMA7WHLKOx9h6VnfUpLQs2ulRNC0zfvLh/myT369K4Xw7iPXghz0ZeKqN3FilZTSPUbgRC2lLAgbTkt0riPDckSzXEZCsScgE9axitGVfUva2wFreIE270VsemDXE6Xhk2n1NejQWpyz2ZfsrvyNNMQl2tvIIJ4xWZe3CyIiqBgHtWLVpGt7oWe8ikhiURqHUYYgdazJD51ygjHLYAHvQgN+5/d2xyvzRuCRmshrosMBcD2rqqrVMyiRRzPGTsBBJpZHllUqe9cxobi2TWunxzMCJGycH0BBFULiIvqEqRqzEudoXvmt3rAj7RopoV/Iu4wNGo/idsY/Oqh0xzOIY3Ez9/LyR+dc5Z1EOhNYWc9zJIPM8sjYvb8a59ozLCyYLscMAO+f8A9ddlF3ujOa2Im02WNS0sZiA/v8H8qvWOlT3Z+RNqd3bpXIaHeWmlW9mmRH5kh6uw/lXNarbvHIH25y2Q3rmtqL9/UU1odfoDW0EM32ZfMkSPcxPUH0z+dcDfXlxcyuPtszxBiVXe3A9MGuWTtJo3S0RgujFvmLEepzRsjHqT9KVxJEitEo5iyff/APXWhpssjXSxQ7IyxJGDkn2pJjaNa5F3G489vLDnK7pMZ/KnCKaUktcpuxjlieK7VOKRy8ruUmjO/l+nHCVZjijLYYzH6ACl7W2yK9nfcuLbW5dS8U5XsTIP8K6+xtdOklzFFIZEwTlzxWUqkmrGigkzfDNyiwbVz97NEXnKOf1rjudFi+ssqck44x15pUlj/jDsM0rjsQTywTqFi/d4PU8Z/CoYeJciTbIOh7Gh2uCNuO+jRxHKAjY5Ocg1M8TS4aM/K3cVZBHuljY5wVX061QmdpEVwylewqWUioyJMoV0Jz3HGKzo9Bjt4gYb64BXlRkFR+GKi1yr2Odj0e+hlmeM28iPIWG5iDz+Fc4/hPUbm6d5GiiVjkfPmiOjuEndWOgi8BSKiSeekidXH3SB3xU0cWmxQskcW5F6En+ddi1ORk8WpeeSIIeI1woAJLfhjijzZpRuCSl2GWEikAfXJ4FDdi1G5PDa3IhEv2Ley527XyM+w9KxLT+0zqYe404qjsMu2RtGe1Rcs9Rwue1O2jP4UzMXkEfMR+NO5OPnJ+vNADWLqByp+oqAOwPIHXsSKYFPUJ2jsJm5GRtHPrWVZgJbtCY0ZoTghlB3D1FbrSJi/iKNz9na6jLRKiRjL7RjOeBmtHybdGwVki91c4rRykklcySV2ytZmRoizXc6/NwAc4B6ZqS6luYY0KXXmb2C4dB+dXzJys0LpoyBrWcEBZIcqc4wVqq0lxJc7TEpaL721sAkihcj3JlzLYTMiRFbm3dgpJDYB21Ba3ZiiRoSAGJLZHvScUo3TGm72YaxfBrT5SAM7sdx/k1qeGVU6e8hAErPyR1x2rnl8KR0LdnRSQjqCRjuK577E0KT5w6OxYcdCawNTk7Jlj1iCVeFc4I9D0Ir0oRlDlDt5ycdDWjIW5B9sEEixzlQ0jnaAc5FYdhcSOZFNuwXzGw2ccZ61kam+MY6Y+ho6Hq35VFjVMdhfX8xSMoI7H0palJxGeWCemPoaQwj0qF5o0b7MaYxjv8AlT9oxwTRZGjcrC7fQ/rQQ2DgmtDn17Ac9/5Ug69Kozshm5v4Y8j1zT1bcoPIzRzFKF9mO/GnZp3IcWGc80mRimTZhijHvTEQmNTj5Qaia0i/55r+VKwEJsocfcA+lRiyjByNw+hpWGTCDYwKOc+4qw0kgODtP4UxCbsryFzVaSIsPl+U/wCyaxcmuh6SpQktJFqJVWLDby2OpqmpIQeYx398LxT50Q8PNEwZSSTIoAHcVJFtdsK8ZNa3OJprcZdBhhCVOR03VFGAsgB3A47U7XEnYfMAuOSA3TNTId+NwAz1oEWym0All57ZqnNbZlWUdvvYqSiVMryjEHtzSXE75LPbG4OP4Scj9KGJGe14bTaiRvJJnkBflH41YSW5kcubWNc+rkn8OwrNGjLEikHMgwp6dyKzbq0SaMiLO49iKyktDWDs02cpdWOo2kH7m3V1PUbutYK6gsJK3tjLEPVOlcagnu9T3XX091aFaS+gCl4trL0walgv4g2DaqOPvRkUKnK2rN54indJK5u2Ft/aj/Z7JcuRuwx24FdFa+DZ1lU3Lp5YbLLkkkelbQpzi9TirYmnLSO6PXZLDTJogk1jHhRjIX+o5rhb2CG3n2W6sq46Ma7GkndHhwvycr6HGz2U+o3ZSBVYouSGOK5q4sdQsZwJLZsdiMNWDWp3QqLl5exlPLIhKYwCeQRg5rPdwXAPy1cN7mE1oObCkYcMfY01fllB65HIrrOBEzL7ClRSM7SR64qrE3O30yeWytDuPzScqrL1rYtLZZYsXmnx4J4Y4zXPK61NItNWEutA0yf+F4D7cCubn8HMwzaXaN7MKlSNGjnLjw7qtvn9wZFHeNs/pXOTQTwttmikQ+jrit1IzsVcZ7inhXGOD+VUSaaXGzkgA4+6BwastfYjyiKuTyqEj8a4ZQIsPXfPEAgOwHJOeM/Sh1hjfMsh3Y5GOaz20QyvzImFm2IezGqyQxseZcnPStU7BcsyRlVCO+1fQiofMjhO1fn9cnI/SktQIWWMf8tcDPTFbOn3LQujBg0aHjJ71Qnqd0fElqqhZF+b/ZqBNWtb1mWeUxxZztYZ3flVctzrUuVaGxPDZvYutu1spx1OCTXNSWiGKM28Mj9iB8wNc0otFaOKMWaC3aKTeClwp4QDGKhtdNuZ5AUjjk2jJG/BpxkYyVtCEWVxNLKiQMfLPz7udtD2tyuFfY0eONoxmrurA4O5E3nRjZGq7Ac4IwapmIqzvICF7Ybmku5nY9dJYnrS7sdRXcMXO4cZH4Uoxj71ACcU3ccYwaAGcnoT+VPCt/ex9aQx+D35+lKBj1/OgBCuaTZnvmgB2wegqJokLAlRn1qQEaBj92Vl/LFNNvuGJNrj6YqRkiRBOEUD8akLOo5IoKuQljIcNEjj1bBrPltbSQ4azIOeSgxWbQ7lZ9HtX/1U8iN/dbBqjJocynck0bezZWsnEehQfTruMEmFmH+wQ38qzpCUOGVlb0YYrBwFYZ1PH6U3HPNZ2IaFbBPJpSMDipIE6DG2tjTNO+3yMvmrFtHUjNM0irnR/wBgtDbyJmGaRsbGzgr+dcjeWs9nN5c6hTjPDA5/Kt3TaV2ZORmHrnOaXJNZFEoGKdxioGPA/M1as4jJcbsApHy27pUlLcqXdw1zLuds8YX2FUXPOOwroMyow5FP6CtQEBAHNOzkZoEKKM5JpAIAc0NkjrQMeG2mnKeDk0rAN7f1pB0Ge1MAUcsQKMkg5oA6l5rZLMMGBkdArLURvBgbUiQD0X9a8ZU5Nts+h9rBJCfbJCflY49lpqXcxf5Wbd9BWnIkHtL7aim4uDnL9fcCmNG9uAZID84yuSRketJQj0HKpNbong8xvmESIe3ysTTntpCctHHk858k8/nUP3XfUr3pK2g+CC5RiVKpgcERhTXPXoK3WGcvkdfWt6UoSnpuYVoy5NSskTu/yp16VrQyR20oByzD0HBNeuldnj2tqYc8suqXrzTthF/T2FbtjF5UjySQgpHEWUOflBzxken8675O7MYqyOtsbH7S4ub1ARIQWV8/n14r1dIrGeER/YYAiAbQUHGeeP0rByuzqULRMPUtG0u6QLJD5OeA0R21zR0LRIWyBIzf7Uv+FIySLqJaWpWSKBQw5Bd2b+ZrGvdeuLu4+yyXH7h22sFAHHQj8/51aVkV8T1NRXSK2cRAcA4f04rx+OcWeu+eoZlVm+715zWsF7jMJP30bt9qv2y1eFYmG7+Jm/wFYgs7my8iaLBaRS2ADkckVmrIu3UjlFxLlGLNIwwVVeavQ2clhHB56bXZjx3xxiuuk/fSMpLRmBLAWupFXJO88AGt0eHp0j8y4ligTuWas56SYR+FFNdOWaQR2Ze4bu2zC12Fl4dWAiS4fMg5Cr0BrFs0SMC6jxPOjY5Geema1oNLsrOLzNQkSQsAVVCf8muyrqomMOpZihku+LC0jtYf+erLya3bLSLe1O4jzZf77f0FcTNyHXLcy2bPjJjU/liuL03U47SNh9nWSXIZXI5HHPNU9YWBaSubcl9JfqWunYR54iQYz9TVyO+eJPLtLaOHPcDJNdCjoYN6ld9Pvr8/vGbB7ucCpv7JureMCFUdkXh1b5sjOMfnSU1F6FON0alporyP9o1B3nmbnDZxXS+VsXG0KB2rmbNbACoPLIPqaSWwjvU8twSM/wAORSuVYpXenxw2ZgtZDBNIwcucn2Ga8wuYSrhcrGcAsqKwx9c1ipXZraxT8oBuZOPoKlAiUfMzfgMUXCw8NEeFjdvo/wD9apVt7oOrQWb7h0wh/nindCsdjPo91faYk88G2VD8pP8AIiqkOh6l5SEmBD0xk5H6UX3QW6lsaBeu2GmhBPuf8K0B4WlVcvfICfRSf61GpWiGxeHIS2JrmWQDsgAroLDRLPTpfPhMzSEcgtx+NUriZ04fcu7yKhknXqvHuBVEFJjufpknnLcVVkXdlTnH+zUM0RNbIsQJWNSvqeanuAZFyVRVHU4pAc/tVJG35dfYYq7FnO6FpvLHVA3IqUUXBJFOgHmyD6nJqs9u6AbJyc9KbBaE4WfIyRg9QO9acdrcTB2iTaFHIBxn2FNXJZQiuA5kxHICnBYjAPrirAkUqpXB4z65rREFpb2VUEbA7TxkL/nFcTfWVtZFiiRRtKMKWJJ49u9aJkWIDPCkSLJMse2MMBGu3fzjH/1qyLie7h8h4pWdCN3kqcZPrz1FS2aI7vSjL/Z0RkLiQgls5GD6YrS8yQn7xqjITzHIGQDn1Wn7xnBQfgSKYBuzztI+hpQwB6sPqKBBuU8bxx6g0zGTwyn8aQyhfWstykcaAbQ4Zue1VHt5kufMEUqgdSGBH1xWvNpYytrcz0YGe8dgMAhR8ue3X6ZqGW4RrGVg6tsGAFzkH/Ct7XZjsieJEgaPAUPswSXH5EVFNGXvY4QSdwZmz2B4qU9bg1pY1YXDxqjfeUYDMME49fes23BDiVirJKzAr/e9Px4qVsxvdEGpRCG2kkQna3HWsa2lB0+dZFACOGUH8DTfwFL4jXvbSN3hkXlM4OD1B7VXdprL7UbfOFZHIUfw46e3SsDY3LbWreV2SQhCWUIAclge9dJ8rZ2kZz2osMxrvTYbg5K7WByGXrmrZYp97I981IzlNUu1W/jSOJ5XZMZQZK881uptMa7VK8dD1FZlkgOO1SBvc0DH78mnc4xnimIQKARhfxp/agBCeMCmYbP3v0piAqfWq0jY4CGTjnbRoUm7jPtG048uRR3+U0v2mL+/j6gisk4ne6U35jg4CqN338kHPUU8OOAGBq9ehhy23RKD9DS9+RVGOg0Zx92mhV3Z24P0qdC9e48HmnZ7VZlYjzhh9anII6rVGbGkkDpmmBxnlSKAHb1HXP4ihmTg5BzQA3avU4o2j0pD1EBwcUEjuKlxTNFOUdmMwmeVqQRxEZ2r+VCSQSm5blGezhIMqphx3BpNio6kFuPQ81oYsneFZSpYlmT7pNOXj5e9IDREqFMOvzqCGBqtGAAIioIHJIbBrN7miehNLCpUeU+GHUEYFV42kNwFRW46jFK47aCtNk7CVCA8qeP1qCU71GGn2jptHA+lQi2QSqyuvl5ckZO5s5/wq8MDJkco2evb6VTJLWwFcjDe+ayLi3ibIKj396zcbmsZNbHO3Oh27/MsK7TzjArnptCgydkcsbD+4cisveidPNGa1PQ/BekXFmz3zIsm8bFBOCBnmvUzdRjiaN4/94cfn0r0m7pHjKNpSfmcldX8AkMYuWJY7QFPrWPqTZu39uKxa0OtbtHE2+oSWGurLHH5pK7PL/vZNelf2gqsBc6WbaRjw23Kn8RWXOrWZ6Kw/NZp6v8AEbcT6XJgXiRLk4zIoP8A9euXutE0a6Ja2Rh23xPx+tVyrdHM4zirtaHilxiO4kjX5lViAap7x5mdxGK1i7q5yTjyyaNDzMEEMG4rQtTFI+JiyIBn5RmtDnZ3McdtcojLL9wgLkcmuvVGUxqxzzmsJvQ0hHUuVGY0JztGfUcVVrjvYArD7sjD2PNRy+YVwyRSL3DDFZ8rWxpcw5dK025QNLYqpPdBj+VY03hm0fi1umiP91hn/CpUtLlOOpzV34fvLRHYmOVQM7gDXI7JbYktGdhPPFLnTdmZSjoTpIk2AWCOOgPFMubbhcZD4ySTUbMyRQRAqkPGxbsw7VJIqb8orfiK1vqAokdhsAX6k1XKur/Kcn2pqyGW1SaQ4kVWAHc4xQgijGGB3fXpU+SEVWYN8pOe+aiKFjw1dViy/FazO4HmKfq3SuotkktMNHnI7hqyk7FxVyPUbq4uSXd2I24NX9NureAI6pLG6j5sNw/1rmStqXPdHZNqFld27Rl3gLdWAwT+Iq2sVrNb+XE8LHrlcZz6mhxvc2UtrnMzaO8EUkk8wCZyWGTxVD7Ja3LrHaYHqWOAf8K57NaESSXvdDrcAUgANeqcwjRrjk1D5Q96AJFTHQ1IN2etADufagj1ApAM+U9jQD7UAO6//WpSB70DFHHAwKd365pAH4UYFADfxpMe2aQxpH+zTP8AgRFIBUymdpHPtikLsg+7uP1pFBHG0h4TJ/2RSz6VLOMyQS49c0rXEzHfRUBJKHHUhlI/lUL6Xbv90vH9GBH61jKJoncoyaK2MxzKQP7ykVnvptyo4TI/2WFYuIrIz3gmQ/OjKPcV0OgOUvwMZLKQPlzz9Kyasy4Rdz0txJjDRYz1IXFeceJFRbpShPI6Fs16c/hZwS6HIEMRmpggA+bpXlM3DA7dqaWHWkIfkkHb1rUdza6cURh5s/DA/wAI7n+n50LcpaXOdLH+gqszZOM8d66UiBucAnvTz0FWIZ1NS4x3oAcoJFMAyf8AGpGTKMkjv7UMnGcgVICeWrLg5ye9THbjGaYDFfLFcjH1pyso6kH3p2YyFSGLHkDNKpHTrVNMdiRTu4RWJ+lTCK4JysLt/wABNTYvlOn0+ayjsJjfK/nLxHGi5P41PpdxbT6rDAsTRZ53bQD07V59bCz5edPue9hq0edQ9CxrLW1ndokAaNXJLnbuArlb3xDdzXHl/aTNEAFXKAYFa4aDT5mt0PGuKfKujNO0lv7qYRC7WIHpuI/oKpW7S3FxLazXrecDsDMeAc9qt1OZuFulzk5HG0r7mtBELTEOoRu0m7CS5OGrpEtIBz5Cg/7QzWvs0ndIw521qxJYCY9sccOPcVi3Fs0dvNIyQrtU87Mc1qlZnOzBsNOZxDJ5sSjzQjrJwBxuya6+C1Se6USzKtgCWaRyFMrDHJ9uePpXU3qSonWSXejxRktdxNgf89KsW1zFLiaKcsrqSowQDk+vfpj8Ki1i4yepHM8pCnDPt74rAlnmfOwnPoF/+tVXRiZ503UbiPdFbMR23cfzrMPhjUpAWECQAcs7SA4/KquTY5DyNY8+S3tFmk2cNsGaxljvxdmDawnyQQcZyK0v0IOvjm+z2iRzyMbjPz7Wzgfh9P1qxLEZpVT7QsRZAeWBZwegHvWOzOy6a0Oxs7CK0jAiTDEfMx6msPW4AVjkdtqIwycZropu002ckloYFhdXcc88Nnb+aXYMGxwOOc10SaNJcMJdTlMrf881PAqptczaJitEdNFHFCgSNURR2HFTbAw7/gKwNDnLzS55nfyiqxsuGDr1POP51VsfDkcBVp3aaRcYyRircm0kSo2dzrT8g+YogHqazptRgh6b5T2EaZoSuDZiTancXAMcFu6g8fdyaitvD88rqTbMg/vHjAqrpE2bPRLfw1pyRIZZXLY5BbbWtDpemWz5jVQSOu7JqW2yrGgIbFV5GfzqRJLFB8qDj/ZNSMoEQTTSMIyU4K54A9qs/ZoXHEQHqamxRE9sjLkRBe2QOajNk7IRG8kbEYD8VLRVzNXQEM5nuLiSRz1yePyqzJoVjJIZHi3sQANxOPyqOUblchbw/YsQTaw7vdePyqddEtUTCQwL6/IKXKPmJTaFWUrGDtHYYFMKtuw4G09gc4qrCuBzjGMDvmmv5hHyBfxFMRUPmbgyLz3wKQlv4yB9RQMuIRErSRryw4A71JCFEe6SRc4ztBqiR9xOIY0GwFW9azfK3LuPyKe7cCpZSGpGWOV3DAwCOhpVgcpjB3e9QUSrZuV3l1UDrUDDfneMhRxnilYdyeB3QERKjk/nTfL/AHnmeYVkPUbeKLBchYx7gw3pN3cj5abFDcSliPlA/j7Gj0GXCwjXaBlwOSatjUkWJFA2ndliTxW6Ri2YV/c3U6kWixxAciR+S3+6Aais5bnMMtxZYQDayJkAD1o2Dc19Q1N5YxHaWqRRqerjP6Cudvrd7u2jiljjLk8MY2BH054qW0WlbU2LaAJGTIqSbj0YZ2jsKmWGESbhBGpHQjtVWIbJx5ak4DjPJ70ZTP3yPqtUQOUrkYkQ/U4pwyewP0OaAFwcDKHH0qtdTiC1ll7qMgGmtXYTMaG9u5Yw/wBkVgwzgOAafJqCwFRPaTRljgd8118kG7JnPzytexINRtc/OskZ/wBpDVmO+tSQBcKPXJxUeyfTUv2i6k7LBLkpIh3cHBHI9656WwCGMRxqYwck9eB2qVeL1B2kh0kCXRMLYDqAVI6MPT61SiQCSaVldgo2DnqMU1syWhGElo3mNK7W0gP3euMfzq5iJPKt4CW+TeAcZPPv370r6FWVyhrMqiKOIMc5yy4HYU/QLYyR3EkgUwvhQp7460S+FBHdm41lDtK+UuMYAxzWO0CreDhwHjIYBiMkVganJ31gsBYoD8rcN7HpXfaej/2dCYm2lgGc9cnvWj2JW5oSXflIzTLs+YAEc5rO1G9hjgDMwU7x1OM1mamDaXPnXUkip855J/hHsK34LmG4cB5ERy2Cit+lc6NmjXltgHwh25OAGqn5ckfUZHvWpmIwb0qLzQh2lhu9KZJKJKXzF6FgD6UDK5kk3cKSvbaKlV5D1XH1oEP25+8S2asKQFI29f0pgU764FvYTyDIKqSDVLSp2u9OhkkjO4jnnr70mh3aNvy4u69u4zUBtLZh0AP5VDimbxqzjsxRYx4wkjL9GNNFo65ImY49Tmly+Zr7e/xIgNtd8YmBA9Vp4ivQcYiOPXIo94rmpPpYid7mMnMAYezUwXJ4320oPsAaTfdDUItaSGX0/l6cZgGXBzyOetXlIba4LYIB+9WqOGasyyFI6O4px3Yxu/8AHasyD1yFOKozuUz8mAoz1qShcq0YIU8+op4A7cVB0WdrjsH1o57GqIQ0AlyT/KpsL7Ulcbt2M+4skncOJpUPojcVIsYQheSQDyepou0TZNkEE0vmhJLdkA6PuyK0ZACORwapO5DVmU/LCuzqPmYc5NSwqnmKZP8A69Mk0liBz5crCMnHXNQyLNsKxfIq8K3Un3rM1MO4G2Ty55HbjOfLPFa0BxAvkv8ALjH1/Cs0UxwR4WJK5BHDheaS5/dpGZVU+YcK2cEfh3rGc7WT6hezJYz5aBV6dz608uDwyg/UVsBC0cbddwHsaabFZFLRyHC9cjpTEatnqDWMSxOnmRjuOtdEup272jTfMqcgZxyfSt73Rio2djzi8vYIYxcrFvk3AhSMHr3pbiQys0hGC3OKz6G73v3OesktpLyOR5VE63KgITzt47VW1rWr3/hIZYbO4byd20DquahaSO27dPXpe33o7TTNObVdHY3423CsdrDgflXGRTSadcSK+cAEEDp7YrnqrkqKS2PYwNR4ilOjU31scXHbR3MjvuWNs8K/8VWf+EfunTcjwn2DVunZHi+ylUbl5me+i3MOWlRtvfawNatto8siiS3n2j/bHP6UOp2MJUXH4jfgsrqIBXdXAGAfSupikQXCIrNGoXkk9TUOSkZqLjqbI3n7rq49x/hQHPdD9VOa11RnoxwdD/Fg+h4pJOI2I9KbkrAlqKg2oo9BQyhhhgCPcVSWhLepB5SjO3K/Q1zmoWOIw8cCzjcMpyp/SuecL6o2jLozgdQsxFd5lCFeyR8larzCCSJWDN5qDaN3cVSizGS1uY2braCh69R0IqWOLzFIcyKwHAznIqnGyujJkAeNUytuxZf4ieD9RVEXDIcDlSeRQo9x2LJuw0RRlwvUBRVF53bHQYGOBitIxsNFcetaVtbGXJDYrUDbiXy5QMA4XuK0xIO6ge6nFZvU1WhTvZf3G0Mctx8wqxHGpiUEKcDscVNim9hWiVRyWT60gRwfkcEfWs7NGlyXz7tVKuzFewzwavW1+0K7WijYf7S5/Ws2K1zrwPalxzXYc4u3NJsoAXBHejDe1MQZPQij8MUAISvrS45wBmkA7Ye3FJsNAxQuBRyemKBC8gdBTM/WgBM0ufegAP1zRx3H5UhjsAdqnW7t7NA0kfmyyOERcZHPrRYdy9d6x9ns2YIEfIAwMjn+VcfrHiLUbJY/LkUq6k5RRWqsYs5fUdS1ZYbe6kvN0cwGAB09q7gcIpHJIByBWEnc6I6JiK7t1XH1p+SeGUH8KyKGeRHnIUqf9k4qykLFwY48sB94p/WlyjvYsPqUduCLm4hwP4Y2LMfyzXHajPJq2xltnCKOGxXXa61OV6vQyxpVwT8gRj6Zx/OoZNNvkBMltIP90ZGPwrzOU6XEy3V1O1hg+hGKbjgZHSosZcrNbTvJacebIiIOQG/iNVLyVZrh5BwnRfoKlR6lvZIziF7sOKj+XnoK21IsRDbnrxUyqWyEidx6BTVhYhO9TgxMD7ipAJMZ8s/UmtVC5OxMqSgfdGD6HNKYZNuflOT0rpWHfUz50NKyKTllB+opFGOGC7vd+Kp0khqVyYGLJBVFOOoy39aRIEbAEjsT2WM5NK0UUrmgmnTrEW+zPjtvwM/rV+zsZ2kBkiRR6Ak1m5xS0NFF3Np9NQ/eIT2wD/Sp9kFqg2or57hRXNJ3NloT7pHQNDHn6kCrEIDRsZmLSD5fKXrn1PoKlammnU5LVrVLW13hsNnnc2S1YOkSXNlINTMXmQR8HJGfTivRqS56Kh6nNRfs6vP2sPn10XF60qxsg5xnk1yX/LXcoPXjNcVKn7ONrnoYmv7aXNaxtxzXIxlAOe5xXp8N5p1qpKtbh3AL98mp9mk7ox9o2tTJtGiutRkjjnE8UilmjbOT6Baz01GRLxkh84RA48s/MR+db2Ofax0C6hckDZYSnJzljiszWLu+axdZYEjRyBktk0klcTbM7TrmCBJY5AZDIeX+v8uM/nWzNPZNA1o0+Y5EIMnp37++Pyp21OpTSijlE0zT9ikXzHJ5UgD+Wa9kbV9N0/Sre3WZYp1jXYXTcQv4DuKppvY54tLcvHxhoiLnzWJ9FjP9az38caUpykFw3/AQP61XIZ8xRl8f2w/1dhI3+84FYUfi4TtcQQ2nk/aAxLGXdyV9MU+QFLc8+m1a4guZGhchpAOcAnpWRJdtNdefIGZyctlsZNMkvpqzRMuy2hAXoOv511N9qFr/AGVFPaJFFeZBbavI9ccVjJXaNk9GXtK8Qb1ihnWQuSQX6k+nGK7QSiTpDMw9WAWtGiLltEBPIwPqaV0iA5dUPrj/ABqbAV2gL8JdS/8AAUGPzxVCWONHCSXzcn+/ilyt7D5ktzImntELGNZJ8d2biqiTXtyCLSCSNCcDY2Bn601G24nK5qQaDe3PzXUoAPXPJrsLDQLGEAtCZW7lj/SmpNhyo6dIYIU2rDsX0AqVWQZ2AnA6UCG/PnJUD3qNumTzQA0Ow4Krz+OajckuAgUY9ODQMkQJ1KkN65q0y/KCePeiwiCR2Vfkl/TimLLOOhB+tAEvmSAZkWmi6GcODjtgUDJftKH+Fs+9L58aglQWYfpRcLEu92x2XuapyspOVJx0+tMQbPkJAAz/ABGomQqBuHHr61IyEHnAGc+lV3AkJyqggYxipKKrIqgESY4wevFVmnOSo5HZj1qRjGlcFZG8skdMrUvnO0gd0VwP9rAqblWGvdyZACgbeRtPA9qaLmTGWDZ+tO4WB7okZYMf1qNJwz42Mfwz+lK4D5LgW4RmB+bptFa7GIW6ykthuORzWqRm2c5q2ozWkkcNpZ+eX+YcE4H0+taLSXTWcAlV4ZDjMa4JPsKashMyNTlm05YppmhhWeQK25NxAweSfwrKWFNUkSKSNolY7opGUhWA9PaqEdTbQ20DtFJJFHOBleCTj1B60TRsZVEczSRjjaMrk+59KkpF1bdApHnfMf0qC5gu3iItbmJHbguwyQPaosac2pJaWUlvAsZJcDJJzkknqatbSDyCPwrRGT1Y0jHBph6fWqIIW4pABQA7PIwTnPY4rL1WQmGKEknzZApGe3etqfxIzn8LI4GwWhLA8/u/XHpVaR3luwNgZokyB/tH/wDVVLe5k9rGiZnCKwJAP8Lc4PpWRbvE9zJJIgJlYqu4AjjtSWzB7ommFssDGW2WNsHAHFJaWkYt/meUuvDlH6H6VopyURNJyKl9aLGitFK7yMwUbscU9rKWNsC6AJ/vAitOdW1Rnyu+jM2d5kZIXkVkJ4CnjPQVO7P+5nIyWbZkcEGsptaWNop9TN1NZJZFTZhn5OOM+o+prpLTUkgW5WQLHHDtVIx16dBWEnexslY6pJEdgp+9tztPUCmvCGxxnj8azLMS6sTKrgHIZcYPrTtF82OzaGVcNGxHPpTvoKxtS4EbEjopPtXiDQveRKIoWknmJB+Xgc9QfwqCztrK3v8ATI4oRa/aom+ckDa4Ppk12yRWsrLK0QhmbDMdvOfepaGmZflXVlMJ7qQyQh/lRF3f/Xq7JeSXDoRavFC6ZHy9Tnp7UyicoDHuAI5xgDJzVFxtfaTTRLIGIU4PX0puGY/dC+5qiRQh6BvyqUcDHWgCQHHUVOAcDkYoEct4lk8vSHGeZGCirtink2kMYGMIBTAhlvnGri0DMB5O7gZ5z/hWvEdwG6XBzzkVIy4EzkCRTSBHHQj8DQA0iZW4ycehqRZZhnhvyzTAY102Pm/VaPPEildoyR60gOf1liukvHjop71Loc/n6VGT1T5D+FUtmKXQ6JTg4qVXOOtAgJ6msq/P+jy4GCFzSZa3OI0y4lkiu/Mnb902FAUHArZ864jx+9znpujP9Kxd09D0oTptWkiQahJ0DWzEdRvx/Op1vpTz9nDf7jg0XfVGihRe0rE32v5uYJQSOoXOPap/tlv/ABOUPowIouiPYyfwu49bmBukyH/gQqtI1yZ/3QheP13c1dzndOUfiRchOBhiA3cZqyRVnEREUmARgjIpiJ45WiXCHj0PSriTl1wQPcCpaLQ2DJuCd48v+H6+lXTGp5wq47AdayNOpCYxyV4z171y8sklzrUURiCfZwcljw2RxgVm43khPZv+uxvBCgx1I9aUleOa0Y0NI+U7eT2rSvJBZaRGXiIZiodlJA57mvOrSa5bPqO15JGOxIU4NaM0tu1qMJAzH5Sy4zVVm9ET1TOYuIVLxqrAgt3pJj8jGvQ6De5wgjAaSdx1fCn2rDmtbqEF0bzIi2Qqk1kvi1O2Un7NJd2dLpPiS90u3a38iNohkhHBBH41Skvr7UWEj24ijB44J4Na1bSiZ4STpVE13uV7qbMBR2TC9Sq4wSaoSLGZgsMjxqTgHcRmuSL6nr1k4uy8/wAxujmSfWEjeSRo1Y8FsjivW/KQD5QB9OKua2PFU5TfvMbxnilIDdQPxFcxsQsjY+Q7D7GnwSXCD5nLAeuK0U2mQ4povi4OMMo+lVZ9hQGOMrISBkelaOSkiFFpmkucALLu9mGaducdY8/7pro1Rzeo0yoPvNs/3+KoXGpWcCnzLuJT/vZNVzI0VOT1SPItQ1K3e63xEuM8kDGahZzNExXCgjgGtIimrGcwZXVd556mkwozlyT2B5q7HOZLB5MuAeT2pNrKOePrUlPci2neB147VJsYdRn2qiSZEXPzD9anWVY/uk/nQA/7dKPugEVKNSbHKDNTYq5EkjXch8xuEUkYp0N4VJ3sT7UASPqG7A2kDOeDWrHfxyAZK/Rhiiw7k8l3FCmW3LnpsOakSQvGCcHPqMVm0Xc9GDil+lUZgAaeKAF49KkVT6CmA7ZzzRsGOlADfKXsMVGUC9xQAhBoy3r+dABhv71M4zgkGgQmKXPuaYDd2PejdnoKAEx9c0hBz1oAfj8ayr4NvtcdPOWpexS3RS8QyPDpj+VIm/cM4PIrzWynnvLxUmaSdiCArHPb3pp3Whnb3nc0p72O50OO3wRLbkE5HUZr1CyIeygbcTmNev0qWjZbN+n5F3AHTFBHtRYkYcVn62V82B5mmmZoxtgiOFA6fnVx0ZnJXS9TIjjuHUrDZw26djJ8zfrTLWyaSMebNJ8jEbAeBTb7FJam/wCcxJHlsQPbrTlnwufmXHof8K57G1x5nST5WdW/2XAP86rSWFpMDvt4wSeqfLUWGZbaUiFljkKxuMY7gfWo/wCxbYcsrHHuTU2YKxMujWeP9Xn6VoJp1qowsCZ9Soosx3JmgijUlFCH2FVLi2ZbcsGZW9gOadlclspDTAUV7hwHx3OcVIbEynCsyr/uD+tdEZ2MnG5UfQSz5+0y4PYKB+oqufDbM2WmKj0I3GrdRkqCRYi0K1THmiWT2yAP0rYisrOPCxW8P0Zcn+tYuTZqki+bcovybY/ZVFPijwclQx9cCoKROxJbBC59MZoKFh8zH8KLAKYkbG5Q31FSeUmANi49MUrDH+WOwFRC1i3Ftibj1OOaBnM6tp9swuZ5B8kMRUKOMv6/h0qtoUME+iBWiWQFmBytaPYlbteR5pFbGCW5DuiPG20LjJPPaoDHJK56lvYE5rUxNYac5VmLTED0iOP1qSPTWkZY0B3serMMCuaVVR3OuFJzTaO2sNBFuVkeRS45BUHj8aj15Yo380DbK4GWXv6mjme47K1ivba5BDGFxcTsO7AVHcagdRVVGnTSBG3DaSOfyqdUOyZmzwiGyeUxx27of9USS5965mzmlWbiSJMjrKMiri73JkrNGzLeXEMOUvY5GPGI4sY98kCl1tme6ibLEeSg3MMEnFaw3MJmQltK+DsYA/xYwK0E06aaby4V8w9cLya6zlbI5bMq21nUFeCMHOas2FlKb2ExRyS7XG4Ih4FS2gVzk5FYSMrZ3KSDmoRnstZmpcjQ44Bya6CSAJo5mLjeW2GMjkDg5pM0Svci0hzHfwMASd449a9gZ5VyXaKFfc5/wqmQjOl1O1iyGuJJm/ux8D9KyzqchI+z2gUnozDcapLuS2WBZ6leczyMqnsTgflWjBokSnMpZyPSnzW2FbuVb64jtl8q3+yROP8AnujZ/liuRf8AtW8m3C5WVh0EUyj8hmsii4tx4hs1yPtm0eqFh+dWE8UatD8srKB6OuP5Ux3NGHxnOq7XtY2Hcg7f8a6XTPE0F/IYwv2cgdS2QfpRYZ1KyMo4kZ8+tODkIQCoz9TUgPFzwMplh/EDUsc8ecuPm9aBlozwk8t+Q60eZ5uVDKB6mgALRxDqCfzphukxjaT7UgIjNv4KgAHpSM2T0xSKF3knGP0qUCTBwdv480gJNrMoZiWx71XkA4OGz6E0xEfnsvAPHv2o+2Io27R9KVx2KMlwQxCLkH0qFZ3lYq4kQDuq1NyrEbPGrEhug6NU6kFQVQ9M54qRkDorYIwoPt1pj8j7zAAY65pDGJ5anjn3xipCkqx7tp8tjigC6kKogbDA4zkinzbo40NtbrKz5HBxj1z/APWq0iGzBSKR9QW4uIcr0V24C/Rf6mtBjIlxCqbRCcggn7uOhAFaEjYYpGv951JCIlICpH39+avRKZWRx80pQnzGYAqSOgHr9KBGVqttI6L/AKi4uRgKZTvx6nFM0+R42Rbvy1jOfnLYIx2xSbLSuZ0y41Vpyu6MHaSpyWHYD2q3e6tDborkFIwecdfy9ayb1NlG5Y07UGuDI81v9mjOPL3Hk/Wt/AOcgVsjCW4/YuTgY+lPGQeGYfjVECnecZbIz3AqMoT1VD+GKAGmJCeY/wAmqIxJ/CHB7d6QDPLB6Nj6rVGWx867im85MR/w+taRlZ3IlG6sQz2U3EnlQyFfcjj8KzYY3FxcXDRuCfuqG7DjNWnozNx2K8d1F5cg3ykBTjcAQfbI70W4aOyjUsgduSGU4x3rS1kZ394ZeMstujLskZ2CAqc5q3GHgkHloXZgN5ByD7Un8Nhre4SlJNRijLMvylhkc+n+NT25jkhEQcMU+VSeuPQ1D2RS3ZxOrFhcOsZA2kZ/Dn+eK13juI9P3hVZMiYMG6jOadTdDhsWrrdOyTpA+Rg5VgRj/GqQ2PeXCurR+YodflzyO/8AKsDUym1G4s55SBvaRAvmNyRj0rvrHUBOisAfIWPJkk4ye9O2gXNaORJo0dTlWGRTmj3Hjr61JRy1/cy/ZZFDYLExoB1J6VV07TIrKNGwXmUYLs3f2qSjaxICSCTk9N1SFn7gc+9AxGeRsBs4HQbqA8g6kYHSgQ8Fz1cfgKXZu+8zH8aAFAA+6B+VJjOeKAI2Ug8dBRiqESoFOAzY/CnEAE4bNAjivEH769sLUc5bew/z+NdUo5AxxTDqcpanz/El6/aMBAf8/SuluJvItZpSciNSeaQ+o+OUzlCrIyMgYN0qcRszY4P0NICURTI+V3c/7VQG4kD7dzBu420AONy/B3L8pzyKnEocYZRQBzWuL/xJ55AQuFOBXlmmazf2eY7eRSHOSHXNdNKN3Yme1zrE8T6mp/eW0D/TI/rV+PxZIuBLpxx/sv8A/Wr0XhZLociqx7l1fFtptw9rPGc9sGt2e5S6s3ljBCNECMjBxXn1KbhudMZJs8+0lQ2vPAzuscrEEA9TXsA05mbZHcuFHHzAGuGRunqyGKxWCUxghmJOSwHNVb6xAwFtonPdgBxWXQ16laCyBADwkZPJU4OKsiz+cgSzY9N2QKdwuV5bJFBPmFuf4kU/0oWziWFpkMR4wcrtz69KWhv7SaVkynaXAV0i2IAx+UK3OPqavG7Tztkc8JOcbHOG/CtU9NDnldttmgZoVIWdo1Pb5sUk7W0cauJQAxwCSMVdzKxCVxSDIqzMRERSflOCckZ61eilckkgdeme1RYu5aKnaSHBLcgY6V57dm/i1CSeKFdnADvzUp2eprvFnXafcGaDLSxSt32djWgQG5G2hkK63IyOcArn61y8+tt9vmtrqUm2UbQhXOTXLKlGo1zdC3oro00mEloXiyARhciucS2u7e4ElrbKcrhi3GT61vs9Q3iaqyiSSEPjzMElR2pt0cRE+1PoU001cyYGVNLjkKbxnOcZxTY2W9mLxFYyo5QLkflWdtbo0TXLZjpy0aAyiOVQeAMg/lism8vVEaFbaZdrcswwv0qW01Y2jBxknujMFsbpJCEPJBHTGRWMk/7pvMjjyvU55rnSfKfQOpH2u1+ha00xMy3CAwkN2PFesxMJIlYcgjOau71T6HFiIQ5I1Iq1xSM9l9+KJAhGMOvHVak8kqI+zhpgT/tDFWBNC2cOGI9KgZIrKwypz9RUZGT3/OmBSlMqsNgUj3q9ZtLMCrjHsWP86vmlsiWluULzRYpjkrcAnukm4D8DzXLXnhl3XEFzGT2EgKGpaadz04Yq8eSSOMudA1O25e1dl9Y/mH6U0FcMsgZdg5B4rujJHkTi2ZjykkcHAGOaaJGlbGQDWvMSqeti7A8CxKj7gw6nGRU5WFh8sqH2PFMwejsZbKPtEnIwvFQlZSc4JqiGNMny4aMZ9ag4PfFMQYPajJoA1LMYinfHRcVm4/Cl1AMDuacvBzkUwNRzFMqDcFI9DW5BygCkHHA4/rSC56iZYycvDj3Q1Iqxt9yXHswxUFjvKYHJXI9RzUTuqHAyT6YxQImDDHajzB60DIzKc8DigyMKBCFwqlndVHqxwKxbjWbCDIM4kYdoxn9atK5Nzn5/E6gEQW+fdz/SpNP8Qq6uLxgGz8oRadhrzN1NTtpvuvt+oIq7JMBA7xhHIUkVInscxpdzd6izSGZYkjYZRU611LMsaF5JFQDqTRuynotTNTVbR51hSVXdjgYHH51sDHfAoYdLkLTQIcNIufQHmpxz0zSGLg/SqepQefpEwIJKMHwO4BrlrO0LoqJyGo2tk1gLqzBUJjzIyeTXnbPicYQA561NGUmmpdDSoknoVSzIzqDjPBr2fQrgS6TCCRuQYOCDXYzOOzNzI96Zz2bFBmQvKkfLyoPqaal3Cx+WVCfrVWYrk+/Poa57SJ2eS9SUlmSY4J9Kl7Avi+RusCy45qNoQ4wzED0BxUlEUUHlsQoXafrmtBFO3sP1pWKH+XkYOCKUAKMAcU7BclyPQ0xiBlmOAKLAMXn97IQMfdX0/wDr09QXYSOMY+6p7e9ICyeRyAfwpmFByEx9KVhkgb/JpSwA6flQIby38OKAgzkiiwxcAHgD8af26UgDn0FOBxQMXdimGQDoM0AN3k9OKgnmljiLIC7/AMIAzg0AZ89sLqy+zOjKjDlicE1XtNKgtEKCaZlJ+5vIH5Cn0DrcurYWqnKWsQPqVyaupEidEX8BioKON1uW/F4qQIzQnAIUZz+Fb9vBD1W3Kf7wxWE6UZNNnTGo4xsjUCH1AHtWNqMTHyDFE0uJRvGM/L3NbJGFzXhiQHeqPHg8ZOP5VUvrBL2NlAAkwdpJwM+pxUKKKu2zgo7RSEEu0JvCsAfTk/yrlmtz5h/dlQTwCK0huxVOh3+2wTToYrl4+gyN/Ofwruo9J0aeCK4uoGmkMYJbecHCg+vuBQk7lqPOma0+m6X5SwG0baBkAMcD261KkVojbobKKPHGFQc/jitjjsaFuVgXZFbJGmc8LWbc3cglk8tlQHALYAx2Iz6jINFjWNup8u6gGGo3AJDHeSSOhNUhv96swNq3uBFbbGXL5zn+Yqxc6oJbM2xjwS2d/f3H6Ck0bqdkVLZmRgykgjkH0rpog1y4MpnnY9gK3OU7nTrZVPzaeIhjhn5J/OunRM9cAegrB7mo8hccdfU04DKk1IxpAI5VSPcZrEv4NPij825t49vqsfNFgGaclnMh/sy7uI8HlY5CMH6GtGezvJo2j+3BlYf8tkV8UxHJ2/g+FX3Xl40gz91FxXaWtjZWK4trdAR3PJNAGddTX7uR5W2MdPLYc1nC9uYIS7xXB2/wlck1ehJrabc38zF7qBYYiPlBPz/iK30xu6j8VpDLqkKMFs57UpjQqSRj3xSAzZZYekW5nHcdPzqaOCScIA4VQc46k1mzRFwwyIv3YgPVqobircjGPTpWeqNFqXftijb5f3umTyakM5jwHlUbuQM5zWiZnYY91uHBXp1zzVdZGkbCKc9ckUXCxA2NrNISzA8L0BoiYlhmPBJ456fgaQzRPkxNliBnrg/1qJ7lkAFv09T0/KmIh87aMkqX78Ux5AxyyhuOwwBUFkEgYN8uAh79qnFuoQssqP7jr+VIAjYoCGQMwHDdMVLqkyT2SwRq4fcgBUZxjqf500IsOYmiC+dI6nkptxx/Sqj4uLpbkB4bNI9kYBwc+uK3MiCRXRkUqSuMjBFQmEyLHKqpEwOGG7LhfpSGVooVRpTuYBjnOeT9a04pirJiMphclu4rMsrPc3BmOBHIo+6D2+tU3wFH7hDKHySQCpH0zQ9S1oa8Ny0kW7bFgnoq4Ap7rBMoMlvExznkVVrmWwyS1tZh80LDnPB71PtX+GRx9VzTsIMuORKh9iMU5DMoBYK59VpgSmTGMow/Cl81PUj6igRjvq8S3LxJDLIU+8VGad/a9qMbxLH/ALyGuv2fmYc5YTULOQcXCficVbjaFxhHjYexFZunJbotSTHmNRggD8Kouo3jIOc8MOtYlmDcWTBSIwPKaQMQBjHrUruu0BmDKX79VPrWnNdWMuWzuZphUXoQKAI1LHnuelLcW6XLsVGxxyy/1rRvYhdSO0fbPJLKzEL8m7HOMev1rSEgDu8mx4QOAeSw9aUtxx2PP7hjNcnZnfJ932yTXqVpZfZ7GGBn3Mi4J7GlU+JouGyGC3CZ2/KfTtWLLC6XsDFSMApu9uornNTO1O2MqvwPu5x7iruhKJtMMR5CORg8jBrToR1NwwFJxKpOUUqqE4WmQ33lTRW85DXBXL7ei4rI1OLtYb+61GW53ItukjCMOM556iuw2le+adwsSAdOaQ7iw5GKBEoBznrSlQeD0oAcqDHSnqnBwDQAbcAkfQU1/kuxB94j723HFAHKapqd1Zhm+zeVGG4Z+S3PYV2mmala6hAGWSORwoLfJyKroHUlvmV5UwvCj0xWb8hUFWzmpQ2cK3+k+KpCDlYEwPy/+vXYJ/rDnoBVsnqcf4fHmyXlx3kmPP8An61ra2xTRbg/3gB+ZpDW5ZsY9tjAuBwoH6VZMixzMgHzKm84PakJbFpJnLAASA+9QmfbzvbkkcikUPFxwDuQj6VZ80OOVQigRzuuk/2DcgfdA6Y4614ZE+11b0NdVJ9SZ7HXAqQCmcY5z61MANpO7nsPWvvU9LnzEtxOMV6VgLaMnbyQK8PH/Cjsw3xnmgkMGsNKvVJAa+g7WUOyMp4cA18i+h73VkKEvdyMex4qduT9Tms0bPceoIb8KfHxLzzgc1RBA/38/WpWji8oAxrjvxSsMpfZLXfkQRqRjkDFOuNB0+6Bkkgyw7g1PKPm1MufQ7V4BCHdUA4HBrhvE2mLYacjiXMYdV2kdal3Rquxv6XOHs1KSsI0A4ZMg/j2rR+0w7ykhET5wA3f6Gunm1szlUdNC20ZFRdDVkFhJWU9atCUEYwMehqWrlJ2GrEiZ8pI0yecDGaryp5Tecn/AAIZ6isdjfclXD4YKD6Gq72sbSF/LCuerDrQK+g8Rlejn8QOaqStcRklNrD3FJjRlpK8txmRFUquOOtVtQbbbv7CqtoF23qUdNMqWKMY9q9+cH8qtNGVmMphC4P3zwaxk9dT0IRi17r+RZeXcmUVd/Ylc1lKJWYebLE7E9Hjx/KpJacdNmQuk0eTHANpzzEd3+FUDBBLxJb2/mdw/wAhP5ihPsOVna+hm3Tvaxi3jszEWPygEc12NhcusCRzJsdQAVIrRWauYT5lZbo2twI7inDpzzWAhCoYev1FRFVU9AKixRIPehqYii4yMk4q7ZnZJv8A4SNpPoataNGcldM6CkIBGCAR7122OMh8lByoKH/ZOKrTWqzKVlEcq+kqA/rWLh2NlNo5Ofw7YXDMPszxEdWhf+hrmp/CIU5tr0A9lmQr+tYxk0dbkmzEuPDmpQ5byPNX1iO6ublgkhYrLG6H0ZSK7FJM4pJ3uRRLsfcOeelba3W7AaAn6VoYmoLJZEyV2n0NY82luGLIfwrO5ra6MyS0nU42ZHsahSFtxU5B9DWtzNovpG0dhMT1LAVjDIpIOhKkhHZT9RSghz90D6VQiVgp4BH41PCs24BH8sHvuwKZJ0sV9cJjbO2PfmtmDXXBxNEJBjqOK8xTaN7m5Dq1s4++0TehrUS9jf7ssco9DXUpJiJ8xk/PEV/3aFjjfOyUA+jVoIzryG/Rc20UUv1fFcZNe6tbzq1zCyRg/MFTII+tUib66lbVNRS+g8qKFxhshm4rn0snbq2B7CrRnbVsuJYJnkFvrWjHbpGOAoq0hNljCD3pwcj7ikVViblmG6uIPuuoHoRVi4vWubWSF41ywxkdqjlsVJ3VjDt9KtiQZLqRT6BcV3Fla2oTYshk/wB98/pWLTOhPQvXASztpJUiUhFzgDFcYviRvPQGJUiJ+bnJxTtoQn71mdpBcLcRCSPO09MjFQXnmyWzpADubg4PaoauW9DktUT7VaRCYi3eJMcDBbHrXJXVs0UEMrOzCTmi9rCtuznpiTIxPUmprWWSKZWjdlIOeDVko7e0vb1yf3k759FzWvtvLiLb5M6+3Az+NO6EyKLR7pmzKoA9C9a8WkKv3yg/3Rk/rQ5AkasVskP3Xc+xrCsFMev30Q/jUOKh7Fr4l8zpthzTwhxyRQAc54FLg+mKAHFR6k05RjoKAEkbapJxgdahQb8SSEhRyB/U0AHMjB+Ng+6PX3qbJ7gGkA7Pon40vzemKAFCjqTTuAOKQwpMn0oAkGD1FIdo/wD10hjNw9DS7ufSmIXbnqaUoAOlAyE47ZNIVb0A/GkAvknPJJ+pqTCr0pDFByeKXkmgY3b9RQF5NAh5LDoM0itn1oGIZAOM81BJJhGPGSpxxUlHFNc2kchlhCtGi5YtHyTwAfxJNcxrDw6hfI1puVcBAGGOnApxWtzepJNWRIdA8o/v7uJD6Dk12r69LZpb6eLVZGjjCqScb8dD+lPmW7MFdaIlTXNVEaosVspUYyxyTVC61fXRz9ojVT/cXp+Yrz1i6bdkdLoT3M9dSv5f9dqUg9QMLWPqdyEtS6XkkkpbBQy5z78Vp7eTkkokuklG9zig2SSe9Sg16h55ICKuCULbkeTGSeN2eaTKQ+12bh5jFR6hcmvS9MvfPjIDGVVIAMjBAPwHWk2NI61GlB+YqPYc1ZWQg9B+VSArEkZ7e1MBOPX8KAHs545yKY2JFKOAynqp70xAscaEtHFGrHqVXFPG7PzYIoGSZBzyaZuYcDmgRKoOOuPpT/mUd8e9ACq3OcgVNuyf9Yje22mBJvbGFiUcffJwBUkYaSLeTFI2Pl+cY/KkMmjjQsZJG3vjkjhRUf2yMDgEAeg4qNiiFriSdTjGPTHNV4rZpGzvX8Gyal6lbEbxlHBZSOMYNMEa5BHJqCgw2fkGakj3OWwzRn6U0Jh5c6HzFnyccZxmqw84kfOCT7UNsEOA8thv556A1IBJLLtiib1OBnApDJ/Kkx8qjrg7jzVhcrE2WVF75PGPrVWJuXfOgRVjz84GeT0HsKIUjdSwQ465yBirsTcaMSK7xszbeCSv8qrq0LgZnDSk/cAy1OwrlVZbVpCqTRNKWKlQ3zZ71F/qcyR+YCjFSpQBc+oJ/rVCNSzRRueZiS3Qk1mTuxLmEKCGwGbqffigCLzCesudvDbVIwahuroREFtwDEAKOWc+grNo0RfkhmUARwgDuD2rlLtNSlzZW8LQxsdzztgfypbaGsWr3ZqWCJaQx26u7hVO5nFbMUgljV0YMp6Ed60MG7u5dj+631qTrVGYhHTNQlFyeB1pgOIw3BYcetNdikZdn4UZORSsByGn/KiznOZ3JJHBGDjP0ramuHhRy5DBVJ5rpmryscsX7tzKsY4lhCtGruw3sHXOc9cU28S1S2kYQBXx8pUkc1V3z6MNOXUdHbxw2yl55lI4LI3U/SnkTrF5kV3ISOQrqM03Ud9UNR00ZaB1A9JoHbvuGDWdeeeUzPbITnAaNuc0r035B7yMSSC6hLsqTKSBjIzSm5kSVCku0kbS0i4x7Vu4xl8LMVJrdE8UtzDthKxtuJ6nAz6VGbh1tpYjAdqErkEfKa47pu51WsrGdppMcl1dGIEKvybuwA6fyrr7G+dY7aIObmeY734xsFZyd22aRVlY3VuYZJGiVgzAlWA7HHSrDRgjHYjoelQWY1xbAj5eG7Ams/S4Hs7yaNwyo43A9s+lAmdISAMswAz3rza/voY9UubcErNK4VpPRcdqlq5adjtIRGlugjICAYX6VXMjFjjovoOtJICwHG0EnHqD2qIzp0ByScCrJLeTircEZlYjdGMDPznGaAL8kSQwCQTLuPBGQRWHeavFayLCXVCy/dbqfwpFJHPX96bJQ9xGCkx+UemRwDj3rE1e5uNN0qGYzxtdRzglVUAoCvTihAzmNfnk+z2LibzJZVJZeTgnn+tUvDTrca9Ct1IUi5DBRjPtVmb2PdtQkEdvKI1GAPLTnkdhUawSC7iSEExxR5Ygfl/I1JRy9hbiGaW7kbm5c7Rjp1rYupVhsLmbP3UP54pitqY3hyPZpKHHLktTvEn/ACC0jHV5VFMSN6NdqKB2wKwZZG/4SMIDx9n5/Ol1Dobu51BO4jFVxOHQfMCo5yRUlkqSBUwoUj6U9TFnJQFqAMLXCRoM67mBK9M8da8RWKTYXCMVHUgcVvTZMtjp7JXktwQrHHBOKubSDyCK+4pTTij5yafMx4HI+teksQIJM/8APOvIx70idWGXvNnltyCL+QgcE17L4ZuPPsEJ6xZQ18u1oew37xtQn96xFWg3NYR2OmW4qNl6kVhuNUQNbBBp0nA49KBlFnO2TdwPUc1vQSA2p+nIpolme3auM8SWn26CNWnMcCNltvXOOKzaN4vUzIPtttbpFbahBKqqPlkjA/DinanbahLHGxVHBHzBEyOaJN9SY2WiKcN5cWjnEcjLgDa+cZ9q6K1vkuW2NE8TgZOcYq4zuZuNjS25GRyKZgitzInSVl4zxQzq4KmMr6kGoauWnYqwD7Pj5g0LHg55U1r5rMvqMIBqMikMyJQBM/A64rn9V5gK+vFHQfU3VR441UHjGKb5fPO0+xoaJi9CJoUGT5Y56kHpWJeRFcnE7KB8pQ559xXK4Nao9OFa7SlsZFtcJtQHzC7EgHoa15YzNCBJuKZziReKydSOz0Hy6+7qOh08XagXKq8KHKBT0NXRpcYfes0ygH7u7K1bmnpcyV09DYCNjqDTMHuB+FNGbGFSScEjFICwXDDdQIYQH6hlNKBx60hlaaMsflBqTTYyEk81mQs2AM9qejaId0tDVSGeMny5w6dlYdPxqTzZU/1kJI9V5rrTa3OZ2Y8XEbcbtp9DU4IIyCCParTTIaaK0HKs3qacZY9xVnXI6g1nFqyNJJtuwnlR9VG33U4pjxF1KsyyL6SoGocexKkzBn0SylOWslVv70LY/TpWQ2iRxN+4ujGP7syf1FRzOJpZSGHSrjaSuyXHeNs1Qe3eI4dHX2Iq7isVWUHqP0qrJaQtyyKT7VdyCjdWqvBHFG23nJzWW+mOv3SDSjIT6GRLC6HDKrD1ogRd+cEAfjXRczaOksNIGoyOwlWOKP7xPFSTaLAcrb3Bdh3BDA1djDm3MPPO3FS5woFeOzZFhQxXjAoAbPDY+grK5obNvqE9uvyyll9G5rXj1vkebApHfBreM2tx6G5FqVnMcJMYW7A8VsJLKyZV0lFdakmFipLDBKcTWoBP8QFZz6RayH91MyN6GtUzNxKE2i3MfMZWQfXFYkttPEf3sLL+HFbKRlYi6D5cZpAJG/8ArVoSKF9qf09KYhc/WlHXilYZY8+UxtGZGKEYIJ4qtGbaAjFtEx9SOahotPW50lvq0O0K8bKB3FQatdCSxP2KdhJkcLwazSKk7rQ4+1stSaYSiLJPBMpBFdSujm6VftTKNnRYuB+tZs1Ww1vDdhne4YAcks3FUx/ZNpIFgWGSTOBjJ/WizsSnqdCkLl9zMqD0jz/OtZCeinNZo1ZaRZH4Az9Ks/ZJMbm2qPUmtUjJuxnebD5pjjmjkcDJCtmuLub63tfEokZwF8rY5x0NNq2hUU5NNHZIyyxq6tlWGRUNzGTCSHK7efrUblfC7MtjdjrSFuOai7W5pZPYIyroGBqTjHHJ9qtNMzcWtyuQGfMpG0dFHeoZSrP87IkQ7FutUZkb31qg5mBP+zzUaahaP0kwf9oGqsxXLqTRSHCSBj/s81Z2+pNQUKOnX9KcADQMXCjuKFwTgGgBSGzzimbcnkUASAY52jHtSZQ9ifpSACueen60u1c8kk+/NAB06H9KTax5JIoGO2+pJ+tJtHXtSGJj0yPwpVU9yQKAAjmhentSAdsbk8YHvQFHegoQj2/OqU9tHebY2AJByvzYwaybsaJXPNtSjt7IXNunyyMyKBnOV65/lVKytCkqSzGNUVgcFgCRVc1lqLlvI64avp9qpENuMnqwrNutVsphvMe2UD5WC5YVm9VY15bO9zmZrqWRT5dxdE9ucD8hWO7XAIMskpB/vE1NOnCOyQpzk+pRdVZyR0JpNgBruOIeEz0FSiInoKYjTt9PmlICwSNn0WuntdAlLK0saKvcO+f5UmNHRQeHrOI5cySnPQnAroI7WCIARwoCO+MmszQujJYVN8p+tUIni8teTuJ9OgqCfJJwMewpklePcSRSjIySDTESjGOhxUqn2P40AJuycHH0oHWgCdMdiRTyQoOSTQBGHUDgJj3FBkPQFfwoAapLgqwBB7HvUggt8fNDGD6rxSauO5GbK2yNvmAf3QxxULWbh8x3LBT/AAkVDiWpGiftCx48qF+Om7Garq9xFyLUJ7qc5o1QaGcbhmLblKN23qeakil2y4cK2Rj72AKzuaGpapkZfBc9OTx+FXDNHg/KwI44PWrMzKMySEgkJioVbJ3Z2jtuON1IovLbGR8sApA6DrVlrwJeJbQSxRSEZ3Ofve2KtIhsSOQRwbGWSXHWRRjH1rMkE0kJV0TDYJG8noc80MEQTeIbaxu1iFt5zkYdozknjsKltobie33TyhUB3AMxR/Yk4rVmZR1CLUr+1keyZsrhSVuQR79O9ENpF5Vu4aaSRhtlSZyMr16iouVYs2UVtaGUw2q28xyWJXdwemDVyGX92yxO0ufvb2+8f5D8qEMzbgyxxRBhtdpNqCNs4HXNS/avkLhTk8EvxyPalcaVzVltUWwE7NtJwdoPrXOy3kEMuXO1sqqZHLk1DRtG7OuRiVJBI/Gptz9n/MZrU5xNzEfMqNn2qMBFGPKGB/dNAhCU4wHX8M05WUZw6/8AAhigBQGccFT+NO2HGSrfhQAFAW64+orE1Z2XTpBGMs3ygDrWkbcyuRLbQrRxxiBEBZfk4IGQKyb07rNYY5hJLvCYwQcf4VvF3lcwatE0UaZEjISN2GS21xkemKo6ixWSBXjZQ77igGenPHtRH4hS+EtK8EcpR8ruAYhh37Y96ZJ8hZmYNnhcdCOv+FYGpZQssRjch5F+7/8AE01mZtoHU5IHp/nNAyxGzeUrrmN+jIOgP+FcXr05eaONieBnitob3M5Fpo57i2hudsbDhuMjPtSRtKt1cwyREmZQw2sD7ZrlOgaqmJ5Ukil2OnG5ck+v41BbznyIJFlCuo2sOh4oApQan5aLZHMUXm5kmA+cjOf8mvQYL/eZ5CNtpGoxI3Bb1P0qmrAmakbpNGjryrDIzSsmRjqM9DUjOVub2OK7ktgjErjvxyKzdNjj+2yt9kJc9ZQC2PQe1YN2ZulodTbJbFZhPlnIwgHYmqs4a2kdEVm2DJxjgU0xWIDvbJbI96nkt4ljWVpVJbovQn8KpSRLTIixOMOoX3NaUUjINxkBJ7DoK0IL4licHzYUfByPXNcjqvh97xvtccwkfzC3lsw4X05pDR4bdvcxySW8skg2OcpvyAagu5xcOrYbIUBizZLH1qiWVCzFgcnI6V11kjXN1p0qAebLLsYjjpjn8qBHvtzAwVQJIFbIYCX+IewrK+2yot9PGQn8ChehIGM/maBkaR7Lm0hzuMaFznv2/wAao3RN5ZSBtqC4l2DYMcZ6/pQFy9bCK3U2yBiIVAJNY/iHJbT4+zT5p9RdDqEXdjnpXLEf8VRcd9kKj+VAW0OjZco/pg/yrmtHkeXTI92CORz7GpGdCkmwAbFxUIijyTgg+gNSUYmvp/xJJGweg5/GvMrCV1tZbZQWMzDHtWkNxS2R63YQC0tY4V7Dk46mr0pUIXaPfjsFyafM09CEtCJLW2kAkNsv4rg0yWPakqHspolOUt2UopbHld8kq3hEa5zjHHWvVNAijtLRizMzOAZMnBU46VDegW946hJ41VmwoVeTg8iq9vfwT5KvgY6lSP51znQTJEwk3JdNt/utgg/1qx5wR3ARmCnBYUxbkiyCRPMQNtz3HNWiMnHGcdM80xFKZh5JwDjdg8VtDAtDj0prYT3Rn5xXNauiNGsYBLOQ2Kg0W5hpGqbdqDOR2rrXvbR9iC4jyB03YpXuK2tyhqMyR2MssciMQuAMg81RsYZZYeYdocE7lA5rO2po7KJX/wBKh24fYQc7WBAPtVwagEdluomjAOPMQFlP41rGXRkSj2NTAZQyEEHuDTCMdRXScwkaooI2DB6j1q0jqiYBJAqGikyYNu5ByKQ7t3GMVmaGTJyWJHVjXPXo3zQJ6yL/ADoC+51roD1B/Co/LXsKBLYiZAPu4/GqrAA8jFBRFtUOGwNw6EirDTEr8y8+1cc6EJu7LUmiuHCrxlT144qqHuEJ8uYYPYj/AArm+qpXOqNZfaQ37VOhw6bx6jmrC3eTjGPY10u2z0Z0qndXhqiTzjuICZ9gafnceWA9sUNM5dEKAw6HNSD5s5FJIlsXb6GoGQkcn8qLCIhvU5VmX6VZjvSrhXcfVxiupSOdxLX2qKQDcgdSeCMEVFMLdAxVirgZwppaSV0FnF2ILdp1iQtIozztYYxWVNN+6uJWAyW8tc9z3rmldJJnXCzk2u5oWUiRyeW8mGRQCM1av75bSEOoDkngZ611RehyON5alKDWraVtr7o29CMj861oJUnZ5EIZegNXJXsZJ2uSmCLOQgVvVeD+lIY3xhZSR6ONwpOPYFIoS2iP9+2RveM4NZMum256O8R/214/Os9Ua3TKL6TLjMZSUf7JrKltZo/vow+oqkwaKhhLdVBHoRWBd2jLITHEcY7DitUybFDyJtpGeD1APWli821nWWBSpHXjNbKRyuN1YgUEZwOTVlVG35h0rx5M0Q55BkY546CoNzdT3qUu5LZEC3f8qUSEda3sAvmdzz7VMs8sWGR2jP8Asmgq5tw65eRYzIHA7OK3IPEsT8XNvz6pWqkx3N+21KynI8u4MbejcVtAyk8Mki+9dCaY7FeW3tpf9dbgH1UVkyaNbSH9zOyH0PNaXsZ2M6bRrtBiNlkHscGsZ7eaHPmwuPwrVSM2iAOMn5TQ5bHHH4VrcghwW65/Gm4weoqSh+VHbNPwx6CgCVfMQ585kx6GrcepTQ5xLu9mFTYtMuPq5mgkieHO5SuVNclDpSMQZLkJ7BajoP7Vz0y1hgFvGkZBwoHB5NV9QcWdo84Xft7ZxWaRc31OTtda1LeTZ2qsD1UIT+tWrg6ndxEanfJaxn/lnkc/gK1UrbEuN9zHSXSrF9yS3FxIPQ7R+lZGqahFeHclqkbd36k1na+rNFJpWR6HYanZyxQwW5lkKoA3yHAOK2Zh5kTIdy5HVahKyNJu8m0SRzfuk7HAzu7Uvmr13Lj2P+NZ6o192T7FeORMuAeAc/d3Yoe5jAICvIR2X/CjRsfvRXdESTTOdq22wY/jb/Cqq6ZHMfMnOT6LxVptGUkmTDSbQNnD49N1WxZ2cQB8lBk455q3IxUS8kSR/wCrAX6Cnk+4NTe5TTQn/AaNuerY9qYh2xep5p2OeKADHOOv0pNhP+zQA7ywOScn3pxx7UgGlgDgDmkOe9ACDIPJGPSnbu1AwOe3Sk2jvQAdelJ8xIwaQx+GAz1PvSYPXFIYc1xWqnURcOYJtkXG0Zxnis5OxcdWYZh1OQ7XmfPXHJ/kKvW+m3+c/aZIwO4yKy0ZvexYfRbiQrl45VC7QZAcr9MVai8PRqw8xmYY59KrUV0Xxotoo5jHT1zzUg0+2TpCvH+yKXKJyLKQIowIh17jtWddaPb3ECxMhjVTkFetUlZmbd0Zw8NWQ5Mkre2QKnHh+xXpCze7Ma2uzGxct9IsYBxCHJ/vDNaqW0CcxxIv0Ao1CxPjAz2+lO4OM0wHjAPA/SlHB9KoQ4gn2pAB3P40ASgUjfNnJ5NMREuVqKeSZSvlQiX1y+3FMCwu49QM+3NTBSc80ARhQDUmc9B0oAYOTzRu2k+tADR15Aqdct26UCHlsAg8duKkjiZhwv50AWPKVfvkf8BoDogwiAH1JpgRmQ55YD2FN3M7YjBP06fnSAsqjgZkIA+lK/kkfcWQ+4pWArOiFgSMN22nBqu9uCAoMgA9+KhotMiEDKCqOv8AwIVPAJIZFJCMg646n6VCTTLumNllkdUREkCFsuNwBx/WlGxyGdps8jDY4/KtWZ2C3vhaPJDA6xj/AFkjSMBweP6Vi6daWV95tzOzPcTSli3mlMDJ4H6VZJQTTbT+0yYIhFBCwdSQSzt35z0rbvbgTxqJSY42yGEhxn0//VUt2GlcuW8cRg2RLEkXZIeT9SelY0q309w0VuiQW6H5pnG7P0FTcux0L+Yqgpn5h1JwT+FZbwSbWUSxxoTlsJk+/NFxWJJUgXBKplBuD5xge1T2lsZ0Dt5ag5woPJ981Frml7IbcWl7HbstqsRcg43HpXMw6NcpNDdXZEtynRcfKlGpXMrHZRSEAgjAJzzVwSDritTnHCReP8KhSeOR5FBwU65p3EWcZx9KQjIpiGlATyBTAmAMEj6GkMf+8A4kb8eaC0nB+Vs+ooAZ16xr+BrMksx9oWZBiQZ4PemnYTVzG1KMyxl+I2X/AFi4yG96jthGbpsKxWFAFxnjPWumL91nNJaov3HneYVjkbawDI7c04xiZ4y+zco6MMDd61ibGVIQk7MbYMwJDlXKnPrV/Aa5EgL4VQQAOTnuf0oEESPHKIluQ5bkKyfnk9q4y9y+pyuTlUJUMe2K2jszN7o6jw5uk0+RSpCrIQuehFak1kjyiQApIAQDniuQ6SKUOFUuvzJz9ayraFQZ1HKb849jyDQBzeqWxwJSgHJU4/Q12qwm80qERhDuVc7xxx1471o9iFuV5JZrS6e6vlMkMabY/IHA9cj1qza6kXt4GlKtLM3ypHyQOvP0rM0OKudXgi1y4S4gZkY4DY5U47iuxtr4G1EOlbbpolyY8bD9T61k49TVPozSE0iQwvPBxkb1cYIJ9h0p11ayvFI8bKZduMMDzjnH6VJRgrO0v2eOSFPNfh1RirJgc5HpXSiK1cFPNkWToibef/1VNkyrtGReFIwyzTukcIzhIs59z7VUs7iG5Lpb3KMqjOXYAfh600mJ2sbZt5FAd3jAboA2P501I7nb8qK2TjdvGKd2KyPPNd8P3l9OZkgjjfnOzgEDuT61xS+HNRM6xPCI2YgLvYDNaqRk12ItV0O60qZI59jCQblZDkGu/wDBWngj7RICxidmVR7gDNO5DR6GUkS+887RmPaoHUDrzXHancGx0WJnYFnmBOB15yasZtFnjknumUyKUAjYDt/+s0yKMAWMOQcZY49h/wDXqIyuNrqJKf8ARr1gOWk2A/kKSa2jnv4vMGRBHuX2JP8A9atCC5a3OVjZk2eYOMmufgcSeI79x2Cj9KAex0cnEEp/2T/Kua0EH+y4vfPP4mgTNLVJPssNvJkEGYKfoc1I6lslQwI/2sVmzUNZ2r4bnJ6mMdfwrzzw7aGSczsPlj6e5q0TL4UekIDVpetIC0p561HOgkufl6MnPFSUjzm7g8nxCkJTcTtwRwa9WaSAIyeXMsmeGKnBobVh2d3YqXFmZr2SWJogmQG+XDH8c1qNbKtl+7VkAOdzkGsLI3u7orRSSRSR8JKH7njH0oeSRrpi0Soo6YPLfhVC0LLgbtsb7SRyGWljideVMYbpnvSTE1oTkNtCuBjHNV0k2ggSHjtjmqJIQ7DkMSOpHBrnbp3lZXZSGyR07VLKRJZqDdL7c1tyWdrICXgjJPfbWXQfU56XRrFr6FljCnO4jJ7V2ysFAAGB0GKIhLcZdRNIEKnDDocViXVhNNbGJJo0JOc7Ov1ptbjTtYyJLOa0uIzGPKLDD+UBtx6kVYjuZUjX7XGAScbl/wAK0UmtyHHsXVZZBuQ7h6igjFdBzj43INWWkGQe1Sy0ZW7cgPrk1iyDfqdqv+1n9KjsN9TsfcnFJwfSkUthrIp6gVWeFSOlIZSYbc9xTVXdypINMBzQlhzt+uKoyQlDgj6EVVySrvIOK0VjDgAlD/vVhUaS1NYNp6MjuLdkJkIxnuhqv5jR/wAYP1FZWe6PTVSMlaovmTiZCPnyp9R0pwlG4fNkH9aaeplKk0rrVFjeARnp6+lT0jlG7RULxK4wwDD3pWHcwrnS0kyYmK56jdiuYlsr23JUXU6L23/MtEXylP3kLFa3jSrJHcRSOOD8xAx9K6gRvth80K4hO7C8ZNVJ3M46Mu21xAFP2lMMSSSVzXMatPHLKPJb92nbGc1vGOqM2/iMcmSGKSVlwMfLg5yTXoWnTfZ7GP8Acuy46qM5rpnpY44K5sx3cMi7g23/AHhirQZT0YH8azTT2NGmgyPUUtMRRuY4xEz7AG9RwaVInVBtlb6MMiudx97Q3vaJBJb7vv28b+6HaazntIf70sR/21yPzpaod0yjJpfmDKiKYf7J5rDm0zyzykkR/SqTBo4TcFbHWhmJPHauOxzXFQYyepPeo3JyO2KFuSRk/iaacitQAdeetMZieM4piBQCvsKlCdDmhsZYUnHtV2G7mgIMTsh9jWRSZuwa9eJw5SQepFbkWvW0gxNEyn1HNbqp3NNGbMF1bSqTDc7T6Zx+hq4sk23JZJF966U09hNWGNFbyD99b4PqBWXLpVpLzFMyH0NWmQ4mdLotwnMe2QViy208RO+B/rjitVIzsVDIF4280u6RhxwKu5BEUJ5YmlGB0UmgZMpcnAA5q6lhcvzsKj1Y4FJsqwrmztf9ffDcP4YuT+dU5fEMSxmO3tmkB7zNnP4VmaGLcaxfTrjzPKT+7GMVhHLEl2LE9yaQEPGaRsnIAoA7vw4Z45yHik8lkxux0x0r0RcE4V/zrPqbPVIk8sn7wDCq/wBmiDEhNp9hTIEaFw25Jipx/EMioZPOZSdkb4/iHBP0rNq7OmMrIkBVVB3MhIzyMipICxjySjHJ70JNEzkpalonHUH8BUUrr5Z3FVwMjNaGHoWFKtyf1p3yDpx71ho1dHY+ZOzRTllYBWR1ZQ3PalW5ByNv5HNYurZ2N1SjJdiJ7tkcjyGK+o5/SkF9bN99nU+jriqVaLdiJYeSV0XkliYDy5EI9jUPkkSmQyTN7FsD8q6U7nE009S0pY9xingVRApAoP0pAN2+tHyjvzQMbz/9en5OeuaBjuB1HNO4BoAKUAZoENIA70whT1x+NTYdxwUY4wT601U5OeT79qLDH4x2qMsCOaQDc89M07oORQMZnJ68Uuz3pANKehxQUbFUIaBS7DmmIdtzSED1/KmSGOcgfkaA4/ukUwJRkj2p3HpQAdee1N4U5FMQfe60oAx049qAEB9OKcp6gGgBy8d6kxkelACcAetNCFuin6UxEq2zZz0+tWPs6IPnc/QUhhvSMny0BPqajedyMlto9hTEV8seoJzUiQsxyP8AGgCQJFEfnbLelSfaW6KAB2oAgLlj82SafkKM8A0DE3N1zzSFieppARM+OnWoASTlmoAkU5NOLHBU8g0hkSwxZYiJcsME461JMgliCZMeD1j4NAAUJjKo20nq2OTTTEj5FzDFMCuMHt9PSkMoLbOjBYYBDAOqLJ1rVuGP2ZXJKqBgoP4fy61K3H0M9LuNlX5iWf2Parc0yeSxldDtBxGnfj9alvWxrbS5k2s8PlNLMFtS/wAxVuoA6VoaTeR3lsJEBCljtz1OKtag42Vzb9eT+dSBpOcOa0Ocblzjdsb6rTsKesK/8BOKBEeI+4kXPvmjEeDtl/BlpWHcftIHysh+hpMSKR8rY9jmkMUO2ecg+4p/mduOOtABvz/D+tPDDjg07isIGU55qUgEc4IpiM+WAODkbh6GsZ7UxBzDzuOWB6072FuZ8l+sTbJ1ZRjG0jv7UqXcTpkEEE557CmItfaFlJDMoYdGP8Q9KWNuQ0bYY5Pt9KBFcskUbzRDGc7ueUP+FcMqyXF2kEZ/eMNzMf4c8kmuhfAzL7SO9025WN0sIFMiQoS8nTB7D6mt6OaO4jLRsGXJHHqDXKdI9o85xyPQ1mfZljkLplWYAEfSkBi38OY3jIIWT/x01c0B2NkYyRmNiKtPQnqdBzxx1PY1w13qkNjLeTb0M4JijiAxt/D681BaOWsIvtkcslxEHkZSpZvU9TXZ6Poz6Sz3MbtNujxhev4isr2LaudREYb6INLhsNkFThgRUdwbiMySMvnW6jfHs+8fY1JZpLHBeRmMgeZsBY9HAPvVJkntLstEBdwufu5AePjoPUVRJYHl3Dywy+XJleVXqoPbNcVJoUkFwghxc2qZKROQrLk9j3pbDO4t3jnjCSRtheqSr39qyX0cxMxspCpLblR87Rnrj60PuCfQ0bWC4gtQlxgsxJYfeUj0FST6ZuIlgkMMnBCt8y//AFqok0Z7VJbUJcxrKv8AEhHApgis9Nizbw7A/BCrVWF5Fa52vEkbRPl+A4bBBryrxY5M62QwVhIO7HqOlNBY2NAgnuLAIL8jy+PLaNWGO3vXQX0LW95E8MJy42kx/wAI9T+NZS0Y46oznV47eKJ1zuk3MxPvk1MXDPeyKchUwCPYZ/rW0ZXIkrC7AJLFemEJ/QVXUCJZZEVd7z4JI684qyCzLJiG6U4JRCTx7VjaED/ZcOQRwf50CZJ4jH/EsiPpOlawXd1PakWJcQJcweTKCYzjK564pI7aOJAsSBFHYDFICfZinAUxEoqzEC8wGCTjjAqRnG38F+3iMzQW++OLb9/5e3rXV2ryMS9wPLO4YQc4FMb30J2YAyMWSTJOE6Y/GqjNEcGSCYAHoCSp/I1zux2wjfqWTd2rBVd9oHQMCKlM8SupWUyZGAOtNW6FSpyW6NGMsw37ELAcMDmrEe4r865J9qo5dhjKuQNx/GsC+kEL5iRsNyXBHBqbGifczrWOaf55JCqfwjPWt6W3DQBVByOlPoQ2r6GKzy2sqsbfeQcDY/X8DWgbt/KBFvLuPYDOKzY1uZ8t+wlUi0k2KOSwwa07bU4pMZRhzUxaKkjSOoRGQE5A6U/zPMyycj1qiRtxDFcRBJ0DrxwwzmsZNJs0ukmjEiOpyAJDj8qOobqxhXzLb3ErPIIw4yil8c9/ap7S7M7HYyeWBk4BNTFtFzSNkqCuQwx6g1AZNisG6gZB9a6jmIANsaj0FZUA3azH/soTS6g9mdY6hlw3IrNktoucM6H0BrNmiIfsjsMrPuHvSQwzwzZb94h7bulCB7FqQyZPyfL+tQbY1lUKSNxwc9qQ1qy55UsZbLBkJ+UjqfwqkspkLqYztXgsQcZ9K46dRON31PWxFJRlbsincQk5KgimQT7MJJ17P/jXVJXR5JrK82NrLGV9M1QvLMDEkY+U9RXLGVnY13MZY8H5GwTUpt5WA7kdDXc1ciM3F2HJcPEFEqN1wR6Vro4KAocr/KufzOmSsychh3p2D7UjIjIIPIpuakYzZGTnYoPqBSGJc8HFAiFkZTkqGXviqLwW03/LFd3qODVpisZMumxEjcZNgO4D3rorS88mJYwnyqMDJ5rp5r7nM4GiLm2m/wBYuD6kf1pywQvzBKV/3WzUOKew1JoUx3KdGSQf7QxTfPK/62Bl75HNK7W5Vk9iCaWGWNVRurDPUVpheBhj+Boi05NoJXSSYuD/AHz+Qpvz/wB4H6itzEzLuW3twrXGxd3AYKQf0qOC5imz9nuen8LHP6Hmo5bml7Hh3fOaXk/SuIwJNwUYb8qjPQk1KEyIH86Qtg471qIaelKBn6UwJRjbjgCkLgDHf1qLDJNxZeRimHnoeKkQBjkAfnUwcqR3+tNosmD/ADZIyR2FWxdNG37t3zjnnAqNSrmxa6xc26YdxKPRuv510EWvWsmBPCyHueoreM+5ejN63uLWcZguB9N2P0NX2MoXja4966k09iWilNDBJ/rbb/gQFczqdrbxxD7Gs0kzHARe3ua1TMpLsZK2bLHuvZY7f2Zsn8qgfUNLtxgeZdMPbaKq47GXJ4in5FrBFbr6gZNYs93c3JzPO7+2eKkZUCqDT8gdqBgWzUJoEQ7hmtjRp0h1CMyj5CcHI6UPYuO57MsW4fK4NPaKReMZ+lZjehASVP3mWpxKR1O78OtDGtS8sivjzlGOwFNPlSkiPj37Clcqx5NqJu5NQnt0aWQK3CKeMdq6HQrLU0IaVwkP/PORckVqzOEnud6URW+8+70zVS4jKlWw0ucgjsKzZrFJuzKwuNq4aJ1x61jQSXKzSGaQCMnKDZ0Hv0riqrmjdI9OlJQnaTuipLDDJIXjCEk/MY3IP5VUkjaJsx3csZ9JFyPzFeXzS0ue57ODXuk63OpqPlaG5H+ywzUR1Qg7rm1aIr1JU4NdKcZaI86UJQ1aNCGWwulDB4wx7AjIrRW2A5humX2LVFpR2ByUt1cf5l1EQoKyHrkj/Cr9u91MRmzLD+8rYH611Kq72aOSVGLV0zoYrCVuXKx+xbNZV9PBZPtkuYz/ALvJ/KvRW1zyWtbAvzorAnB9etKE5yTmgHoKQSeKQjt0pkiYIPAp3A60AIWA6HmoixNADwO7cU8Y7Y/GkMMnPrSbiD1pAG8/QUzgnrQAADvipCoNMB22kPWkMdgeooxx2NMQwkdlyaZ85PbFAhOTxTSvPWmA7CjgHNOAx2/GgB4wM5PNMzz/AFoATB7D86cAO/60AOHPU5+lKFY9BmgBwjk7IakET9wB+NAEoiOQC/4AU8xqpwxYH0piH4iUZ2j8+aYZ1H3efbtTER+azd8ey0CNz/CRnueKQyUREdT+Ap+2NeXwD78mgBpnQcKufrVZ5C3Xp7UwIsKw5qMoD0yKQD1VgOGpSGPbJ+tADCcEgHmlBOKAFAz94nj0pvyhsUhjgvOR0qXC9TQAuf7ooPP1oAVQc9x71NjFIB23NITgEJye57UikRxKAoLHcxHJrL1Oe0tVH2lk8wg7I+5pWRau3ocfHYzaowudQDw25x5dunVvrXWqhtIY2PlwQxHPoFHp7mmlYJyvoadpdpdxCWPIRicbhgmtEHBrQxAMMgZqYEc0xEVKcYPrQIYUDYyBSLGMHsfY4oAMvu+Vzj3Oaj8xwCxI691oGPLSE4CITjg5qtukVsDkd1NSMhnvobeB5Zn2hex6/h61jW9zOC2p30ht4AuI4fb1PvQM2ba/ElkLi5T7OrHjeexPFaTKr4yPxpklKeBXGZFDYPBxyK5y/wBN8+KTyo0d8c9jS2AwJYbZL6GCRSEZSCA5XB7GrUloI2jEV5IoZsDPI+lUIeI5ZGnjWfcqLnG3BasqxsydRJlcFgDuxxluOPoKu+libamhA08WltGjLG0kh81sfMuWwTWrA6yzQWWn/JDCA8smOT6D8e9Zlm1b36zyz7ATBEceb2J7/lWokiSxoykMrcg0hkMkQbdkBlx0NZUNiltJIbYsofkqexoAsK0nADKR3NeTavp11HdNf24Z1dy4bb7/AK0ijs9LxqEAa5k2XLD5vl+XA7+lbrtJaSjzI3WMgfvVzjPvWD0ZqtUWQIL5oXYMpOQJUO0kemBWttuIpI4wnmKwzvHGKsQG2FxHmWMFzj7pwSPc1LcROSArJx1yOV/CgQgRJonWQFvM4DYwQKADAQPMTavRip4oA0Q+8FFZSMZPTP5U1Jl2E7lKoQCAeTWliBRLbGFnLK5Bxs6EZOKyb66ks4R5KebJu2iMHHXnqadgOR1TxE9tc4hhcPtG/cQdv09654a3eNbESxykCXcjseBznB4pMo1oNV1C6Z3fY+wFlQoQMdxXCa3qBdo5ZYxG0gyVTtQrXE3oanhrWIo9QRQTtcbWBH617Rc20dxGEdpE3DO6NypGPcUpExdijBpfkzB4724kVR9yZgwP6Zrn7mORp7iNImWNhw4PDNnkYFZGy1CSSRbyF5E2RIp569aYZYniRkcFGueG/WtoyuZSjYkcho72QdCMA/hUmD58SK2F8vJArQzMfXpDNo8LIhy0y8VvoOB60hvoXIYmlYKo6dT6USx7GKht1AEPOaXHQigCRVB9jmrccktrI6iNt56ZxipuOxYYbwjSON7dieaGhEW4tnaO4YVDZdihO6lCkJyzD+LGKrx27kfuD5eOG2jIP4VF7mmxGrMZGT7UVULwZEBBNDJINpzBOrHGSgH8qzNVJpjXXyiA9uqE9NjEVejKcbriaJ8cLu3ZqEzf2j66lk3bP8ikSHnK9PxrMvryN7BmjRBLH0C8Zra5ypalK0uvtiqyyAKOuR0rdMsaptZjjtgVbMkY+q6nDpkcM7r9oBfAjHBNaWnavbalG88CNEobBjcYKmhaoctLPubMcsUvKkGntDCw5QfgKmwXKr2sfVMA/SsvyzEfmXcCf7tTaxYAShlZd+0nBB7VpHdwA2T6GkK5C6yk48lHHuaxpEuIpSVtUMbDDEHn/wCvUlaGVcWZMS4Ykb920qR+FWpJzFDskC5Axw3anexVuZltzx+FZdgnmarK39xAPzro6nK/hOr2AjnNQPArHljUstFJ7M/wPiokgnib5nY+4PFQWaSFsYPWq905SFm27ivzY+lNjjui5pGoR6onmeXPbSRj7x5U/TNYkuoypcTWsbPL/pHI28FSOfpg189N/vfZ9FZ3/M1qVvauUn0/r9TWPHGM1nTWyv06elfRHOikZHt4ijAuB91uTiq8WplOJZo1B7Ohx+dcUoXlc3TSiV3njlcmPb77TxUiFh91iD7GuyF+XUxnuLNFLMq7gQw+62KjSd7VQJEIyxBAH61jJWZ3QfPCz6Guk2cEEMpq2rA/SoRjIceOtRnb64NUSAH40hFSMbnHUcVCyRt0wDSGMZCBwcj3qsYwf4cVaZNiBox0XIP6VEqzIeHH4U7u4WVidTMJAxnlUd8HP/1qurezq2MLID0z8pra7MrJkd5PGbiLzomiUcseufyq7GkEmTbXGPZWzWaim3YbbSRLi6j6FZR78GsyTWreCUxzhkYdccgVrFu9mRZNXRzmqaxa3O1IS25eQzDiuTZVdy8sqrnpsbFbpGMnoYo9TTS/OK80gQA9e9NYlj1pgHApoqhCgZ60/IPFICIgk+1SKvGadxjh83XOKccfhWYCZPReKcmMeppjJWOxcDqaTcBjJqBBux070qmgpB5h7da1bTULm2+5M4H908iq2NEzstO1i7uX2mKNlH3nPGKwtZ1vy3aK2IMh4Lj+H6V2Qbe4SVjz+VnlfdIxZj3JpAK3Mx+OKM0AOBqNqAE3YFJEhmlVM43HGaYbnd2/h6KMBriQv7LxXTQWVpBjyoFU+p5NZXuaWsaQjXqrYNWA0wIw2QPWkMQXDGTbtVmHX0FXVaBVJdcHuSKlO5o420JBFG4LBtq/3c9frXAzjWbqcoilYA2MIQnGfXrWituYu90jpraxghDM0DK3di2Sa1I2Q/6tyFx1NZtmyX3Eobb8qNkn8zUckbEqz8jPY9OKpEvuNQw/dLhT7mnvCMcYYVZkUjZxyZ+THfgVnzaarcbmx7nP86xlBPc6oVZQ2KR0sk5CI2P+AmmTx/Z1V5C0WOPmYEVwSoPoezDFqWkjPkhimb5obafPoNjCqstpbQLuJubTB6q25a4k5x0R6k6MXq9CRbiSKJmi1GOUgggyrtAFXrbWNTQHyrd5FPVrdgQf8K7VJLV6HkSpuztqczqWu6pITH5DwE9S4LMfzrT0oXbRFriz5PR9oUtXTKCa0ZwxqtOzWhv6Xc3JkMTxLk9fnDbfyrrQxH3h+RpxvFWCpyTd1oI8qouWoDjt09a3TTONwaEJb0xTcEDJ/SrMhpU4O04PbIqO3jmXcZplkJPACYxSGXM/5NKcEcUAMYDtzSbfT9KAEKDOe/tTtu3npSGKEyc0Yye9AhxBJxTcbf8A9dMBGbnjr703BP8AFke9MQqhQck5NSg578ehoATzHJwAPrTixHGMn25oAaT+BoLsRjbn8KYClm4JGBQr/Nu2fnQIsiQckpUZkIHKgUACykf3fzp3m5PUflQAGQk/eIHsKTJIx/M5NAEi5XopB9uKXY7Hrj9aAITD8wBbketSBUB6E/hmgCcPgfKoAqN7hV6nJ9FpiKhuGJJA28fjTI1yuSSSaQyXgUwkk0hiU4ZNIYMcDJpMt1wQPQdaYgAAGF/Kn49cEUAO7dCBSMgbHPSgBoT37084AzQBGJMnAB59KmXpyOaQDyQKXcFGWbigY1GaQA9F9O9PLnGyMAn17CpLOSutZZX+y6cn2m6x8z4+VKls7GG1U39/KJ7o8mRz8qewFXa478uhqXl/BaRh5Nzyv9yMD5m/DsKwZ4yyreay4VBzFar/AIdzVGBPHDNc4vdSb7JZxHdHCDg+xP8AhWraai9wZJ2jEFko+V5Dgt7/AEpFGla3Md5Es0TbkPQ9M1pYB7daYhmB2ox6GmSKA2RyKUDHUUABwTz2qq33Dz0PAoAsRckewpzgFSCKAM6e3Evyuode3HIrHuLPzrqKa4ZpoYhxF7+pHepKM3/j8me81H91aW5/dwsfTuw/pV+xvJZfOv52FvZBcRow5I/vGgDds7pbq0SbayK/QMMd+Ku7QzE5w3qKYjMkjguIPMniDKGI3BckEVyqR21zAT5IjbqOMH2PFIZAII1uYiryIJVYPtbJyPr+NaM+nmFllgnLKBtwQPu0EkUVvcZntnCNk7xuXOQe/BrjryC5tLnPmNGWO0soIwDVpiZsJdtNCtgoVbWIAzvGeSPT8e9VNS8QoNQtYbJhHbRkBjjr/wDWFDQ0z0a1uTIh3kOc/ej6Edq0jtPXsDWady2jzf8AtuFoEt0LCVztdz0UdzXWWUn2pY4bc747c/LIeh7nB71TQrmowhFzxGylGLFV7k9anjlItyGR1ZuxOa5m0mdFi7CGjX5XGGO0rjaBVSWaG13m5m4LfLz2rS1yENt7pS6qpIWQcHp+tSvewWr7Cz7z/GecUw3Zn6hq0FsqyQSJKzA4weciua1HxGxkW3giYFsFpCMjFO1gLNhqEJ06XbKiXadVLcn6Vg6pfNHp6Ow8h3Y5Kg5H49qBHLjWEggWO1e4k3j96r8c+1bGp3kkNtbeVcP5hjy7HkEnt9avYnccNPNrYtc/aIZyq7njXuPrXXWsubKOa5tZFQAMJB8wPHUjrWEi0aEOo2l0ji3lBZVy2F6L64NeKeIvKl1NkiZvLX7pIq4KwpPQzbCJbeYl5AARwTX0Lo+opd6chLbpI/lbHf3rRrQxW50Ebfex3FYGo6TaXbo0ok3DOCjlcflXOdKC10tbdJFS4nkBQ8SuWwPasGO2/wBJBdVDRy7kVGyNvYkZ60gXYytckuLfSZwqkbmPzqeME1uaZcwf8IxHdyKBeOgXIXJJBx0rRSuiXHVGTfSRw21nE8yKd+TuOBwDXQG6tZLdJYfMJPbGarm0uLl1Q6N24BAjZW5LHpV2ZVjhLKYzkfeVjxUXb2K5TOeSSNEfKlOmcfrUS6mqzLB5h80t8uEzmld9R2RXvL6Y3YVfMfafmVEAGfrUizXLO8h8zJA2iRs4qtRaFdvPlmDT3gXBHQ4xWreyo0gPnptI6buv0qWmVfUzlCtLsWaM84wDnNc54g1+40y/FvYyqyhOo5wfSpimim73OGu/EOrXa7WnKLj+BduaxYEvr26WOFpZp3PyqGJJrpOVysrsuJqmpWTeT9qlUxnGx+dpHbmuii8Z6gqgTxw3HHVlwR+VTZPUu7TszUsvFnnO63NihUjqh+YfnXq1t9nms1KRYSRM8gHj3qXFApamPbIxXZBGoHRhtwDTyj7iGBH05FZGj0OU8V26SWkbZIaM8YGd2f5Vo+EtNuYNPnmZdwL5bJ6VpHZkTfwnZyAKuduDjgiq8Nw2QMc9x0qblW0LhvFBwwI/CgyRSgjdz9cUwLUblkB4B7inl/bJ9qZIZJ9qdjH/ANegBpwe+axtQt43jVdoGWGSBzUNFp2KEuADiq+ijdcXb+4WtOpk/hOnxSEVJY0rmkxxyaQxmKpXas9rKiHDMpANS9io7nGWOu31iotJ4EeHf5YlPy4Pv61Yg1CPTp5Xd/MeU8snSsI0VNtvZnJKHK3HzudZG6yIHU5VhkGpcCuq1tDdO+pDJCH9RVF4WAxww+lAzLeJl6KoHsKrEEGrRLJA7+tOkRriLbICwHIYdVqZK6sXCTi7oqRytFGRLEww2CR0PvWzDKpxj7p9Kxtc6Z2T0LaSK/GcfWnNGG4bnHcGsnuFtNAWML0ZiPc1MBkVRmJioioPUUhkckYdCpJ59DVRFliIDESR+vcVJXQtMARx+tV2hBHeqEVHjkXjJx6VC2duCta3IsM8whdrMcehqPykcg8fhVbklyKaW3Y7ZGZf7rHNeb6jH50rybAzkknJNCkVbRmFHOQ+10wBV8Ms67TGpI6cc11HE9GVGOOMc+lIBgA45rzBCOxyR1qPOOlUgIh3PWplPc1TENJyeOlOQZ4pDRMwC00KW5J4HaoT6gOJ6AGmMcEYoQxyfQkmrC/3QOfWpYEGSxIJpvJPXiqEOCEn+vpUzqEHBzUtl9BdoAHv3rYsrFrn53+WJerGo1ZtFdyvqOqqkf2SywsY4LDvXJgE8nrXqRVlYxbu7lnAIHtSZx0qxBUDEg0AAPFRlqYhVR3ICg5PYVv2ui3smG2eWPV+KTZSPVoi/wBnVLhVYgYLL3pIkiCuoJXPI7ViavcuRQq6/wCsGMc1Wlhk7cRg4yDgn/Ch+RS01ZKV+zkRgc+np7msWfWbK3bDM08mcBYxmkl0Kk3u92adleTy7mfTQiY+Xe2SfwrQZokwzqyE8ADmndEWuyUHd958L/dPB/GlLM5wq8dzjpUl9QIRFOSR3zVtBujyrZ+taLQybuUpIXbGVVgfaqqWZ3EpvjI64JqiCyEuIjlZwf8AfFWEnfI3xqfdTQMlAjIJYFR6njFeOSWlzf39wLUeaEkI8xn4HPHJqr6GdnzHW2OiXCNvuplJIwQn+NbDWEX3VZx7MuRXFKmmfQwxk1pLUqXGkPcQ7X8uQDABHBFY1lpL2spjRLkY53iTaKyUXFWN3OlN8ydmbzJep92d+OzoGH59aqzNLKu+ZYm2sMKFPz/n0rLllFmanCZaGqRwhVlt5IR2+Tj9KtrqFtKcLMufQnH860jUtuZTw99YkzmNoiS6txkVeVVIzwa6LxkcPLOmxwAz6UjFuSuG9ulFmtieZNaocpJRcr1HY04470c3cHTv8LGnB4GfzpqqScVrc52mtybZ9SafimIfg4pmDQIU8jkVGWHTGaYDS2QePypgIXqc59+aAHnGOAR7mm7wvbmgB3yYycfyoHI9qYhBj6U3Az7/AJ0wHquPvGpdgxxxSAawwPvdPemjaRycfWmIlCKV4/8AQqcEUDoKAHARgfN+gpm5Adqgj6DmgCUA5+7xSMSvTaKAGbm/vH8BUmT6n8TQMYCA5xjP0pxk4pAQtuZemBUJTC560AQqQdwA/Cpo8Yx0PvQBIV55NAXA4Y0gDbg+tOKn2FADSAD/AOzGnoPemA/ke/tSbeecUANxjqTigH2pAPH0qJgG9frQBLGAvtUjDI68UDI8Jnagy3c+lNIVfmZunc1JpsVZJ0itzLPIscSjkngmuPe8u9XdVst9tZoeZOhf6U7FxdtSzI1rpERyMM3OwH5nPqfauJur+61K6WNQWOfkiTotbo5G7neWljLp1tJe3UsUlztzulJO32Bp6eTZouoapL9oun/1Ua8geyj+tICKbMwF/rjeXCpzDaj+vqaZKrXafa9UP2ewTmODOC31/wAKkZcgkmuNt3KRY2EPKJ0LD1P+FbNhqAuUkmZGjt1PyyPxuHrSKNpXDJlSCDyKcT04qiR+cLkUzeDHyepxQIeud5HWmuMKTQBCFUOGAxkfnU2AVOCcigBm1t4+bt6VEy5LHI3A8HOKAKV1aQ3CYnjDZ53AfzrGvbSS6uoRcuDZRjOxB95u2agoro76ncCV90GnWxyoJxvI7n2FU7LxQlzq8lvFC8kWP3ZB5Yjr1qgNK01GHbLDNN5URc+dFMu2Tkk8e3NJ4gvreB4IIAglU53KuABipKOdmuGVo5cY2yhiPQ9D/OumeQq7cExt1HpQSMimhiuAs+/LKUyPQciuf8QWc07GWJ5WVEAKk4z7irvYk4Jp9sRQSMGIwx9R6VjcELuU8cVbEj07R51ns40iwTGh3gNhjjpxXSgXdu+FiZlK8qc157unc7VZqxxUllZQ7IrqC5jnZyW2uCdueM/hXp+nJFDZFLGNVjXpk4J966OYx5dSeO+t7WVzO+2Q8n0/OprLVI7xiwkhCDIx0YkfWs0jRjb26jSQrcxnYBkZOR+VRXX2e/0kGTekLjPUDbirWpL0PPrpk0+6tWguDds7AoGbgAdDim+JIWaG31F5gTKQCoGNn+Ipt62M0+hyMKST3MSiXzC77fkXA/M966YiTTYpUv5D94LGrx53DvzTeugLcw9StLNES8sJWDFsBR2P9K2tP12e02R6rAzQtyJCOfxHQ1O6synpsa8mk6VqUZmsLhI5hz8h4P1Hasaa8uYQYNTs/tFtGwKsoK4989xSXZj80aslvo2qQAWtwbaTGSpBP5j/AAqnb6zeaTcC3nK3Vug+VkPb1BqrdGTfqdRa3Gnao0strCY5ChEhA28fhxXkd0RLeSSZI5IwBVxVhPVEMYKhsAEnv6V7PpUkkOixRwoqOQPmx+pFTN2Qoq7N75wV3Sl2zngY/wAirYlZwxfI7D5hWVzexmy3sqLJ5GxpNhCo56muM+2tBcrJe6CoJGDNGmcCjfcHohdcubCPQpLfTzIFLqzKemT9fpSaTMv9iFIFZmHHJyBVbJk9UaYggkIErhS33mK8iiGKWJgsLKLdjgsy/lWFjU0RbzyQl3aIA9dx61iXd3pkd4Ga7SIKACqPnJ/CuhR1M3LQzrzxHpIKKgmnCdCBjP1zWc/jCONs2mnKrYwC75/QVrZGJgS+JNTlZmj8uHccnYn+NUUvL29u4luLqRwzAFd/+FMD0zT7JA6RKDhmxz71lePII7W8to4gQAhOM9OallR3Z5gHdSdvy59Kad5/iNMi4zyyetaumyy2V2s0LvFMvKyL2qluQ1dWZSui9xcPNIxd3YlmPc1RMeO1TsW3d3NnSYt9wQe/FfSGk25t9LggOFKjLD+9Q9iFuZ10kkVyp6Q5yCCcmr0UcEg3Bzn1auZbnW/IoXUCy5DAqQ69uCKkunkd4reCbygRhtvf8Kl3urEdbmv5TxrhV3EDqT1pwVSMMoOetaiRIsEa/djI+lV5bVjJujbb+FKw7lHbc27HMYZfUCpY9QiPEsZT3FCfcdi8lxA/3HH8qlDK3c/XFUSMbHQcmqc0QVVyxJzk0hmDLwppnh87kuj1Pm/0qluRLRHUFlzjkH6UvGKksXFMIpDI9tNK/h7ikM5m50SO4hZHlcktu3Ht9BSWeiW9rncTNxgbwOKcW4qwp++be0RKAoAUfpUwwRTFsLimkUAQtED2qq9uHGCOexpiMuS2ZTwM0yJQW2ksr9uaslkNwpkQxTbhjoe4qlbPJDKyON6hSdw6Ef0NY7M7I+9FxNCO6idASpB9elaMckbgYc1LRO2xLnsG/Onhm7jP0rkbkjpXK9xwcE4J/OnMp9M1qncycWtRnSm5qjMiII5X8qerA9PypDHEg9RULxI/agCqbbHIJqu0bI2cZHvTQEZDZzwPpUTIxqyTJubCGc5kjw394cVzU+mm1cOjEoePpVJ2E1zHPGTnjJNIzt2rKxwjV59vekIyMUxA2MD0ppOKYEiDccCp1G0E+lZvsBGSW5bp6U/nFBRHnrjrTlXJyxp7AWo8DA5qN3IBCdaxtdgMxhcnk0Hgf0rQZKAFXLHr2FRnLNjjb1qRnQ2FkJh51wRHAnOfWs/VtYMw+z23yQDjA71vTjd3NJaKxywFWFArtMhee1RltpoAUNxUTHNMCItToyB1oEezWFvCbCGa3RAWX5sDBz3rQAYA5BHOKwOh7kiydgQSKcWHdck9AKbEldkyQ7iGbqOgHGKe/myhki+73c8/lWeqNtHvsixFIotwNgwR8xzzn3riE0S2e6LbZWGdwOeBWq0VjnlrLmOsiVIgVjkbcex4AqwvykszRkjjOP5VmbMaxZgS64T26mow2T+7yB+VUl1IbtoTFt3DtxSIET7nH0qzMmDuvCtkehqeOZ1J3IDn0NMCz5qOQGTH1FK0cRVtjc44waZDPJfsmqahcoboSNBu+YF8DH0rt7S3htVMcUHlr6g9aUtWXHbzNFSvqR+FTBvRs/rSATOeqg/pTGjUnliuT60AWBbnH7uSkaGToQGoAoS2sbYLw9OhHaqUljDJ/dP+8oNc0qaZ1wrSiZr6Uo5Ud/4XI/Ss+dNVt3T7OTInfeB/Oufka3PQVdNeZqpe30YAeFJPXY/P5Gmy6sVXDo8B9WjzWSm1odDpQlqjR0+7ilDIkzO6n5gxHHtWxx9Pwrt5u55cqbT91j1XI/wqNVImJDnkd6fL2I52viLfPqDQT3I/I0rtBaL8iB51QcgjJA5pxfjK4+tWpJkOm1qMJPY5/Dik3HPPPtVmNg3Z9KUr3pXCxGRzkH+lU7i5ggZVkc7m6ADNUItqwKjA4pTknFMQ7Ye5/WnrxxwPoKADKg8qSfrTcc5Cn8aYhwc91wKds3c7cfWgAAKZ+YHHapMnHXbTEAxjG6kxg8HFIY/IHQZ/GnEkdgDTAZuOehNIzL0JApAV3fawORj1NNjb5s880AWgfSkoAYyZwVxkVBknk/K1ICYNkc8GpFwenJoAkAPpn+VKR3FAAAMck01lUHP6UARY4+U4oy4Gc5pgLvOOePxpBIW6DI9RQA4+5OKlXHtj1pARPwcg8eppqliCRlRg/U1DNF3AsR8qjJ9BWNf6lBYMolJknb7sSDJoNYxuZI0ybULj7RqLExKf3UHQAdiap6jrMVqDDahWkUY3D7qf41skYTld6HGW8V1q1yRHl2P35W7V6BGtl4etgT887D/gTf4CtH2MDzzV9TudRulDk7Bysa9BXb+HdLltx9ruAGm24jV+3uaTGbIsXDSX+oEXVwgJjjU4RB7Zqo6BAuo61ICR/qbdeQv4dzUFD3RrpPt+sMILROY7f+WfU+1SAPqUf2m9P2XTI+UiPBcep/wqSi7aXc1zL58ai306JSAXGC/v7CtqzvY7uMyR7hGCQCwxn3piNEsNpNIQFK49MkGqEOUgucDHbNOcbhgdaBCHdngCkDfKcr9SKAGvkt3xUQVdhbvQAicEc9KeQMkqQM9uxpDMW/sI7y1kgZ2hEg52ng14CGOnanmF9xhf5WxjOKSGzp9VkS/1FZmdo0dAVJFbDatCnhpYGPm3KvsUHk4HQj2qraCvqcbNqc0sbK8ZBPcV2Nt4itXVRNvU4wTtyKixRJNrFqHi8qZXXcM54wP8mu51W+iayVLZ43d8BMOOtOxPU8NvFKz+SVPyH5z6mpGjRSwQ8EZqySaKQW5DpcCM9cg81tR+Kb23IH23zR6MmaGhpm7btqF+0V3cJEltINwlI7f0/Guem1+4003NkIlJEgIcvk4+tYpK5s3oZF5cXcEGHPliZA2F6MDzzWZaXDW86zlRJgj5G6GtCGztdS1+4leQeQYX2gbT/Bj/ABp8WoyXdu1ugZn8g/Igzhs/yqCrmjJbMNLt7j5fNhXlSOxHNc5c6ijoYJYfNQDjmseW8rma0dzJjmht8SWtzMG4O0r3/Ord/qc90zrcHzRjjceAfWumw7mSzx5Tyi6kdWbnmuhg1d3haG5txcKFxheM/WpcbjUrHNeficvGpgByMIa1JNYu5IwDJzjaW5BI9D61VhXKimRULLJt3DBKmnKgD4kyy+3erIPR9Cje106aaEpLEynftOWU4OK46ytxc3YieJlJI3A8HGazvqXbQ6T7JaRanJFDAZkTjgEjPua7Ca8lCpGlqI1A5bPFYNtm6STKZvd6iPzwoduq8nHp7Vc+wGaQMkkyKw42ucVm1c0vYSGKSKEW8ds+VBILkcn1Bq/O8lvaRob6C2YLzuYdfxrdRdjK+pwuqapYTosV7di52HP7pOv4ikt76BYM2VrIVdccnHFXYm5sXGrpb6fHc/ZSBGAjAn7xrg9U8UXd9AsUSfZhnLFG5b0pJDvY5Bp5pBiSV2/3mzUQStDIeEPpU4Q/SgQ7yyeua09Ki/4mkI980AfQugWPmS+e4wqH5fc15f8AECTdrar/AHYx/OplujSns2eYkmpUYjqM1RmWky7BUTJPQV6NZaGJdNee9Z1dUwgBBxipY1vYyzYaYYfKS9beWyT5Ocfj6Vbl8IXOwPBLFMp5GODUXZo0tixo/h28h1OIzwFYs/Mc5Fe2bcDI7Vre6Oe3vXIm5OGxhume9Y93bLGd6ZXv9K5pI7IvUZ5BWMyeaHUDPzCuT1CORbEPG5aQSjBXnk9qVjRbmxaSXwVWlt5QTycgc/rWql2S37xXjx/eQ1ozmRfjuYXHyyr+JxUwlB6DI9QQaBkm8Ef41k3NtA+SGCGpaKTKTaeu35JeetVUe8gGIwSg9eRU6ordFhb0p8syYJ6sKsyzI4BRw3ynvV3JsYNycIfpVHQlKWslyhcsZDuXHBFNdyH0R3MbiRAykEGhs90BoGiPC+hFJsHZj+dSUMdWPQ1QkW8T/VtG49xg0ilYqPc3kQG+2De6mmwX3myFXBjz93cKExPRE8kzYKkYH+7kU1GeIjeBsPRh0pi8jQDA9CDTqYhDgdaTg0gGFQRVZ4g33gD70wIniV12sc+h71nPF5eQ0asCMbh6Uxp2M1oVz8jsnsRkVUkWWPnaGHqh/pWOsT1VOnV0loyVbwqRlvz4rSivNx5Bx6ijSRjOlKGu6LUVzG4GGFXVYf8A6qxa1I6aEvWmlRRcVkxmPQ0xlzz0PrVmdrEW8ZwSM07PrSAUEHoaQgGkBEYCRkAn3FQlMVZJEY2I45qnImB8wH4irQjx4D8vWnkcZ7VBxke7PC9KQ+5NUQMI3HJ6VIFzyRwOlAFwPhOetRbiRisbAKM0dDk9KCxcDrQOO/J6UiS2AOR0HXPeoAw9MDvWaKGjp1pw71bERZA5HeuisbFCouLo7YRyF7tVWbNYrqzK1fVGuX8qEBIF4AWuaUV6CVlYzvfVlgYqQDJqgHk8VWbBzTAiJwKWJDK4UdScCgDq7fQJnwZHRB7HJrpYNCsIwDL5kje5wKzuXY6OGBIk2wKEQdgasbZf94deazL3HQNtkbCcHq3UCp40jScOJCFJ5BpXuaWtoie6MscEkgUOqqSE7muCjv8AU764RTHJDbk/MYUxgfU1r0uY9bHUW9pbAHZ5yMxyxc5JNaqlj8scmR3J7VDZol3BmEQwFDMenqagVdzBpAMjpgcChdgfcHl2HCszH6ZpbZjscTKRk55FWZbkMqZIaGTj0zUzRsiFs7vwoAVWOfuEDHUVYDH/APXTEYt1rtlbnYGM0h4CRDNEFxc3UbvLYGJeNg3fMaHoNajtjByQ7IP7rLnFWY53xnMb/RsVkWTGXI+aIg+uP8KeArDPIqkxPQupFvQFJPzFMeCUdCDVElbDqfmQ8dxUyzMD95h9eaQ7llZm9Fb9Kczoww0TZ/OgCERxN0cqfrj+dC28gXJdW/CkAxrdmUFkDZFUjbxr1DL+eKhwT3NIzlHZmRPo0E9x52WLeg4B/KtaJJbdAiqAo9Gyf1qraWFzO9zorW3smGZp9zHsTtqpdraxSlYbtsbeEUA/rS5Oxr7R311Ig+RgbT7UhbaeTj9ax1W5paMtitLIpTPpyNwq5uzyeaekkK0oMM+mRSMCff60rNbD5k/iRXQklgyEYbAFWcDuSPrRzdw5Lr3WISM8Hd9KYQT2zW6aZzNNbj+emfypwXHbAqiBBx0p/B6nmgBcHrSYycZyfWkApXBzmgnHUn6CmAgOR6D2phAzQAp6UZwKADpT1B65oAUkk8dPU0igEnAz7npQIcYVY/Nz9e1VniKng4FIZKikAcmpgPWmAmOcdKQqucEjmgCHaeM4H06mrAUYwR+VAC9O1N3Y70AN3gHjmmkknpQA78PwqNwzKcNt98dKAKcUUseS85l9MqABVoDB9qAJw2DxUckmFx1Y9ABQAqYGC+CR+Qpgd2ztGE/vf4VBpucndazJNObLR082U/fmI+VferOk6bHa3O+aUT3b/fkbnB9B+tWOWmhT8WXE1tHDEkhCSZ3Bep9q5LTNDnv2Ek4aK39O7Vrc5TqL3UrXSYPstkimUccdF+vqa86aS4vrvC7pZnPWqA9M0fRIrMCWbEk579l+ldVNPFbQmWdwka9zUbjPM9X1t7slFJSHsndvc1taJYXcv/Ewu0M5Vf3MbHn2xnpVPQRq/ZJJGbUNYBIj5jtkG4L/AImmqDqA+3aq3kWMfMdue/u3r9KgoRt2sZmnH2XSouVU8GTHc+1PRn1UAR5ttLi7/dMmP5CpKNSzvjdzv9nQmzQEeY38R9vatSOeG7USRPuAyuQfSmBZwRtIP1zVjPfg+4pkmNql1JbRLJEeQGJGODhSefxxXh154i1R5BIt00Z9EGB+VWhHsPh27nu9FtprmTfJJuycY6Gun4KnHOaTAYyB+vHvTGUKpHr0pARW6gPEWfPzDcCOK5Hxdoa3QS4tlQOGEeQeTk8VLKR5cX8uBra5Vo5YAQue5J//AF1iFsKqhg3OTirJFlJ3lgcEe9dJBqltLbpFPZQBkAzIqdceo71DVyk7E6Wmk3drLcreNAE4OYiACenTNVP7PxbLNBM83G7CxsMY79OlQm1uW0mUzqDG8E0sKvsG3b61k3gYyliWBJyVPGM88e1bGRS8tiucVCRzikBurqd6mki0W4b7OzbSnp3rFJJxntxQMtSSNIFyei7cZqWB2hdXVhuUgjjPNAjp7jVp9Q1Pz5ogzsgjxtwK0hFc2MoYqbe5wSXJGGBPpWb0LWpn39yWf7KrFlRtxPv7fnXOSbQ55znnjtTW5l1L0NuZAeg3Dhqi2q7gKrMx4wBmtBkjBAyjaEfoAePxzUn2G8jjMiqxQ/xLSvbUdi9Z6NPeQNJGQuOArDqa2rTw/GMG6l3E/wAEZ4H1NYuRoonQp4dtGjL+U+0HgAkfjVtfDfKAxgpnhi3OPwoi31CSXQ2n02W1BtNNwkjruZh6D1rdfSDPbLJKGWXH3l60rDvYy/s1vYrLPIsmP4mCnP1wK5abxTo6KAsE0rAY5UD9TVpINdzmZ/FUblWh02JWTkM5zVCbxfqsq4R4oR/sJ/jV2SJuc5NqV9cLtlu5mUdt5xWaQT1JP1piuG2vU9KhC2sXH8IpohnXeNoY7fw3BHGAMsvOOTwTXgu0dzUmv2UROnPFOXK9qZBLk4qRDIT8uT9BQBtQWd1MRi3bB7niu30rw4xnSYzJEw7E5IqeZDsz3KyMdtaJGMYUckd68a13RZ9V1qSfISHAAPc1k3qbwVotFT/hHrZAFaFjjvu61INDsidqwnP++ajmY+VF630+3tZQ0cAVx681vyNIyODH5auNrlPSlzMaikTWaWcKmNYI1BG3O3Bb61vxhERQoAXHGKq9yLWLisB71bADLkdDWkSGZVxJInyxqpKnqe1Yd7cXDNGGjBBPUdCO9SzaK1JI5IEYCWRRt6CrUqQXmwiQYQ5G08ZpJaCbs7lO4u5La4jkkOYh8sgHb0al06/+1+eWbIEhCDH8Pas4yu7M75017PnX9am0UDdVU/UVC9tEy4Ma49uK1PNKn2aJT8jSKf8AZY1AbV2biVgR/fwc0h3Fa1kbGWjb224qN4LwDCFMegYih3GjOmhuusq5/EGqNvGwuHJG3auCM96haMt6p2C9bELn0FJ4evYk0tFw5+Y8/jWq6mDWiL0d+kN75YI2yn7o/h966XJoWxT3IZJhH1SQ/wC6M1D9pizhm2k/3hikMsggjIOR7UlAhDWfdyxxREyBWHoaRS1OWXUoySDboFHQjg1Re/3sVUybD/DuzW3Jcz5rGhZw3S4dpf3XYHritJ7gI4WMl2PYGot0C/UvqXHLvgHsasLyOCCPapsMdzTvrSGMKK3UVGYwRg8imBRktlJ4qg1sw/hz+lUIptHtyHXj0YVNHBb7WIARmGMpUcq3OiNWUdCobQrjypVbHZhg0ha4h+/G4H95TuFZXa3PQfs6uq0ZbgvgwxuDfjg/rWmlwDwRg07J7HHKMoO0icbWGeM0EVFtSbu1itLEkg+Zeaz5GaA/dO316igRMkwftVoH0oESK5HT9KczZ60AVSyE4B59O9DAMMEA/hVXEeEfWkZuMCg4WNyB9ajA+bLNz6VQiVcsenFSn5ahgNPvUyjgHFSxkjHHA61GSM1KAUtjgck01WKHkYPpTsA8yHOaQHuaVgF9+pFOLE/4VIHRWlmkMX2i7AA/hQ9/rXPanqTXMm1DhB6V1U49TWXYwQKkAz1rqMyYDP0p2aAGlsVWLUxDdrN0rYtNPu2dWSFgM9W4H60mUj0/CMUJGxgRux3qw4dWBjO4E9G5xWCN3uWt/lDMg2j1FSIXmLBtyoOduMEipbvoaRXKuZl3zACEVVLAfdHGBWXPqdjanM86tL/dQbiP8KtK5DbW+5btdRt7iHd5UqbuMPx+NWV25LCX8D2pkNajv3j/AHgNn6mlNxzsRRke3AqPM08hgAXLK4LE8k9TQ5YIS4JA64rRGLY0SAjI4+opdwYcjFMREUQ9s1KmRkAkfjRYCRWYHqD7YqyZsIQY+3bmgNzhbXQLZJllmlmLg5AGABXYqpXhJDj0Y0t3ca0VibEo7K31qB0jJ/eQj6ikBJtQAFGZaXkDDsWPvTQmR7FHKNtPscVKJJVIw+760DLK3Dfxp+INWBPEwAcYPuKdxWHiOB87SAT6GongYAlHPHY0yRxgx1GapuFibHKn0FKw7jVncYAbj3GasLcN/Gin6HFIoGaCT7yFfw/wp/kxkkpJjjjmgViJoXAJJDfhUZtw3WLNMCu1uq9mX8abtK8K9Fh3GSbnjZWUNxx9amEi9WQg1k4pm8ZtbEiuh+6TUuW25G2s7NbGvNGW5XSQmR+DxjqKsjJ5bA/SnzLZi9m7XQ8jPbNB8pR88jb+yRjJquVMn2kloyG3BMILHnJzke9WcADoKNUHuS8hpJ74/Gm8BSxK4HJOaakmS6ckPHHfOaXoDnr6CtDAeMY/umm8DpzSAFUUbRmgBjDB6GlwMjigBzYPAHP0oVAevJoAkK++afzigBw6ZoHIPHWgCMRgetL90+ooAj3g5IOB60zAbpn6mgBCoHIGTSHOMDIP50ALu9W/SgDd3BpgNIUHkYpwKggA80AP/PPpTShJ559qADheOppOevQetAEQJb7vC/3j/SmsFjO7B6fiakvbQinnit4TNdMI0X+E/wCea5IXF9rdyr25a1sYznewwWoNo6am7aWNvaQ+RbggN95j95vxqpeajFbuLWyiW4u+yr91PrWqORsha4Gm26HUpVnumOUVVywz2HtUniG7e205Wt3KeYQCcYIFAHmVpY3GpTBIRhB95z0Feq6dpcNjEEiXLnq56mqbIRYvr+DTYN87ZY/dQdWryPUdSnv58yH/AHI16LQhnY6HoJJW5vhz1WMjp9a9GDKBgdB+FSBwmseIAQ8Fo2FHDyDv7D/GqemyS6rILjUQxtLdcqoHy5HqO9V0A29r6t+/u82+mRcrGTjfjufarSK2tfKM2+kxf8BMuP5CoGNJOqMLWx/c6bFw8g4347D2qSN/tsq2mmgQ2kBG+dR94jsP8aRRtW9+lxdSQwgyRxjmUfdz6VpRyK4BUgj1Bp3EV7yJZoWjckK6lSR7iuIXw1p3nbGR3UR55bvmpGdPYWsdpZrbwhgkZO31Ga00JeMkEjB6VaJZZ++o5+tDHCnpgUxDQQwHFXnMNzEkLLgqVfd6kdKllI8d8XaDcw3D3b/vEkbOQMbTXmHllUYEYOO9NCZScjaFPBBqME4PPWmIhDMFKhjtPUZ4Nd/pWuXptvsjzR/Zo1G4OPmK/wB0etJjuY95te+kEICIw3risuRX80iTdv6cjmmIaVJWmeXmmIMYjZT1zkVDjmkMeBzUqqxGQCcUAW4mdXD7iCp4JHetC6vbi9kLXErS8YBPpQBWt1ZJe5/nVx7aNQmGyXXcSO3tSRHUvaZBbvcFLhZpFx8oQ4GfeuymGoRXizWtoiRgYA2Dp9al7mysWbnRJtQi8yR1XjgY6fjT7GO308P9tvkZkXAVmGB+FK2mo79iaz1TSAszbsyRqZG2gjP0rRsNXgNzGPsb2tsyFlklAAbv/wDXpcqQ7nPW3i64vbiWCK0VpM/u2QkDaOua53U9T1OTWFt5ZpYUAGYlk46e1WN21seseDohbhpJJWLTNtUNzkd69MteYdp52sQfzpMzQ2S2VuV+U1w+p+FtPvMtNbCNz/y0j4P/ANepaLueSa54TudPiaW2IuIB12rhl+orznZ7U4slqw8J7VIIzWhApjOM17f4e01r+JdrBY0UZY/yqkQxPiO4SxtYlPG/+QrwyOKSUnYrORycDNZpnTJWSLUVjcS52QyNj2rpLHRN6h7kMvP3RUuViVG50q6PZ7Sv2fPvk5rYt7aKFQiJsUDjArnu2dHKkaKWzuCyDdjqO9bEAL8Mu7HQjg1SQNm5GjIRyCPpg0piXJJ3DPoasgqbAZdhJJxkHHFL9iTngfWlYLkQsVJ6g+mRVlrZWYM7EkDGO1FguSrCAmAfzAo8sqhAIFAhApUZzj361ahmWKF/MIAQ5/A01oK1xJkDQhuCD3B5rFuI5GR4ljxsG5TnrQyou1mY8ahwsjoCMfMpGQaswPFEGMFuibjzg9acXoVUVmEoMkZBCkEYIJrO0+SWzdoHCGMfMhJz+FQ1aVzaErwcGb8d1vzlufbillvLeBN07qo7Z5JrU41qOt9Rtri4MMQfIGQSuM1pEL1BpD20AD3oqRjXUEfMOK5eSJFu5pU4L4B/ClbU0UmkzC1R9trIfasHRorl7WOOCXanJcsgIz6Cna9xqahZtXOiFlNHnlGJOdxyDVhr65tFBljaROhKnJrK0kdt6U/Jl6PWI5BxGx+jDP5VqFkmiDAlQfUf0q1qc84KKuncmRQMbWX8sVY6dq0OMjbBFcBq0k3nbX27e2DSW5p0ZzbE+hqDcwcYB+orsukcdmy2HuZ12fvCv8qswC5s1MoDEjqX4BrllOMTrhSlP3RkmrTXZ2NhGXqO1dnps0jxAPsPuprTSxg7p2NukrnNwzS/SgQEbhzUBT0pgRMgYYOD7GqD2asSUJU+lAFU28q98/WgCVOxqiRSkcwxLECfXGP1qssPludplVcEYYZFY8tndHdGs+XllqiWBZogAwUpj76n+laqNntUeoS5d47D+DTC20eo9KZiZM7LEm5IVKfxbeo+lNhmWRd0UhZffqKEN9y15iHgvtPvTgcfdbP41Ix24jqAaeTgZbigR8873VcnkUCbsRtroseeSAhuQfzoxz81SBMoweOB6VL396yYxpBHbNO35IGaW4xSR05pMZNACgY6HmkIPU0AL0HPWlIY9TikBKAThR1PGK6tLFNOtlu70ruP3EqUruxpHRcxyGp6lLfOSzHb0ArBUZNekZljHNPAoAkBphNMCBjnpW9osMNzeeVOm4Ecc4qXsXFXdj0qGwgt+Y4lT3xz+daYRyOGyKzGOEfPI/KmMsW4Ln5j0HQ1L0LWpOIGyCx3EdB2FIs7mQbBtVvl3gdfpWexurPV7Ih1O1S4sHht/wB3ISDls8/U1yem6M8FyZBMrsODxgD8632Vjlu3Ntna/PAg37ZGPYDk0kTI6hplIx2zwKh6mq01JDh8+WxVT3Jxn6U4Sqg2rtYDsBTRL00EZhIMbQBUhkPllc5J9RVGYodcfMOvpSqImGAcc/SgLCPEcjYR070yQmGF5GU7UUk4qiXoefTeILi5uEt7NVg3nG9vmNdfYWslvGxe9aZ2OSW4/Kk+xcdrmt+8HUBh9KdlehTH40gFUxjODtJ98U7MgxhlI9+aQFiKZHQLKoVhx04p5t1bOxuccc5qkJoyIUneVldFGO/rVhlkRQShx6jmkAwTKTg8H0PWpVfNMBx2k81JuIHyuw/GkBKtzIuM4b8Ke1yjtl0I47c0XHYVTbtnkdO/FONqjcoSPoaokha3MbDBzxmn7dwwy4oAix5QypcD68UC5dejg/UUhk4uS334wfoaUGAyHcuOO4xRcLD2ghcZjP65rJ1HzLOzlnjUP5a5weKZL0PLl1u5a7DSuSCMBI+AK7uyN1cLvKso7eZxWUk90evRqU+TlmjW2XUbqWi4I5I/Sqv9o/OyshQqcEsDis+ZdTT2MZfw2W1uEkIw6fVTirW4L91iPrTsuhzy546TQkBJi5K5ycgfWrJ6dD+FF2tzDljLYiMidDjPoeKSRFkgbLY4zgd6NJDSlArxK8Vy0DcxnlG6D6ZrQdAucEEAZ4qbNbG8mpWbGbDkDgkjjaf0pAWQAuu3ccDmq5u5i6fVMmB4+8Me1L74J+tWmc7ViJnIONozSAF+p/AVZA8Lt6n8BStnHFIDKuftzMotWiTB53gmteMSbB5pG7uQMUDJOCKd7ZpAM3enNQsST0yf0oAh2fNk8mpMcdaVwEwc4xQcDjvTAjKH/wCtUipuHNMB4QDjOKGjJ6fnimIBGAMY/GkEe3+JjmkBG7lHA+8T0UVGgd0VpQD6KDkUi9iUvnhQSe7HoKybq4WIlYQJrvqI+/p+AoLUbmaukC4lSfU5zPIvPlA4jWrZuUuA6wyRiCHhn6Kv+NaJGUpXME3Vxqbm203KQZxJckcn6ULLDp5+xaTH9ovG+/IeQvuTVGYMLfRj594xu9Sl+6vU59vQVA0WV/tDXXGP+WVuOg9sd6QHQ6fdbrFp5rZbWME7QePl7Vc1C9WysTOih2JwATxk0DPFrmWe/vc/NNM/HH9K9G0TQltMTXADznoOy02Sd6I0SMvMdqgZJJwAK8m1/XftBa3syUt+hbu//wBahIZk6LpMmoOHlBS3B6/3vpXs1tDHEixxKERewpNgjI1rUoLaFoQqSSEcowyF9zWJDftrrx2a/wCj2ka5k29Xx29hVW0EX2c6m32HT/3OnxcSSrxu/wBkUFzeN/Zml/urSPiaZf5D/GsyyRm8zGlaUAsScTTD+Eeg96uQyrDcRafpqhjCQZZGOQo7j6mkM05r2J7xrdTukjGW29B7VGjZkJDdsUhliIlFYk8Zq3GMhgfrVIlkYm2vkg471K7q2ACDVkijClMnGKsk+mKBE85S9tlgnUBSQWPvmvG/F2jW1gxkifcsvK7exB71PUo8/ltQ9oJtwI6A9/xFYWCDjFWQQCr1sYxcR+aWEefmK9cVLEz0XTrOxuLqBkbzhCp3ryM+n8zWbrumS2d+JRueGY7omJyfp+FcNOcnLlkYwk22mYGz5iOgP6U7y8ZyOlekakRXPBXj1qIRqeCMmkM07Oya7XZHguThd3TFdSLQ6TOyyQrIx5V2XKH8KybNEiKXRbmaSSUbFRjuwvQA+lXF0FIDuluI9vXDEDI+tMQr6XFLdSPbuWix8vfAxWl5Fq+lLdxiOQrGX2YAzjqKCranFN4kmUfubeJM9M84qvJ4l1WWPaLjYM/wKBVkmNLdX1wMSzzOD2Zzirdpcy2lrdQMiMlwoB3dVIPBFILlmW5itrm3uLaNDiIB1IyC2OcitbUNaN1pEFsYiAnfPHA6CpsF7GboeoDTr5bjy1YDIKjgkGtLzJNX8QPcwwPsPYDO3jHNHUV90e06XavJqNtbnhIVDPXpEcflySkdGO4VCNCzTq0JKUtqr5IO0/pXmWp+C7K4laQB4GJzmI/KfwrNou55/f8Ag68gc/ZZUmjxkk8MPwrNg0KUf624C+yrmk52KUbm5Fpdqv398h9zgfpXaaZdHT08u3CrH1244NY87NvZoq6nFHq15FLOBshJYRnkMfeobe0SIFYolRT2UVLZbXc2EsW6sowewrQWwhMYDJz696tIzbIDpgBykhI9D1q4ltGRsdTgdAe341diWyzHAka4QY+tWAoA6D8BVEjwKTBz1pgOpKBCUZpAPpRg8GgY3ZzxXPzSHzsBgSvy4x1rCbsjaCuzsLW3C2SsecryD1rOgYpKNwz/AA10I5uhg3SrbXzJ/A3Kge//ANeqKKxyQCD3VuoqYnRPa5ZjOOHxVK6t0uYmRBiTqpB71UldGMHZpmPYqeWeaRivBRscGqstrG8skk0oaT+FcZx7Vzzb5UdvLacki5Z3CW5DSCJHIKqwOM+xrYubuSydUuTtLAEEd81VN6HNNe9YzV1yEFg04GDj7pBrbS97bJGx3XBFdBz3LDyNgEHg+tYgbcXbPBY1JfQ57WD/AKMRjOTjHrVqHfBCiRRjaB0XIxUc1jojBTdm7Ei3bfxxNgVILmOT7x5qlNM0lh5rbUlWUkHKqV7ZFWI5dg2gBQewHFWcbTW5aE5A7YHtViO4OfUUyCQXSHO4MAO+K53UYFnYGApu7sRmuKrLljc9LDx5p2ZhQ3MKRSrPM0bqxCqiggj8qxzNerLuto5XjPUlcUlNShqdDpOFRtdyKV7vbmW8EHtu3H8hWXNMpG0y3E7f73H5VirdEdjcktSaLzimFKRY/vHk11eg3arN5ExTceVYCuiEtbHDWheN+p3ZkQEDcMk4AzT81pc85poM0tMkXNFMBD71HtFADSuaiIIoANufSkKAelMkTaMf/XpNn5VJQmAPWo2YbTuIqS0ZEt0ikhNzH2FZMcU0l0JIoGhB+8x6H8Kk0exvvGMYODVQooBO/BHbFInoTpMMD51J/KrasHXkAigD5vLsTnNMzmuw4SRASeDV9RyKzkBOcdjzTl+7WAB1FNxgc0hi59KBhRTGOAJPFTbfl681LGJ5eBnPPvT1DPIFQFmPAAHWouTu7HSCFNJQTT7WnIyFznbXIX99Pfzl5nLdgOwrqprS5cuxm4oUYNdBBIOT7U8mgCMt2FWorS4nx5cTsD3xxTA6K10KckGbaq+neuotNIht5FkAO8dCDWTdzRK2p0Hz7SN4I96nEqMAGUg+oqNi9x0Z3nEcmQOpPOKshFRGLAHnk9zS3KatoZV/qENiq+ej4b7qKOv1NZUGo3GqblgMFsings2WzWqVtTO99EbghuQo81xOAB7Zq1GwwVSHae/oKhsuKuPCwJltxDngk9T7VDDG0nJP7sMcIfr3pW6DvrcS9VPKwfkbsQauCBfKQp3rQxEaBlyeCPaqiyBhwefpTEPAJPQfWpwoPSkMa+yMb3cIB/ETgCo0mjuoGEcyyI3y57Uth7kcNpDbp+7hjUjuFHNTExjhlI+lAh4C4ykm39Kk3SegYUwJHhG0F0x34poCr93b9BQA/dx0x+NREkng80ATKzryGpRcPyrqCtIY9Z4jOpZSBtIyRSiCJvutz7HFAWA2x2KyNzjnIqltlD7dmTjPBpkkoD91I+tG4d8UDG5zz2py4zkNz7cUrATCaQMDnOOxqwlz/eQfhTAsLdRYwwI+oqOVYZApUrnPamKwz7Kc/KaVYGHXk0AQTSwW6M9wNioMk4rh73WZdTMlhpsfDLh3lbHH0pi30NjTNOSygUGCNpVXmQLkk10Hm4xlRUFk/mn1NISG9D9aVkx3aKM9rAULNCCR/d4NVo44ggCpIuPrUKCTOt4ifLy3HLCoBKSHk9DzTis2c78gdgcVrY5LjfNdRzFx7DOak3K0Um35G2844xWbitzWNSSViSRUkAUSNjggE96erg4BK5xnFZ2kjp5ozWug/wA8D7qOecdKdK29VJVTgj6impJ6GThKOqJV4GAuOaeQR3xS5ewe0f2tRBjA4+vvUby+XsG3GTjindoLQe2g7ec8nnHpU+1iAwAYf7J6U1JMHTa1DPTOfxp/UdsVRziMwUdD9BVbcM4YkH0piH7Mjg4HoKApFAD+D3NAAoGA60p6UCI8e1KenA/AUwGLuJ+Y/hjgVY3ZpAHWqnnBmKxMOOrdqls0jG+o3IQEg4Hdj1NVVbKM8jeXEpPXjP19qaDV6mOb641JjFpg8qAcPcsOPoo71eSOz0q2Z2O3PLyOcs5q0gk7Kx59q2tvdZSPMUHp3b61S07S7rUlyGMVuDzno34Vvscp1cyXrPHpsE1vEuPn8oEMq/0qu95DpxGn6NGJrtuGk64PqT3NQMjCQaO4muCb3VZOQuc7San8lbc/2lrcgeX/AJZwjovsBSGOEcuq/wCl6kfs9inKQ5xn3NMYSa43lW6mCwjPMhHL/SgDa0a106Iy/YjvdDtZzzXQSyJDE0srbY0Gc0hnkus6zLev5YLJBnhM/e9zT9H0R7xluLkFYB0Xu3/1qtknrMcaIgRFAAGAAOBXNazraWMbQW2DcY5PUJ/9eoRR5jZQ3OpXBjQsxY7pHP8AWvY9N06K0tfs6xhgwwxb+KmyS5frZ2GlOkv7qIjaFjOCfYVzUV5HdQw6bpCiIsuZZP8AnmO/1NFhlmZvsoXSdJx5xH72X+4O5J9aVmFgq6bpg33b8ySH+D1Y+9SMZPKulQCxsyJLyTl5G/h9WarlnZPFCg3u2P4yeW96hmiNQQuVK7+pzzVxPMVjlQRgdDRcBY5CyZkjKtjkYqVNhyeM1VyLCnY+7jkGlkZUKnJ56VQhwDHA6rnoKs3NpBe20sNzbqZNuVDjr7UAeF6/oUtvcTTWdvMtpwDuFefIuSB09zQncTI3i2uQCDzTjE6orMpCt0JHWmyTrvD8wgmaVxlduw49yMV1niG1mmtYjGC+yQ/KBkjj/wCtXmyVqsWclv3iOQg025kcA7EBPc1bk09lZczYVicnpgV69mdIrx6bCuJLoE98Nn+VUft2lxAhY3l9Dj/GhpDGNrMUa/6Pahe+Se/4VKvim9+zmGSOF0PcryB9aysjW9jFfUL2SLb9rlKf3Q2OPpU+kxme4YPluO9UQfQ1vpKW+hIc7HC7xgc5NfMomlTeEkZVfO4A8GpK6FY9q0LQ4ViaGQ9hS370/WmzEsQAM0Ek1tZ3FyW8tCwXlq35dMvpbBBH81qDuUEjIPf61LaLtc29P8MK1tHcXErmN+uwfdPpXpVpIlppnk2qhBEv8IySc1lzXNVHqaFpcX0N4JSYWgJx/cYj+tdwLtZAJEYED7yg5q0DNRSCoI6Gn1ZIClxTEU5bZH6DBrl73SlJZ1jUuRjJOB9azaNE7GBHp7o37xRtHUg9KuCyt2AwSD25rDlN+YlSxjRs5Jq8kar90AfhVpEt3JRR71ZI6k60CDGKcKYB9KTJ70APxQeKBBR9aQC8UuKAIZW2xMc44rmpsRjzPVeCK5pnTA9FjG2wjH+yK5u9Q5GG2gn867GccWYupW/mwLPnLQ8Nxj5TUEYVShZwdx2nnoa5tmd17wX3Gi0alciqxUIwIHHvXScJVukG7KrgnuBXnTRyx3Dck4bmvPqrY9Oi1qmPvIRKikEMqtuBPYjtW3BdXYRGgkAAIO11D4x6Zreg9GjlxC1TNE319NtVhZviTzPnixzWxaPJKjyzLGGZuRGOBXW0cSZdfAXlcjFYeAqKB6VmbdDn7xfMureM/wAUgroJLdlwV5/WhbCb1Krq+emfqKpvAHOWjXj0oaRpGco7MgNrG3RG/BjVmFTASCSw/wBo00rFTqSnuaAcbTkYNTW43HpxVHMaZVepANcdeXRjuZ41UbQcD2rysSrxPcwSvN+hwzXhtJ94AJGetSpfXmpPtRZdvfy+cUQgnFM6ala02bsWjOcEWjOfWZ/6Utxp0sUMkz7EA7KOKqV2tEc9OSUrt3bOIuMGUJJkIRkHNXIj5c6MvCpj8a3jK0WmVKHPUTR3V29ukUV23mqMZVEPU+5qC38SRAbZrZtv95Wya5KcXJaMus1C1+p0trqVldECGcBz0R+DWjLIkSfvXVPcmtlJxdpHF7NT1gRJJufbHtI7EMP5Vc5zjHNdlmefcWl49KQw2g1GU96QyLaQeeRS4HvQAxiqjlqiEm7p/LFIY1tzDHA98ULEB1GaQyMwxrkhPwAqGNo5B8mdw6qeoqBjpeI2ODuxxWRGhkkbzWGeyg1L3BvQk8mAOFyQx7DmrC2yj7hI+lAHzoeKVQScCu84jRjQKuKmGBwK5mAU7HapGOzgdaZ1pDJQhPagJgVNx2JVAxhRTgDjJPWoYAFaSTagye1dBHJFpURd8NcEcf7NVFXdio6anHXd1JdzF5GJzVWvQMxaaOtAEuajLUxEQyW6V6v4eIltAsgII4GeKzkbQ6nWC3yfl5+tMKbD8wxUiBtqKWJ4FRCAz/eBjj9AeW/wrOWuiN4WWrLPlIhCIMsBwB2qUR+U4LzAM3HzH+VO3YV31IL+zhuwnmhZCnQZP9Kiisre2QYhVB321b8zFLXQtJHz8rFAf4ehNWS5UbFG4gdOwqUbPsUA6Mx82MtIOMdBQo2AhSVB7A9KtIybE8uMtlhuPqanUAABeAPSgSJzNKuNuGHvUCOB95MetAEyNAzH5sfpWXqsk9tZPJbNl+McZ71SIehxVlY3l9diTUo5nhAz87Y5+ld/DFBDGEji8tR2Wp3Zpsi0AucB8H0zipCGA7N9RTJG7V7pj/dNJ5eeUJHueKQFyGV1QK/z47g09mgkbkc47ilcbRUMB52SH25zSXETRqrLyD+FUSU42kdNwBx6EUomB4HNAyUH1qTj8aVhkiFxnaxH41P5rggnaT0pDLaTjjcuMenNN/cTAZAz7jFVcmxC1omV2sQM+uaZ9lcDhgf0piKq+ZlhtI2nBNSBiOxpALvB4ppAJ4GKBjlLryshFWlmmzwQT3zQBWv1N5ZyQOpG7AO3msa00aytH3xhlkI+8zHNIVrO5tohUfKcj3H+FO+cDpkfnQMN3+zz+VBAB+bP8xQMco/2vyqwHZT91SPypiJRLExzJGR+GaiaOGTAjcKO4B60xWFEJVfkI/EU0o2PmQH9aAKjRxg4KbfpxVUwwRBpRIqdyzY4phczbbVoZ53jjfcEGQ2MA/Sth5leHL4wPm646Vg2r2Z6MaUnDmiyyjxMMqSoPrTg4x+7kDfrUcvZik2tJoXfJ/cH51HLIgTLZXkYyPejmtuT7NS+FlhdpPBBP1qbaV5H51ejMmpwZHxjGelIcgE5z7HjNTytbFc6fxIhjL+UnBGRyc1ZAwOhpcz6j5Iv4WAAPoKk5HerTTMnFrcjOc44oJwRkflVmY/j3FJnHXFAhm49vzp4PrSGJ0qHzh/Apf6dPzqXoWlcg+d3bzyuCBhF/qaGcDCKOewHGKm3VmjfRbGXfXsFhGJLlt0h+4gHJPsKyfssupyLJeM0drwVtxwSe+6tEh3srl6/1ODTYRGqguB8sScAfX0ryy+1Ce9uN0rF3/hQdB9BXQlY4mdPpWgFiLi/+oi/xq3qeurCDbWGBgYMg6D6UtxHAoLi7uhFa73lY8sD/M12EOi31nAqQxq87NzKGACf1NJjRr+TDocPmsj3l/LwGwTk/XsKgFuID/aWuSBpP4IuoHsBSGSpDNqx+1agfs9inKRZxkepp5km1f8A0eyBt7BOGkAwX9hTAeZ1XGm6Oo3D/WS9l/H1qXVbgpaJpcLm4unAUgDpjuaQynp3hjZOJb2RJGHPlr0/GvREjUAKq4UcUhHGa7ri2oa2tCDN0Zx0T/69ea2VnPqd0Ujztzl3NXsJns2nafDYQCOJee57k1YvbuLT7czTnnoqjqT6CoKPF9Q1C41G7+YlmJwiDkL7CvR9D0oWVuWkJFw45YfwfT3qmSa8Nolhp8xtnEbkFjNLyc+prCiuodNsF+yN9ovrr5tx6k+p9AKkstaVpzbzLMxcscu+eZD/AIV2OVAwKyLEHy1IDnpSGOHJxiplOOapEsux7H4KI3PXvSPJEreWQjOoyFPpWhA87cZRQB6gfypk8ztMi7M8/fJ56cCkUV5SVRw5HHGCea8f1k2l79oitraFJDJsXAGc56596YrHFXulS2U3ltiSRT/ByDXTXs9zrVnBB9hFtAr/ACuAcLxzwB0qXZ7iRci8Pi1sGnSYTOpDcKRnHbBr0YxMwEkY2yMAVBH6Vwy1aZg4tSPn/V7u/i1SZZQ1s6tkRKeF/wAa5+ZjI28sSGPc9DXpJ3RsV8UuKBDxzT9tAC44rt/CcS3GqJAeN5GTntmgD6T1YrFpMgXosZx+CmvjojJ6UkW9h8cTSyKka5ZjgCvUtL8KL5Qa8m+Y8+XGf60zJla78LCOYNBMSM/cb/GtnSdGsLSHzZ5G+0hjgkZUD04qJbFxV2bdopkE00ZjiiQZOV5biqf2QNBGY5FRt5Y7P4ST1PtXJc7EjWtCbWMxRszozE/MenvQwDARIVbyz8zL6+5FMRvyRx/aIQGLOv8AePH1xVsKYLh8EGZwCdn3TWxibWm3bGNUnBRmJwDXRg5q0SUI7yKWWSIHDIdvJ6mrQlXeUz8w6j0pXN1HoTA5oIyKs53oczf27+eDChOeTg421mQRlUHmYMgzkhcVmalulxQMKOtADhRxTEKKXGaQC0hpgMwfrThQIMdxS5oADzRzQAMqupVhkGsu8FsgVZyiIv3SzYzWbSLV+h0Ud4s0ChQpXHyspyDUE6b4z6jkGttzHbQz1IkDxEffU8kVyJ84rNbBAADt3fxBuxrFnVDZ+RoWszyR/OuGHB+tWmjJTNa3Od7iFD5Y5qlLFnIZQR2yKlq4J2MO/t1W0YhVUkjmuIujILpQCwVEycGqgktgm21qN86dWjCyyABCx5612NlrEEEMcMok34wzYyM1vujm6nWNIGtyynII4I71mSdfwrnOjdGCPn1a3A6rk/pXVvwM4J+lPoJ/EV/PjHXj6iolubeV9qyJvz0PBoHYn2AHhcZpCnoBQIdHCrckc+lXAAowBii4WK086wRM7noK8pmuWaZpnzhzz6CuKqro9jCuzZX0wC61GNDwQSw9sc17BbkNAjKoTcMkAYrWKtGxyV5c07gz4DZYA5wM1gaxd2iWZheZORgqDk1FRNwdi6P8SLZ4rO5ZAuSdnCn2retPJlii2F95IUkjjNTUb5Tvppe18tR00t1BIyJMZFB6HpVJ7xG4ngCt6qMVvCK5U0cFWo1NxeqOhF7ZabYJNbxs13IM/vOdnuK46e8lvZC08hZj0JPSohFuTlIJzUIKMeu52lnYXUyRmLCLjPmseR9K7WK5XzIojM0s6jrF3pSq3aSIpUW4uT2OqVVIZn3ZP94dKjAUHBzz0IrpscaehFIrRcnp61SfUIF4LEt6AZrM0SJY5XlXKKB/vVZCEj5sfhQIY0Ypm2pKEwKy/PJkIGCucbulZtldCBZmYFdwbGRuBxVNopcZMeCOfMDYrN6kjpRO4Q5jcjrkkYFR3DEISsi7T1OM4/CgCG2a3eQbG3Mgz0rZFxCeA43f3e9NWJR81jrVmNSe+AK9BnMW8ke9AYE+lYAXoLaa4DeTGXCjLHsPxqDJHFSA4LmrKgD61mzVIU89M07A6CoNBpyM4pYkeZwiLlvSkY2u7G7I8GlW5Aw9y3U+lcTPM88hdzk12wVlcGQ1JWxIUwnFAFi1hN1OsYYKW7muxg0CIDMkxc+g4qWyktLnRW2nwQY2QoD64ya20jArJq5otC6m5OlI7vjaBubOcUnoUlcZJCjqWmzvxwey/Sm22+WBFibAUYaQ85+lZ7LzOi6bu9kcHqWoX0N3NbW24bTjKLlm+pqzptrDI6S3hne4xklyTtNdNrKxxqXM+ZnZRCJeIJWLE/dziripKvzSFXI6e1Zs1WxGbgHqCq/3sZ/KjAx+6YigT00EVir5Zd1SMsTscfKSOgqzOwphwu5TUDEqeVI9xzTJHrhlGG5NSBeMnt3JoGYdzrFhbsRu86TpsjGf1rWikSaJJNjJkZwR0pPQpaonUc/KfwFBDjqAfwpkiZX0IPtzRGoLgJJjJ57YpDNN4nXsWHtVIuuTnII9eKogQtkdiKZjPfFIolVAPut+VSsXwBuyB0BpWHcRZggIZeoxxTFEDIyjHUnJoCxYngSSENF9/HY1BDbyHgkfdzyKYh/kyL1XOPSmFyCMnr60CBmLDHBpMY65pDGdSCDyOmDUyzOjZyTn1pDuOFzgncnU54qQ3EUibWHfuKq4rD1ijOduPwNKbc5O09u9MkieN0Qts3YGTg15nc6/cXM8dtaYtxI23eeW/wDrUw3djrdPsWtYiDdtI7HcS+RzW7+8xjIYfnWZoNB2L9zafVDg1mXV+Y3URyDPdZF/rRcRNbzXEoyI8j1BFXGkK/M0Z49qSdymaEYgkHBXPscU5rZSeGNamRWMUinC4NRMJBndHmgLkQcLx8y+1W1mcKMNke4pDJfObGWjB/3TXO+I3hGizM2FY42g9Sc9KBM4nTdDuLjZNLKkUbDIAOWxXqFraW1tAYwm8Ecljkmpaubxk46IfNawTAcMgByNpqA2zKR5cufZhmufka2PRjiLq01cYUul/gVh/stimeY7/uzE4JHVhwKSk9mi5U6cleDsXd4x868+3NRFif8AV8f72RWzgjzFUktBQ5Vh84f6VYWQ9WAPuKj3ka3hLyI4pR5S8MBjuKmXH94fjS50N0nuh4yDzSMo6jI+lDimQpyiQ4fzDhuNvHH86nXJ64P4UrSWxfNBrVBk+lRlQTzT5u4uRP4WNZlRcsRxTAzMcxrx/ebgVVyOVrcUpu5c7vr0/KlZwi9QKZLd9Cgd8zYjDR5BG9hz+ArImv1jkNpp6G5uf4mJ+VPdjVghbXT40l+03kv2i66724VPoO1Ymra8q5isiGYdZew+laJGMnc4KJJ7648uANI7H5mP9TXo2n6Xa6RAbi6ZTIOrt0H0q2ZnM6trb3ZaOLMVv6d2+tc9Z2s+oTBYVwg6segp7ID1XTNPi0+LbGuXP3m7mtO5u4rSAy3D7V7epPoKzKPN7vXpzdJKgCoh+WM8/ia0LNluS+p6ux2p/q1I+X8B3qhGkiz60fOuc2+npyqE4LD1ND3EuqH7FpY8mzT5ZJgMZHoKQxxnW1xpujoHnP8ArJf7vuT61IDBoibIwbnUJvxJP+FAiWP/AIlcMl7qUzPcz9IwfyAFaM1zNHoMlxPm3kKHA3dCegqSjznTdKl1J8ukqxdd4HX869XsbKKyt1iiXAHX1J96pkli8voLC3M0zeygdWPoK8S1LUrjUbze+SxOEReiihDZ3mhaStmonmAM57H+H/69dsHBQscKg6k1II8q1/WTdSGGFiIF/wDHz/hS+GbBrifz5HZYuhH972+lN6ID2IBQoCDCjgYpAo65FZli4796OhwD9aQx+/HT9KaGOenGKYFpZSgwM/MaenlrMW2KZDyW74piLAlUyMFGNvXHaqu6ZzK0UcZQNglnwfqKoRQgeWZJvPhZQXxywbIrk9U0yG6ZGRQhyd2Dj6cfhWbLQunxNBEbdmWaWTgyleAO3JqbAt0a3gk3hDkgEEn16VnuXaxPaF/LJRdwJOcnOPUmrKzz7g7Zwq4GOST2HtWSNGkcR4ntzq1pFNAqNPEG8zBGQBXkABQlWX6iumD0OaSsNI9KTbWxmOC1KFzQBMI2bAHJ9q7vw2To+qJdXVu5hIxkr0qW0VZs9x1y8hm8PTzwMGRo2wR9K8U8F2sDahcT3cCzQw27OFcZBbIxQhy2OhGm6XcXpuLaRrG4bO2GUfu8+xHStSOy1S3hkabAiT+Itnd9CKltpXJe+hwd7qM08zIXbYCcKK3dHkhmslUctFywbPB9aU9Uax3OhU9cHnGDg9acDhcY+X+dcR2jvOBlDiMDAxgdDVyKQvkM67OMIFAxz7VSZDidAxDSjy8hSOaheJjyGdXUdUOMitjAmWMZY3EjGRV+U98eldTbXQihXzWyAPlOatE7nnNnqSRqs0pBWZ2Y8ZKjPBr0nT5BMnPzjGVf1FTGzVi53TujY6UVuYMjkjWQYYZrjZUaGYooUc9z1qGaRJVbPGNp96kA560ihQDS4oEL0p+6mIMgUZpDEJA6nH1ppYAZPA9aAEJDDhqrNJIh+cYX+8BkUASJMjDqM+xqXeCPWmIUEevNO5xSAcAPWuH1O+Z7hrcNGpjbjen9elNbldLiQL5Ko0DeWA4LIhG1veu4t7gXEIcDAJOPwojK7aMHfRmVdK6OHR2ABzgVR1OIhY7uMsN2Ekx+hrGSO2m7yS7lG1LCchz8jdc+tb7jAA7VotjGSsxfs4YZVqjeIjC7smgkx76yae3KKM85x61wk+m3ZndxFOqkYGBx/OmnZg9iubG7EhOyYLtx9xsVvaZohd/tF1kc5VK1UjnavodbKAkBUcdBisljkE1kb2toY9p82s5P8MZroHYg/e61XQT3KM8Uki8OCPSsp7MMV3plgc5z0rM0voakAaM7DIf901poCvP86szHCRt3IA+hqKecQqWc8dqBnAXl1JeTYGcHgD1rNvQ0VsAyDdkqRXPXVoo9TCO9R+SKPh+3NxrIjJYHYckHqK9zggVWCPkKF6A109EeTK/O0cL4suTbQR+SG35IDeleMM7FjknJ9aiHU66l+WKNZLFpLLepYS9gRgMPat3S7Sa1ws2OhkHtXBUn7rR61Gn70WmYMySxhpllUhmOQDz+IogeSWVI3QMGIGa9RaRPn6j5pt92WtUikuryVYuVhG0cdhWTa2xlJUSKrcYz3rCm/cTN8T/Ea7afceirJ+4ijjkGAuP/ANdTaUjf2irwcMFJG7pXBF+8+56Eb+zs9jt/tFwm+WSRGIOGUdB9KqSXaswTzQxPJK9hXe2eSWoJnlieFxiMZCk/xVet7dEQLlQewwOaI66iv0JgAOOBTT9aRojJadoZj5rBYycDPNQSalCkojXLOxwOOKy5imWQ2+Zo5XHT7vSsydWg3bQGU9NwyKl9xbmbPKkgi2SxrIeCoHFTWxmZF/fbtoOVB5/KpW5LexUnlCDJbkHIK9R+FYDTTzszIzBRzgt/nFTHcG7HRQywL0V5jtzuI5H41IjeW6N5ajecBjQ9yVseCo205qx5oIwRivSaMC7BDJKMoPlHVjwB+NaUBtolYyQGeTPyhmwo/Lk0KNxXCSdmUBmAUdFUYUVQJO4kDIqp2tYSJVcd+KmBz0xiuFo6UP6Co2bJqAbJ7eGS4lCJyf5Vuy3cWmQNFGoMzDBbHNWo3YtkcLLI8shZzkmosV3mQ4U6gCMtUkcEsxxGjN9BTA6Cz0m7jlSRisW05+Y13AcuvzoQfUVg3qbraxahwU+WT5geQa01Dhc4GB1NJAwEpPCnaD3Pf6VbVwi+mfzNHmXboMleEIHupFiiH8LNjP1/wqhFqNsXcRFnVm+UquBTUeopSvoh3kvLOsiyoqg5IHJb61phZSuECEdzTZmrLcqrEqNIZFYZOQTyaUhmHysfZf8AGiw0yOObzSQx+ZeCMdKnVlPIyaogfuI6cVEWyehPvQBIMgcEj2p+8k8qDSGW1ljZAkkfT2rj9cs5bnyY7RjjncC5AqkyJLsLo+kvYK7O8byMeNozj8a6Xc2PmX9Kk0bGbk7kqfcVKoc8owI+tUSSDzNwDICPXpU2BnoPwqRk6TOvBII96mWYMWDpgfnmlcLXIWhgcEoQDnscUya1YcxuPowqiTPxKu7MWdpxlTmomml3YKEAetMBPNH8eQfSnqQelIZMFP8Aear0bupHzdBjmpKuWBOR94A/SmtNE6BW+U4707k2FSGI4wRnP8Jp32bn5WI+tMRC8DgZIB59aqklThht+tMQhxnsaaB7Uhjgo6jipUaQEEMePypFEzzOUK/KTjHHauftdOt7XBS1TcP4iMn86BdTWUKScBgT6HNTBR2bB/I0DBvNUHHzHsDzUYUSKPPt1J75wakYBIwPlG32qXdjvxVJEiHZ3OfqKRcqcoSPxqhE6zSDryfcVKLnB5XP0oAlFxCThv8Ax4VIscLoACOO4NMRlal5lnp9xPEwLImV3CvK9Ohn1PUDNqMcskePlL5C5pPYFueoW8aBAqrgdgKuhAD/AJFQWS9Omf51HuPqD+lMB289wf51MqeYuQxFADTA46EVC0bDqM/SqIKrBBwQB9RijB/hyKRQLuQYznmkDyM3KAKPfNS4otSa2Jfl6nd/n6U8SjgCT8DWPLbY6PaX+JXFDt5pG0H5euetSBznkEfTmi7W4+WEtmIX55I/Hinrz93B+hquZMh05IrzICrkrk470+R1jADfKOwHelyoFORFl36fIPfrUUzw2kTSzOEUDlmPNaWM/JHPiebV4WEYe2t9w/eH7zr3Aq6RaabadViiH5sf6mqSuVN2XKjzrVdYe7BRMxW+fu55b61T0zSbjUmDcxwDqxHX6Vvsch6C72Wg2oVVG8jhf4m9zXm+o6jLePvnb/dQdFpICfStHm1Fw8uY4Aevc/SvV4LaG1hEcKAAelSxoq6hqUGnRfMN0rD5UHU/X0FeS6hey3k4klbc4PCjov0poGdLo2htMy3F4ML1VPX616T5ETqI3iRkXoCoIFSxo57X7mzWAWsmWY4JRGxtHv8A4VknUPthTTtGXy4wPnlxjA9qdgLTzRaSgsdOTzr6TqeuPc05Vh0OE3F0xuL+boOpJ9B7UCFihMOdV1hwZMfJH2T0AHrSQxSarJ9u1IiKzj+aOInjHqaBm1pl7LfXbyRpssEUqpPBY+o9q3ba6trxnEEgYK2089xSGeIaveTXd+5Y5KsVRB0UV2eg6N9nUXE65mPQH+H/AOvTZJ3QA79B1Nea69rImY29uf3I+8w/iP8AhSRRg6TpUmpz7mBEQ6mvbLaCOGJYkVVRRwMVL3Ei7kAccCjgjJpFjljLEbRk+gqGXajpG0m13PAIzmgCK5Jt0J2F9vUL1phuY0m2T7oWHQP3pXKSuPluUihE7kLERkMewpdLu4JlMqANM67j5hAwvoKd0KzHSarbqAFwPM5G3nFYR1i381HYv5cXyIyjlvc+tK5VrD5tUJkjEFuJQ2SQTjBPvWTcajb29yIhZNHkbgXYHnuO9OxJmwamqt++jmUuCIwRkN9AB1qpp+qW5vNQW7H2d3XCMFxtIzxiko2G5XL2lTXs0CyFGDHILLxxnriuiljDEgSMSBtIzgVzvRm26MxbWMQvA+WjcEEf/Xrj9S8Nk2z3Fs+Sn/LMnJP0qYyswaujzvbTgtd5xkqpkgVeS2MjrHEpZz6Uikeh6bpUVrGGcbpj1Pp9K6aMKx2sBtxjFcLd2ehFWRM8araG2xmA5+TtVZrr7FZ+XHCgR/lAQc8c9PShvuaRhdiWupJcDE/ls54OeP0q/rNybLRraOGMshlLyBeMDpXcjgatKzOKkvtPVpE+yeYVbDMEHNWLi709rGSNIvJfaFVRkMTnp6UWJWhPb+Zb20cTRhJQQXZuS4J6Z6Vv/wAXeuWW50w2Guvp174p8atkBVOaysbGpFFJyykgEdzWlDGVABdsk8k9q1Rzsn4MmXYMoBEmTjNRz3CJp1wYlMgTIAGBx9adtCEtTlPDFzEl9c2ksCsGhAVWPbqRn8a620u/7PujExKwEnyy3OPaptYp6tncxXMU6gxOGyM4qzXSYBmuE192itp7qJcvFz6EjvUy2NIbnC2HiOK5wsp2v6Of610K6hIhGOV9xUvQtWZoLqAZwFTg+tMku5C22LO4HtzUXHYtRSXBXL7Rz3FaGC68nimQSKn945pvlD1/GqJHCMbcN831qEooUDnHbmgCBoDwUbbU4ZgAG5oGNaNXPOD+FMjtwh4Y49KYiUQqDnJ+mamVcHOTQBBdAvBsU4LkAGuAubiGOSWKc8BdxyuQR3qluEtivGlsYg8EyAHuG4NehaVJG2mx7GDbOGI7GlyNTbMea6SLUzbU3YzikSPzbd4icbhxxRJXNYu2py1tE0iTLINzKMYP8603mKwhT97pXLzOx38ic7DirqqMJmViM7c5qEzSqd7kSADoq4NTzNDaTdmainKBlIwajOAMk4+prpucVnexMOBTHAI96QrGXc58sAd2rHcblPrVCZQsYALyZ+SdoGa2zEAMsePWhvQXUiyirg01drDiouaWLEUKsw3MBVyW3VIiVf8AGqvoTbUw7pxDEWc/lXnd3ezzvh/mXPAFbx1ZMnZHVaPp2wieQ/N2UjpWbryr98Eff5rixLvb1O7Ap3k/JlDwqoXVZ2c9IzgE9ea9Znlt7e28+eUxKR0zkmto6xRhUX71o8q1vVTep5MMapEDwTyxrg50ljUPKuY88ZHJ+la8tkQ562QiXMYdFZp7aMcgkbgD611dvFJJ5jRzpcKyEKUfJz7iuCppG7PToyTmktDA8lw5WRdrejDFa+nReVcqZFADdGP8JrplJOJ4tmpWYsdlNBPJISGkJ4U4KsKBb/vwxQorHCnj5a4ufSxvJ81Ry7u5MStuWa5mU9gFArrtHlhlH2iKRHkAwY2HK1pTjd3NpytGxqX7P5b+ScnhsYxgfSsUyvgBGkB28EYFXJ6nP0L1ncRwxksrqT96Q96tx3TyjiRgi/ckI4P41aZmWjLI8gdo/wB6PQgDFU7q9mWIFgIip+YZrKT0NEzPuJo7srJGHD4+8G+X8qWGeDCtd7/MU8fL/Ws1a9yW72NgXNtdDlGAxxIV/kaVnjjQEsXA6cZrbR6lLU5KeaZS720AGOSXAJqh9od13s5DMOW4UVzX0JluTeWpcglPucOGzk1XVUtoiouIFL8kH5jVEbm1pkXmSt5spkwBt2/dFb/2RBygIIOeK05dCo6nzTS5r0jE2reXNsFLEbT0pxZ5ATEN2O1a9CHuUd+/7wNSoBnhq5WaEwLY5HHqKmATHB2msGWGWBzndWhY2kl9OqKCiZ+ZyOFFSNK7Os1S6sNKtRb2WJLgjlwen1rzV5GkYs5yxrpjGyJk7siJpK1JCmMelMDt9Ft7aW1LvEryK2Dn0rq0aBDs/wBX7YxWLNrF1FAGRgj1qUoG9qQhpiRBnBJPYdTViOJwm5nIOeIzyPxrNrXQ6I2UW2JLIxIUReYc8kdBRKgFtL5UmJtp2nuDQtWZy0jpucNDo99LcJNM0bkckO2/NegQNcCILNEi47LwAK2b1MltY5/U9ZhtCY7dVeXpn0qXQ5nubJnaRvMDnPPSraFHW50QadeSVcD8DUglRlPmIV/CpERJbx7meJgC3X3rLvJ4bFgJ3AZuQB1qtxbFpXV41ZXDAjPNPXPp+VSU1YmJAOGO368VUub+1tB+/mUH+6OT+VUSZUOrXN3Kv2Kxbyc/NJJxx7V0SsTy0eDUGnQAUPQ4+tTDzF7kj86ZIwsCTuT8RUkSxyOBuIPbIoAuNFIvRQw9c1TD+qsh9xQId5n400v7YpDF3lj1p+5l4BIHsaRQ9Z2XIJD59sVY89MfOpB/OncVglhtp84A3e3BrN+ySLKdkgI44YUxWsSPFLEpZhkAZJBpSxQZcY+ooAYJxg4BP4U4SBsZUD2pDJgyj296siZh0YikMcJn53kMv0oa4jK4Kk/hTuKwrCGRhgDPtwactviTAY4I4B5qiRTCwz0P0rya8164ubhLeBhbK7bSw5YUxdbHbabp6WcTATySM5yzP0Jrax/dOfoc1BoyxsQjrz7imNFxwfyNBJXWLDlg5BPbpTmEgHBDfUUhlpZEaJRKMHvmobiBTEWjPOR0NUSxv2RlPD5HuKVoZFYDbnIzwaoRXO9D86lfrSq+c4INIY9SKVhEiF5CsajksTjFAzLS9hvoJBaT7ghwd4JBp/2mVFG6JJR6xt0/Cs2y0h630JxuBQH+8K1I5I3UGOQEexouKxIzdjjNQANzhjn35qhEghc9g30qRUcnaRjHc00Idhx92Qge/NO8yReoVv0piGCYMXLx4RSAM8k57/QUg+zMeSAfypJjsONorcq5/nUTQSqCV2tjt0pkkW1wBujYZ/GkKpkb8D60DHCJM5DEcdqRklA+SXHuRk0WC435v4sP9aM46xn8KzcUzWM2tiOWQhGAbaMd6f8AKi7/ADFOB8zv/jUWaNubm3OSu/EIMv2fToTdTnjcPuiltNIlnmF1q8vnS9Vhz8q1sZt8qNLVNTt7FNpAebHEYPT6+leU3t9NeTlpTuY/dUdF+lbJHKzpdI8PNKRPfAheqx9z9a29R1qOyQ29mFaRRjI+6n/16ncDzO5uXmkLMzSSt1J5Ndfo3h8uyz3w91j/AMabYHoqqFG1BgD0Fctq2spZ5hgw8/c9Qn196hFHmbSy3Nx1aSVzyepr0LR9AWA+dcAPL1VT0X6+9U2SdkFI6muU1nW1tkaG1bdN3bsn/wBepRR5vGJruYom6SSQ8t3r1LS9GW0sztcrcOuDKBnb9KbYi9bacmmW0rwkSXBBJklOMn3PpWFbxx2cZ1TUphNcP9zHI9gtIZYhge9f+0dWxHAnMcJ6AeppwEuvzgkGHTYzwOhlx/SmIWWZ9TlOn6cfLtI/llmXoR/dFTXFyLfZpOjqPNxh5B0jHfn1pDHw22naZc28BQy3ch5bG4j3PpXX4QUhnnniXV2jLWUBK8fvH/oK4bTbGbUrtURcqv3j2AqtkSe5W0EdpEtvCm0CrmVUtks2z72BkCpRRJHIj9egGcYrGOqEyzrFFloj8gkO0MMdaBl+O/cWqscBmP3l6CsjUNYk1B7a2gm8nzCT5mOcAf1qL3NLWML+0Zt4gSaVoULCQnBJA9+2a1LvUIJLWEyB3lLj3/AmlvoHmZjZ1GTOoPK0SNhYw3Ax7U64gUSIkEciF14ZnCgj6elZtNstSsQWqecy3EJbng+nT0qS/nFrEGeVBL91BnpW6Rje5BLqVhDawi4uVeVVyQoLc1gXeuWkkJRYXkJzhm4xVWJMXTbyVJ/tAcRmFGKtjPPYVVlzK32iU8yn5iR/F3/xqiTrtF1QxXEVvK+2AAhf9rPrXpiOpAVcHP8AOsJrU2i7mdJHIjoI03ICSc55+tSmBoow+SRz1NctjoOOvfDQvX8+2cRs/VSOCf6VxMuk39rcBGtnZgeqrkGtoT6MwlHqj0qLTTc26FrNEyBkMAMVaTT4rIM5aCAdzuFc/PrY7FDQzftaFcrIv3ioz0bHvWpZus5ypGQfmBPSs3NXN+R2Ls4cK2IydpwSKksTEAZXbBGNjjnafeocuZXXQ66KSdn1RBcaMsUj3LKtxGed6twPyrMuhusPJlyYvLIJ9Bk9K3pNqXKxYmKcOdenocTebbKJIlRROwGSTkr/APXqxqEogkhghAKQgOxI+8etehc8FLuad/q2+OyuYghLxnMSc856Ve0b7azvJeowR+R7fhWbsWjpSuX2rlz2A5xU+2SI/MmD6msToGGRxkbjg+9SedLgbSRjvQFkXoLogYkRWPWpbuWGW3dQg56qRTuRbU5uOIwut/DK24AZAUZIroZru01OxcxK26M5XIwc09WRoncuafq6xRsJHAVVB5HJH+Nd1BPHcRLJCwZG6EU4u+hMo21J881zVxB5wljk+6+V571bJR4VF4Zu57uZSyRRpIV3H+leo6bp4soVRpvNA/vLyPxovoK3vOxqSRwkbmVRjuagMsSIJI8Mp4+UVkakXmtLIAoO3vnitGM44oQMtbhSlqsgT8aRsCmBWWRixBXAHepCfekMQE5zipNwpiHdaYCQ2MZHrTAztRZvKRUm8lslg2M9B0rx/VJtjOrPukcbd3TrQhS2MqBRaRIuQ2ZRz6V6nYamiBbNeHdxz610bnGn1O4I3Ag9KhJ2kEnG3qayZ0ROauJxbag6JnDnJx3BFXJLaOdy8kpDY+XHQVwyV0erGfJJNdjPWR95jlIUrwHB4p1zbXrYktrpCMcKRjP41yRu1oerUcYtNq6CzupVjKzxNG0Y5z0b3BqSyuTfRGRsY3HaPauhy0PNUeZyaNDdIv8AEMelPS7jeVYWUq7AkehxWqfQ5XB7iXAAxj0NYLHitkc7LmkIjCdmGTuwPyrSeBHyA2PxoYkZk9s0Y+VQwHXmoolBTgEZ7VBstiYRngFflqtcXENrxI+36ir6EWuzk5Hk1S48qIE+nOK2rDQ/Ik8y62se2ORXTflRyS952R1XlrsOzaDj5Sa8G1a9lubp47iTZIjYOF4OK4patHqUXyxb+RoaQzBnlV41VQOWIAPtTLm5kvLoDcWdjhVB4FbU+xjWdm2bV4tto1rGxRbi7k6b+i++K4V76SS7DCcPKeh29PYVbfM2c8VyxT6stm5nmTEk8GOhEox/MVdso5bSQTpFC0b8MY5Bj/61ccoRs13OiNVpqXY3LjUVhdkuo8rtyCBuH51TtI4ZFFxHICmCdp5AP0rzlGUVfodNSarPbUZvlaQ/K0kxGQ2AVx7+lCQTSwMZXjU4yoU5z7GuiyPM2ZBBfC1jCwacjTdd8mSPqKsQJfXV1FNIQjl8B4xjA98V6EWrkN2TR2dxLJCXLOdmNpDDkfjWOpDxAxlWcng7sEfiK5m3zGuyN6NYfIJ+0MEjO3DpuGe9IvlwxSQ20ok3DcQHGAfYVo2CXcx7Od3Zsu4ZR0cY/AGorzfeSeTJMVlRckE9fpWO6DZswkkaFgJAynqGIytXFvhNGscgc4y2QcipsZrRmnYxmRCJnljUDt0/KpILiSCWWJnI6bcdD+dPZlrZmbdCRP3gdtoyd5549Kx55LWVAJJBEx6/L1qUtdAb6kckSyxJsmT5ejYxxWcXKTBZokn2jk7utdCd2Z9DqdNLQMHjgkiDjG5QSpz061upcXKTMk65weHHyg0N2ZUWfP8AS13mZoWjTciIt7gVajLGfn5GPGQKtCZmyho5WXPQ1HuOc1m0C2LSTsByciphMjfeXmsXHsUdDpGlyanNhH2xr95j2ro9S1hdMtzp9kibgMNIv+etRFXevQ1ekbdzzNiSSTyTTa6jIWjqcDmgC7FY3M33YmA9TxW9baFvwZpceyipbsUkdVa6fFbKRDuGepzyamliZv4cketYmpaWMbQUyh9K0My7QItrMRyT/DU3NElfUYYRsLcmXIJdup9qSa4CpmSVbeL+85wzfT0os7WRomm3KRkSa5Fny7GCS5Yf3RhRWjb3Dyxos8apK3UDkCtbWObcuMkMMbSM5Re5zXC6lrTSr5FqWCDgsTkmtEjFvocsvBJJyT3rqvDVz5d88DH5ZBx9RTZcN7HqIIFPKg9u9IkgaBS3T8QcEVwesixhu2lkZ7iQ/wABbgVSIZjJq0wlU7AIl/gHHFdDBrMDDBLRn35FS0ap9zdW6S4XCkOD6Vysmhie7kZpjHGx4ATJqb2E1qdhZ2i20KRxTMVUY5NaWXA5ANJFN3I2KEfMpX6UwRjJMb/hmmIevmgkPtx2NS7FP19qQIsrLIpwGz7NTxKQpMqAYPUc0itx263lKngE/gahe0BGUY/jzVENWKwt5duSoP0NQk+X/rSUz0zQALcKTgEH8Kezg9OtIoiMYbktzQqyo26NiPrzSHcu+fN5ZV1DAjHpVv7VGVUOrDA64zRcLEBjgluF2kcqc7TipfsefusfxqiNimIXC7gM9uKY2R1G360AAY4p4bPGKBkm3JyamX5SCrMD9aQ7kouJCWAKt29xWXb2NpBzHborf3iuT+dArF4Ko+6Qp9jTtgyTkZPcigYuWUDr+eai3kfeA/lQBKrhlyDTQ5B4UfWgQhkHOf1qIgN7fSmBKJJV+6/HvU/2l1ZSwVsdcUAT/aI2++CPrVWNIGuJgCuCARg96YrCtbEAmOQg+/IryK5/tHUr/wAuRJJoklwQo2qADQI9Lt0htohGlqI1A52iptkAcMPlJFYmxJ5a/wALBlx90jNY9xazAs0CgD+4DxTsK5TMlzEQSjDGM5P6VdhuZpWygjb2zisk2a6GkL2e3YmSByn+yc1cXVIG6sFJHRuK6EzG1y2JFk+ZCpXHQHmo3Xe/DkDHSrMwFvL2YGoGDqxVkyR7UhkYKg9Np9jircbyE4RyfZhmkMtCSYH5o1YeoNRvJG5AkQgg9xTEIIoGPysB9DinNbMB8rn8eaYiuYJF5wG57HFDI4GShoAhIVhgjrWFqOkxagwEs0yAfwIRikUnYtWOnWunRkQrgn7zE1zOq6+qbobEgno0vYfSrSIZ58gmvZ/KhDSSMeT1r0rTdGg02Iz3Lq0wGSzdFpskwNU15pw8NoxSLoZOhb6egrikElxKIbdCzH0o2GemaNoSWgE0+Gm9+i114HGc4UdSago4PVteI3QWbYHRpR/T/GvP40lvJ1igUsx6mr2JPVdJ0dNPjDnDzEct6fSumXKpnNZlHC6vrpO6C1bjo0n9BXCQQS304igUknqfStOhJ63pemRWEQCjdIfvMe9dA0oSMtI4VFGSTxgVmWeW6vrf2stHCStuPzf/AOtUGhWVze3STuMwxHjdyPoBWnQk62W3u9WvMXUbwWMR4jPBkPqahmnl1SU6fYHy7RPlllAxn2FQMsTzC2C6TpKjzsfO46RjuSfWlYxaHbLb2486+m6Dux9T7UwFiSPRrd7y9bzr2b8yf7o9q07FGt7afUdVuFiZwMR5+6OwHvSA4C40641eWS+/1aytmOPGSwArqNOu4dG05xcqyncPup14HFZOWtjRRvqVbHXJby6uIoomLPlgWcAKPUntUst9Na2TvG2+AkAheC31+vrVu/QFYjF/dvDEoSMlmwVGckdfwq9AJI0lMpDNIAqI2WCj3zUWG2KBMYVQBQAew/CpY/M3uI9mFY5OORQkDZBYw2pvzbzPHmVslVPJ4riZb+1tp/JlkkaOCVjsRe+fX8K0S1IuWW8Txb2eK2A9nOSfyqrea7JqFjbIsOy8RyN69Cp7AVVibmbrFyypCltLIsJBOA2M/WuWV3GSHYE9TnrWcW7amcdgjPJB71q21sJV8ydvKiTqT1b2Fally9aPyYo4R5anLbR+Qz+VRWsgXdFIQY5OMn+E9jTEMLnO187l4zXVaZrFxCyQ/I6sw5fPFS9UUtGd/camVtxJEnJIwSegPfFUZJJJCA19GV+8QoAPrmvJoT5ua/c9WtDltY0bNoTID9puFYc/Nn5voMc1is0sTyPJDdybicb32DHat5Wb1MotpaGe8c0kf+tRMjopZ/8A61Uv7PtyqmeeaRlGWVVG3+eaxdRJWOjklJ3K893DmABFSNW4x1XBq5LOYm85JFaJ+OtcM47Lozri1r3RpNcO2E+0IIQmSI8l247+grmG1GZmzAfJToADz9a9GCUUcMm5Ox0NtqGpR2pLRC6jbqU+Vh9R3rJn11pbmGBYHChxvyOeDnpW0Uua6KnWk6fJIludKe7klkWbfJM5GMYxzXU2nhyBog1xdGV8YIbgVv0PP3ZuLZQgqltGjFBgFExita3s12/vlbdnpnisbG2xqxoqAhFCg+gpWG5SAea0IMl7JsAKRxzzVDYc4A57ioZrcYCfrU6qrkK7FVbgkUkDIVnjtmht4xudsheeeKrabbpDPJPPIzFOTGRwvvisK83CN4ipxUnZmzFYxX29pykSs+VMY6isSOyvbPUUNvfKtpG25Qc5Ptioo1Od3RVSPKmekWepx3EnlkgPjOPWrd4DI8Xl85zmu9nKjkdTv303Altw0bnAkUZ2n3FV7DUIdQDmBuEbbgjFRe5bVjWMSHBdQxHTNPIyMDAFIBFjC0/oKAGq2Wwalz7GmAu4d+BTWfP0piISSccA0oXK45FIZIq7RjJ/Glz7UCI3l2HkjFZE+s21u4WeRUDfdYg4NJux0QhzXb6DWvI7mRTFJDIpUgHeOK4248Pz3OoeZI6JCTkMDmnczlHWyNB9At4oCzXABB6swre0ny2tQuFLoepHX3FClcUqNtkdE0ojALnAzjmpzg5756itehjaxzd3Cv2reQCCoUjPIPtSIQW25zs4xiuV7HV1RSv1chvKULvXAb0rRgIhtI49wYKoFcN7XPchHmgitM0DQsHcIuMZJ6VkRTRWjeTK20qeGWs3LqbUqbjJxfqSXd7EkfEpYenrWDp9/JLeLGsPnOmSX3Y2itqTu7IjFK1PmZ2R3STkDk7cVVmRolw6lfqK9CK0ufMyetiXTdy2pkVdwZz0PNascqMwUhlJ/vCtDMkMnlsVZQx7bRUeYzyPk9cjArM1M+eWF7Y75gcd1rz7a092EhnP7zgNIOKpR964SnaDR21ppkFhDuNyfMbjJx1qs17KJxFApcqccuKJS1sZQjaN2ZWq3l1Bbny5ds2euOB9K86ure8a0YzKGDHeWyMn3rBSTOq9kkY1rlkMKtweSp6Gt3Tor2O8E0Vu0oi5O09q74q2pwVJX0Z0E8L6pqKmXfFhcbCu1qryaRaxStsgkI/hkGTg1xSbWxq9Rr2loAfMVz0znrn27UyKwVps2a71YYyx2AfWuZSbMywlkd5imkR2QYDHkH2rSGnRvEqqoTa3zBF2g/hVrVD1TKN28EaNBa/K7cY9a5tVMcrKiM5I5DjGKlDemhejEr2oAU4BOPUV1sUMhiUYZQFACJzkd/xqtmSjA1DLRM0bytzjBzn8afHmC1Uuz7+uAoIH4VF1Y0lukXbO3kk5F0jK5+YHjH04rQWdreJ42t4myMCQf4027CWruY5mk8km6AcZwrqOntSLL/fkCyAcIAM1l5olsWC8uI5xviLQnhiRwB7ilvoYnR5ISMZz/dYf41p0uilu0U4riWMosUkxb+FSuQfzrZN+ksYeWBfOQ8lhgH2pvzJWmhzWo6g80gjCAQY4jXArnkliP/LNlIPHOc1vFaFTd9jUjhR5NvklgeeeR+Bro9PgRBsnSNxEc7CmT+dTez1MTXW4aWdZBGREPlMY6VrPcrExSRJAGGQuQePapT0OnrofN9Fekc5KjlDkVdSYuwLEkiqTAhuShlJjJI759arUmJDs1ZgiMhz0UdTUlGq120UflwEoB/EpxmsrJPJ5PqaoBDTc0gEJq5YzGC7jkxnB6UFLc9A+2rHIFlUrn+9WtHNbMeGGcetZWNC+BkAqRirAwFycY70CHqPM4X5V9e5qwkcaYG7b6Be9Z+Zt5FkWDPl5HWU/wqO1cPrGnC4WJncxmMlGO3OeaqCa3M6ju0kGnaS9up8u6ADEH6/hW9c3UOnITKyg9lUcmtFqzNvQ801DUp79/mO2PsorLAwOOK1Mhc0+1uDb3kcoPKsDQWnZ3Pe4pFniV15V1yKQuEBLHAA5zUlSVmcJq2vNkw2vX+8K4U5YlnO5j3NWYiM3ymqCzFfc0DNvT49QlmV4EbA7gcfnXrSsQAHTt1BrJmy2JwIzj5sH3qXa6jg5/GkIaWzjetWrYRShgrfMD6UDHSI6Z+UNVdiFbkFT9KZA3d3BpQxJ6GkUIQp75oUEEbWKfQ8VNirlhJ3jGGYOPfg1Xnut7xboiAG+bvxii4bkq29tI/yBc/7JxVv7IAvyN37iqJZUkjkjI3JuHTI5pnQ55X2oEO+bOSwx6YpcqeOakoNiE44zSgyL912H40hjo5pI12sA4yST0pJ7hWVAEbcHB6Z4zTuFkWmjglbcm0fTg0otyGYB+MAjIzVEkLeYisWQNgZ+U9a8vvNcnup0ggP2ZJG25HLVRPWx2ml6fHZRtsuHd3OWLjgmt0bhwOfoazNH2F+q/mKfjHTI+lMQnOex9ulA685A/OgCZTG0RWUAdRyO1OeGPyWMZwQOxpologltnAyhDexGKptvVlDRkbjgY5pgN8wA7c4PvxUitk8jNAD2IPYgUqxg/dxjvUjK6Xds07QRT7pUGWAOcVMkYVQI3pMom3SqDwD6cVBJMFI8xD9RSGUXWGU5WTaR+FTLFOuTHLuHYNSAtRmdnCPGpyOSKaUWJi3lqjHv61SJYhOfvciomRHBBHX8adgKws4U/wBWAp9uKcFmQECZmPYnnFIC4l1cJjIDDuelWUvctmVcU7hYvieCUdV/GpkRD93gH0qybCmMjkN+dQSrLjCKGOKBGUxdfvxnjrkVNHJzhSV/GkMsmaUA7WDH3qylxJjDxD/gJpgSebC/DDB9xVIJCbtgp6qOh+tAji/F2+3tIgkjCN2ww9eK89sNMudRlCohSLu7DAqkSenQw2Og2eScE9W/ic+1ed6xq8t+cMfLhU5EYP8AOqQGLZWU+oS7IhhB1Y9BXrWmabDp8QCLlz1c9TUMZtSukURlmcIi8knpXl+sa3JeZhizHbj83+v+FCGznLOzm1GfZCuEH3mPQCvWdO0+30+HbGMt/ExHJobEjXZwiF2IVRycnpXm+s66bndDbkpAPvN0L/8A1qEM5qys5tSmCRDEY+83YCvV7KyisIAkK4Pdj1ahsSLxuUhRnmIRVHJNeYa3rDXx2R5S3B4Xu3uaEhlXSNLk1CUO4IhB5IHX2FexW8Qt41jQBFHQUmJBfXsVlbmWUn2Xux9K8yl8Q3I86KJVWSU8MP4BVIZ0Uc0GiaegiUzXlxyAR8zk9z7VPbxJpUEmo6k/mXcn+dopAFnC0rtq2qkJtGY4z0jH+NYmsJc6pCLyRmis4xuVOnGcZ9zSvYaEsjNBcEQ34eKKMTKcEk9guK5S7vJ5J9804lbbjao4HsalLqU3pY6GTU0itYxaRxRNIoEq4HBHXiqKSiO4+030w2t1GeT6YArSxmIutWsLM6GZmPAAAwBVifxY7qRFZoPd2zQMwpvEGoyjAmEY9EUCs2O8nacPLNI5GcbmPpQIu2Vw0F0jq+JYyWjbHK+x9fpWLITJKzscsxJJoAi2eldL4ej36tASm9UO4ispy5U2Zydlcf4iCfbAY0CqSxAH1rltpxzU03eKZSd0XYoBgF88jOB2HqasXMnnSfLxGvCjFblDCruij+7wPpSmLbgZ4zTJLPkMfuDOB83tU0ETrPEeR8wNJjR6TGvlxqoOQB1rBgeMXLtbQ5kcnG48ED2r5TDv35S6H1FZe4kS/a72WFmtQ0YH91uW9hR9n1e5b5Ywgzwz8n9a7XOLbTOazjFWFGi3bIWmuZnXuEBNbtvoP2Zd6s43gZJbtWUueatFWQKUYu7dyhq2j20TLumy7t78+1VU0aeM7VQx2pxvZiNw9/wruppwjZnHN8zuiFHFsrwWcaM5J3SN1cdvpWZp2yK5IuQFwDln/hNc7i3Ftbs61aLs+h0EWoRmceWxaNuMtxjFdSLaExebJLENw4J4NbQTjFJmM2m3YwruaNtSheMjyl4J7Zrs4sSxq0h+Y9x1X/GvQa0ONOzsTpfGEmJl3HoGAxmtQCUx5OM+nQVJT0Bo/M27ifl7g9qQMofbubjuR1pEoga5McZkI3IM5yOQKZHc21wiSxEOG6ELmi5VtLkM/kHcOIpQM4z94VnhsjA5FJl9CMHawYdUztOORVCWZiDIImZ5QVMZ4J/GspLmWpcbKR0STwSac/kZSVOCBwfxFc8WlWISGR+WK7cjr69K5aCtexU9VYztMeaTWdkjOxIKq3bNd2ZTbuJIZWLE8gnNdzuc2l3Ydd3KzmNpkGFOce9ReVBPIwVG+6GLqMEf41k2aJFqNpYziTEqdmHWrqsJM7OnvWyMWO2j+9zSEgEfLmmIOQflwB9KC1Axp5puD2oAlCjvTC6r/F+VAhiPLICYlyB1LVMAGwDKCT2HFOwrkJjKMyuqFD93BridU0dp7geVEdmOMdKhrVGylZNHP32jXzopELMw+UbRiqEel6zAgZXaJc8Ay9PwrZHOpNWsa0H9t7/3kkMmBjMnP8q6i1kvCB5wiLDvEDmsnTV7o71iXazRoRNMAS8Rk54GcVc+0Sqoby2IB6HkipkmrWKhOEm1LqUb6W3dgiuGc9Qvaq9uksjLLuKqBtKMMn86mSOa+hrjI4OD7VA9vFITwVP+zXM4pnTCpKGqMO90czR4juHyT0cDArQhsdof7Q4nLnPzL0qVBJWNZ1pTsOOm2b8NEB9DVy3s7a0z5EaR56kdTWsIqOxhUqSmrSZNBFm8Yg55q/qsgTTbhjj5Yif0r1qatTPLlrVOX8PRtFpduSxyU3YIznPNaM0qeUZUu9o7gruGfp1FcknY3SvqUdMfcsk7Z8s87gBiuT1a+kkaVYFHkLzvUGsXKyQ11Zj2BgMwJJQfeO08k/jXTy3gikjbzdidR8oz9MVrKd0jljq3chk1M3SMm2OQA/3SMj+lZMLl73rEY8ZHBDLj+dcd7u5u3pYgaZpJ33ReZCww5I/UVUmWFmIZnIB+X5cjH9KXRCb1Kltp8cay5cZ2kjHevQNKghsdPWa5PLnOeoHpXoxn7rMOTmkkdC0kIQl1kIb+LbwK4O4mm89tkUgbPylW4x9RXLN6o69FG5lX1zIzL5Y3nOCwGNtSmWJMHcElB4VSevvXMzFi5jZ2kbmQjJGTg/iKyftoCMPmbJxjOHT6URuJ9yOW3iuIyWuBHMOm8YzUq2a+Uru5JYD5z3+lXeysRuaUEaRwBvNfzBx8vzAD0rfuo9ltG9uyyEfxR/eU1Umaw31ObeJZnRp5zHzlgw2k/lUb3LwXOZg0kW4FQxzmoRL1NSaWC5t8bBHNnO4cYH0rKjnVI/L+0OOfl9Kgd9EOlTKbp3+4dp2tyfSqhtZFl3RkhFGcMa0vZXJeqJrdp3mMpxtXshxmtQmRhIGeJZZCDGNwOyqVtiouzOemjnjKPJJ8m7DrGRn6itCS5EkSojzKuMDOMNRJdge9zAlucyhTGrSpxkjINZALSTOXRjk/8sxwB9K6YrQnodxbRxxxbIp3KbcqGyMVXa+MEgWE7CfvNtyDXM7tiWw9b2JlZnVXORuBxjFU7qcM++22uF/hBOQKLFJnmVJXqEC09WKHIoAbnPNFAFmKPfyeFq078bV4ApgQUlAxpNAGe9AGhbpAOZwx+hq4sqrKPskYQ+rc0hmwbSeVlknLzEdAnQVoMnnOnyhCOD2aoZRpRpPBwj7s9FPWra3MgI+0RsOeMDgVje507bmiLhHB2MvHUnoKwLjXbW3J8nfcP0z0H51olcybtoXbS51aaZJWMcEPXYvJNb/mSP8A65dzVVyX2ZzupatBZArCFab26CvN7i4lupDJMxYmtErGG5CDxRnFMZTeU5wKrkk9aAPR9Aa/giWe5uGhs1+6rjJb6egqLVNXkvHKQkrGKSLk76HNjA+vrTS2BVGZSkl4wDzWvpOmDUGbdLsC9eM1Ldi0rnqVjZC1gEUMrMB6mtMb1HI3VkaNiHy2O1lKmpFiIzsb8qZJPhgPnP6U3anVRtPqKTBCl5lXAYN/vVJ5wYfvEI9xSuURxJA5cK2GJyMHFWGtmC5V8/WmSyvIjx/eQn6c1ErqTjIB9DxTAcXC9qCwPNIZIiAnJxmp1IiXCFh9OaVh3F86U9Qp5yO1XPtEbZDqV+o4ouFiJVtpmbaynP8AdNVpbRkXcjZA7HvVEbCFJNuTH19Oaj3EdRtoAdvGcHBp6uo56UhjWKOuSRg9M0+NSrZVz6daRRMzyEMMK2ePpWVa6ZZ2oykKK394rk/nTJsaYjXjaOfY0AAHtn8jQA7J/vfnzUZ5HIB+lABuJHDH8eadvwOlAxSytwTUUiKy4AP4GkBLG7oOHJHo1I8rMYz5edrhuDTuBK5hlPzD8GFVI7RPtIKP8uw8K3emSXfspII3n8RXlviHULxLuSxhYjbgYjB3NkVQjqtJsbe1t1ZIGErKCzMfm+lb5CHrx9RWJqSBWzlWP4GmZkHVVagCBliOd8eMnkiovKiJzHKVP1oAsL58bqyPvweRVt7iOQ4lUjHtTQPUtMkEgxx+FZ09rsXdGxByBzzVkB9kfswzTTBIn3hn6UCBvl4ZTmmHa3UUDIWgRhyoqREeMfI7L7ZpASJPcpnLhxnoR0qc38in/VZ4wcGncC1FfRnO/K59RUuYpJQVKnIOcUxWE+zLk4/MVVlSRCoQbsn1piGGOZRuKmoiSPvJ19aQxsscMwXzY1cKcgMMgGsDVdVg08bE+efHyxjoPrTEeVXt9LcSmSeQu56DsPYVc0zSJtQcSS5SH+f0rRknq9rbxWsSxQoFA7UX15HYQmWZh/sqOrfSsyjy3U9TlvH3SnCD7sY6Co9L0uXU5dzfJCDy39BV7Enq0FrHaRLHEiqg6DuanklitYTLM4VR1JrMo8r1bWHvmKrlLcHhO7e5rL0/TptTmwAViB+ZqsR69aWUVpAsUSbV/mauTtFBbtJM21FHJqCjyDWNTe9l4ykKn5U9fc07R9JfUZBJLlYFPX+97CrJPYIoktoVWNQoHCqBVe7vIbKAzXD/AEXux9BUFHj+o6hLeXJkc89FQdFFdj4e0Uoy3d2uW6qh/map7EnY/Ybb7YboxfvyMbiT+lc9eLaHWo3vLndsXcsTYCp9fepRRk3l42qSghT9lU4ii7yt6n2roZdGmu9MMTXRWUruYHAX6VD1Y9jx7zXtvOgmQOEyox2bsc+lJp13Bb3Jmu42mG04QcAn39q1IMaWQyOWPUkmos0AODVMOaYiQCnhaAJ+SOeo6GgLnmmAoTIrsvCigXUrEc7OPz5rhxH8NnPU+EyteA+0psOeD/M1zAU5GeM1pS+BGkdjbeFpIzJEOWIDAe1dDpXh65u5f3ymCPbks/X8K6HoaHZ2/hq2jkch3nVThR0ye9EGkQXMs8stj9nRSQAW+9j0FY8xrykh06wWTHloPLHryw96spsSR2SBMyYUsVBAGKylJmqiipctGLt4oyMgZ2jsKzLCMWerlooTL56MNg7HrmvmMOnGpyvqfRVrOnddC8lvdPNGHQxRhgScbRx2rq5dS0u1/wBbdxZHbduNfVxpqKPnJScmZc/iS0mjaCx81pn+VHC4ANeqyWK+Qu3hwoz7/WraMr6nn1zGZmdbi2iViCQc56d/yrmbeGO4Quhd4iCER3ICgfp2rlZ1ox9TsvIvrd7UqZJAAR0CVmyxNZ6i5v1iuGdQSq9Pr9axjNXUTeUXZs12tTc8wg+UByFfkU2K2KjbIxCZ6N2r00keW2y7IICQHnLJjsef0quJ3tkzHNMYH4GFz+RqloK4aZqskRH2oFxISFJAGR0ya9RDmSGJ41O1hkHjGKwZ0X7km7n5AQpHWk2kjMhXHqKgZBICYmVcYPByeD7VjC0aFxLZDyZB1hP3W+lQzVMWOeG4uSZrfbc4wQWxx7VHLE8TZVdy/rQ3pcFoxGRlVd4K7hkc5FZ88JcAscgdD2pXGUyrEoHZzJjAdDhh+PcVPa2ziWRZ7ozrjcnGD71KejE+hPotpJbNdT3VwZrliUjGfur647VVsLpLR5b2S6QmY7fLzn5c9MetKEnJ/IqUdH6nUW80c9uJjFsVm4DDmrdtLh2MXyEHAUjtWjRkmWmZmuEEKhScl93SnFFYkcxv+RqU+hbKM939lP77Lp/eUcj8KtRXMcwBjdWHt2qk+hLXUubh0HNNx74qyRMEDimiVBkFgCOuTTEUJJ97bUkAU9yOv0q5ErOoUDd64H60ITJFcKDuyoHGDjn8qSGVFIVY1Vm9O1WQU7uRLNGmYkqKsrJmNTjk80kUxCzEkA/rxUW3C8gZ+lUQPG0fw07cMdOfWmKw9Gx061JuBPIxUlFcxxtLlkU59at+VGRgDH0qGrlLcjNuOxNRmBx93FY8przCFH7qaY2TgbSPwqLFXI9hJqOdhDA0jkbVGTUbK5a1dipol7FeyyGB87SeK0deDNpNymVGUxn0r1krUzgT/fehzFrqlstnbwxPudY8cNg8CuOGqtMrxglZAx5YcN9a8ub5nobJqMSuJZUhQlniJH8L4DH1FZ19PmLMbFJM4YA43e9Z76GKYmnzq8hV0BwOdvLY+tTJLLcSFYyHSMkhZO1Nqxmna5MLqdUMTQIFIwxQkc/WobdmXbjqG+7nOfzqboG9LF+P7RHK0sTeUx6oxBBH0rPmuWkk8qEL5x5JD/n9KLdC7l+2lXeBsVZcggO2VJraudSlidSkgJYY2Y+7T5mgizVi1aKWFEk3l2UgsnG01ziSoZ22mRcZKyE559qcpXdy7+6JPDK774i05lxluOPyrEl3peRiCINnhlCgmpT11BlaeeOKU4s5RJ/Ep6Y/mKpR7Xk3pMVcniMLyfatUtLmROoiu04kZZF676sqxaEFESUjkhmxg+1FnsI1LaSL92x32xY8KDkPVe4vAkyqAUdD8xzwalrU0RVnvbclnldnz0Uj/OKhgvAzDfu2ddgGf50cuhDJTIGnfymaPjCrIP6dqkiUk7Zm8sY5KgGjYGWN0cWVyJEB6SYGPpVJ7mOQ4ESrIvTYeGpWLtYi+0rI4JDxv3wOGIpXuYwxBD7m9AOvqaqxJoT3yPYqkkbOB0IPf+YrI3xkKRLIrgcLJHmqBvRIhuy7QmVCrY/iBINU7eNLhVKszynJZDkAe+a0jogNHyJmiULLhUPcfp70yQGYk3UzZToUXtUKSYGXIMoJY23xg4O7tQXuI41K7ERujAda39RHKUV0jCloEAqzFHu+ZuFoAmd88DoKjzVAGaYTSAYeaUHFAywrke9W0lXvwaYjo7XUriIALIHX0etN9XjlKo8Chs/Mx5ApNGi1epqRCEgvBc5bHzE9MVOpnZAdhEZ7r1P4Vy2todbd/eexIY4Hj2EAH/vk1gJocIl+8ZB1wxx/KtFocj1dzqbdFhjY5MaqOSxyPwrktU11mBgtjgdC3rVpCk7nEliWJY5Y96M1oQNLccUv8NAFTYzyBUUszHAAHJrubXTINOiFzqWHlx8sPZfr/hSGZt7ey3suXYiMdBVEkA4FUSRlsVULNI+1ASTQB1Gl6NciYSXFuDH6Oa9GhEcQCeSI1x/CMCsGzdbFkwxSEMGII98VPiVT8p3D3oETq2eoxWqgWRAyEYp3FYik3KdoTPHXrWcSN3PB/KmSGPfNLjjmpKITGpp4DqMJIR7UrFXLH2hxw6gj1FRrPC8jrIpAOPvCi4WJmghMbMhxgZGDUctq+BsYEEfSqIKwWRW+fcMDpU6v2BFAyUHJ5H4044Hc0gIDGpOQqkjuBipg0o6OQPQ81NirliKeQDDhWHYr1qQ3MLsFdSMd2HFVcVgaCJwSn5qaihhOZBkfK2OntTJGXf8Ao1u88ihkQZOOTXnU+uXV7dJaWpW2WTjd3/Oq6XJWrsdbplj9kgKfaPOZm3MW65rZ+cHr/WoNWOKg9QCaQ5XuQPfkUyRFBzkgf8BOKcxAIGf++hQBEBbzg9A2SODg0ySB4omdJSQozhuaQCmKYLnAbPoagJZcZBX60wJg+f4gaN/bGaAH8e/41HHEqncAN3qOKkZYabY4TzQHI4Unk1CsSiR5MAyOeWA60ajJgxHB/UUoYMucHHtzSAaqJ/AQP0NBEgHBz9eaAELkD5kB+lR/u2OBg0xEq8cdvajeB3IpiI2Ct2H1ppViAEdgB2JqSrlhZ5VPzAHirC3YIAZGHPYVVwsWmlhlGCVPPINPMMTR/KAOnSqIsQyWq9FbBqm0EqglQGH1oEQsjp95TUX1BFIY/avejy1/h/SkMem9MhXYfrUgmkDAnDYp3AuJdblO+Mj6c0GaN1IJ5HrTFYjYRP0xn2r5+ukka9ljjVpJN5HAyetCEzp9J8PMzCa9HPUR/wCNeiJGFGEGAKbEjJ1LU4tNTaQHmb7sf9TXlN7eyXMrSTPvkbgDsB7VSBm1o+iSXjLPdAiLsO7f/Wr1KOFYVVI1AAGAo6CpYIhvLqGxhM07cnoO7ewryLU9RkvZd0hwo+7GOg/+vVICTSdIl1B/MlykAPX19hXrlrDHbxLHGgVR0AqWNEk93DawNLOwVR+Z9hXkWsatJfS8/LED8kY/mfemgYujaRJft504Kwg/99fSvV4oRGioihQBgAdqlghl5dR2MJlnzjoAOrH0FeOapfy3t15khyf4UHRRVIGdVoGi523d0uSeUU/zNej7toxUgjndX1dbCLbHhp3Hyj+77mvHp5HuJzkl3dufVjVAz0bTtMn0q1W+dPNlx80X90dsV1glvBYNcu1sB0CgkknPFZNlo8m1W5e7C3DqgkZ2iZlGMgYwK46RSpIPUcVqZkOKKAFxUyZz1oAsqfap8jAI71RJKoB68VrW+m3NxGXghkkUd1FJsCVNMu3GFtpfQZQjmvRfD2h3MEOZYzHJtbII9/8A61efX96NkYzi5KyPPdVjIvthUgheh+prdsvD6XGnCdzIHZGZFRfTpk1vT0gjWK6G1pujwQIPPV5pkbcUTpW/c3jW99CUhmLNkhGHHPam3dnTFJbmjaC7kjZJcRLklQO1WRZNs2PIxX0HFSkynLsVZRp1rlrieKMkYO9wCRWFceJNFhRkikLsRgeXH0/OtlEi7Od1DUF3W08UY/0iM5duCcdqxpZb6G3N2ssiSKvylRxg149owkpdb2/E9fmcouKOUmvLq6OZ7iWX/eYmmxrzXuHiHpvg6y+0azACMqh3n8K+letJkrc8o8WbrfTJJBuWRG7dh0z+teb2GupcQQ2N3GkUAGzzV4PTpWNrqx0t2szQhD6hcLHGfnbgEdsVRnTbm1GJZEfYdwxn8a8reSPVvaLTKv2rypHki/1P8SjqhqS4v4oktr64tCY5CQsYbBfHf2r3EeE9TWk8ROjeULK1jZgcQooZsY7seBTNQ1G6h1GytlYRwtCrmIAYyc0APtiuqW8a7X+0L0ZRx+NehrJLHbrEkPmMvGR2NcPMlJxR2JXjdkv+lSDO1EzwcnP8qvJGwGGcsfXGK0II5bYNG20ncTkgms6GKNWMfMb9drZ6+oqSlsST2kVxGouMiYfdlUcmspLh0cQ3GFJ+7JjAYe/pU7Mtao0ohtZkmGQOmDV3yY5EAJ2nrx0NVYgzrjT9ykw/MPeuZg0aZrpZJryYhcgCMBcf/WpWHfTQspoWpGSRjqgWNxgFI+SPf0qzZeH4rMKMeayNkSkZP5URiorQUpOT1OlaMgYyRnv2NVFicyFeVGQQwNNiWxKy4kOx2CDpzkirSS71Al5x91xWbNESTR4T94Ayn+IDj8a4i50ue3m+0aaTkctFnBP+6f6GkVsjUsNbhndopAVlXqhG1x9V/wAK6VJEkQsjqQOvPStzGxTmuNu0pkrnkioxslkwwyf9pqYiw5t4It0mCf8Aa61cieJ4PlkIbqAB+lNE2F2bxlkwT0zVK4u7ewRGnmRQTt56insNLmdkPS7trxcRvFMMfdDjmp7WLOxX+RR6UCZpvZKxBSYfiKpNZTc/dIHvTJGNazIOYycDJI5qocg4IIP0oERFnxhQAfepIzIM7yuO2BTAlfAUHAOKlR6RRNvpd9QUG/1pN+OQcigBSwPaue14ImjXLjg7cVjNLlZ0UvjS8zmvAyRKbklx5jgYUjHFXNe1QyJPbIrIy8AnkNXZUnakl3PLp/xJS8zy2Jg6IJJTGwyBircgMy+WxZnB2gKPvV5T0ZTZs+X50QjVkRMDbv7GsC/Mi4ilkifnhPT6GlHcpbEUEf2a3bdAswZeXjchl9jTg7mIKi8kcsxxx2FauzMy0vmPPE4Rpow3zKDx+dT3k00k4jFusaE5LhhyKzSQ13IZo1S2WMyIxH3WXjP4+tY7NnOGSIgcgg5q0V0Id0aENGvm453DNdBa3FxLCIshWYbuQKcldE7Dp5YxujaOSU+oXYfrTlMEX7sQOF4YNuBINYpWRRpI0KwfNL5bueDkrx+FV57pF4Z5OCMYx0+vek0UtjPkSOTcSblJF+4wGSPbntWFb3rrPmRhKvQ7hjmumCurC6FF0xJkI2D6GtS2gWd2BVgqj5iRtrRvS5LZWeUpkQHCIf73NX8uUPnw+YSOHByfxqGtLj2ZQjVlVz5m1Q2VDp/WugikDWu5gZXP8KjoPXiplqiepRxHI+52feTgOe9WIziDZbFJGBy2FJNR0H1I/ss02HbaAOikcCrE1t5aqxkjjlI+5/gaOYe7KyhpWHB46kD5gPwqjcO00qmJvORRjaflIpxBFQXMqH72zZ2Azg1HHd3YuATv568dvpXSkgNZ5I5TtcNER17qfwqg109qNiYKgYAA61kl0NI2LUDAw7t3ktnPORj/ABqS4jGxTLfbhjICpmjZkI56YA8RqOO/c1LGrGEJLKFQHp1xXTfQGcxS1uAUooAubI8gg8YyRQ77uBwKoRHSZpAIDmpAtADgtOC0xAU9KTafTNAyQNtHBwanWYqMHp7UDJRcKG3MOe23itBdavmUxxzbR6nr+dIq72Nm1u5NiRzOZDnkv3rqXlis4vMlYoOyZzmo6lN6XOA1HVZb19qnbGOgFYPetDEUHB6U80xjOlW7S1mvJhFCpZj+QHqakZ1wNroqYixNdkcyf3fYVzM8rzyGSViST0NNE7kTHGKhZgKYFQsXbHOK7zT9EtwscsszFjggDgVnJmsV1O5SFkwUY49zVpSxyCoIArJaFvUaojb/AGfY1OqOpGGwKogsAjoTuNKoCnIBX6GkUSF5RICGUr6GkeVHU+YuB70XFYmWKN4lKNg47GqbxyK2MBh7cGqEQGRQcN8p9xTsE9KQAcgcrn2FRMFYkEcjtSGQNDnIBxn0NWIpJohgNvA9aRVyRb0+aC8RAAwSKsfuZeeM/lTuTYsCHdEpRj0+tVWWRcDbnJxwaokh37TypX68VOCx6UhknTtz7UqqAcnr70ASAHPI/EGljDo7MrE7jk55pFIivWaa0lhYZDqVO3tWFZ6VYWzBlgzIP42OT+tO5Ntbm8EQDj9akAOf8DQMUscc/qKjDZHQge1Ahwb/AHSPWlZh/wDWoGQNEkgO5FaomUlSgZ1BGODU2AnE0qIB8rAce9OM+UXdGQdwPH1p3CxIVgmORt+tNMAEqKjcNnrzVCJmt3B4INcNr2sy6dI9vCoWQAEyHnr6CqIuV9GsUlVNQnnllnkGd3YV2qIMDaR+HFZdTUsBTnJP0zzR82eVB9waAEJHQkjHZqh2NwUfA9qBDWeZOcBgPXrV/MEuSQuSKaYNDltkaFSGI49artbMOVbPfniqJKeXUcxMOPrTw4PHQ0hkitjrzTwxx0xQA7yw3PegsVxgkH2pDDz5MjnP1FTi6fYQY+ccYNO4F5bqORfmBU+jClZYpI2Ixnb1FUTYiNrG6g98VX+xsCdpoEQiOUJuCFhUW/HBUigYolU5+XpS8EHpSGCBRyBxUSxQx5Mcapnk4GM0CKct3bRn95PGPbdzXOan4hit4vLslDzN0Yjhff3qhHlss0kspZmMkjHJJ5Ndvo2hE7bi7GT1CH+tU2SeiogVflGDWZqeoJp8QLkF2+7GOpqSjyS+v5bqdpJ23P8Awjso9BWvo2jtdOJ7kERdl/vf/WqiT1CNFRQqgKo4AHQVBe3UFnbtNMxXjjHVvYVBZ5DqGoS3k++ThR9xM8CtbRNFa+dZ7jKw9h/e/wDrVRJ6sFjt9sSYHGAoHaqt5dx2cJlmPHYd2PoKhFHkOp6jJd3BeQ5PRV7KK39C0XeVurtcg8ohHX3PtWjJPUIVyMAACsXWr2PTrfO/dK3CJ/X6VCKPFbmdppGkkYszHJPrXe+G9G2hb26Hz/8ALND29zVMk9GU469PSsa+s28t1jYxpJk4B6GsmjVOx5S9pJC7WNxlJN5Ybu57Vy0ufMYMMMDyPStehkQYoxzQBJgkgcZq/GqsgG0c989KYjqbHw7dTbZWCxRN0Mnf8K3JPDsX2mOP7UrAKWcqvSsXKxai2dhBp+i2VrtYQyr1aSbqT6CpI9XgFq0WnQKjkkRtt2qB9KhmqiacN3MshkuV/cqMgohyDVyy1dH2u4OZQSqseeOlSUeV3Vu1zqMjXpDySqSSp/1ZzxXQreS2+km0aSJEiQozMwDY7VutUZPRmRpuqww30axySXMzDZsQZJFWL/xfaQyOsNi7TDKneQuPyzV2RJzE/jHUWUCIRQ57hcn9a5m51jUbwnz7yVgewbA/IUwuY5yTkkk+9W7NFe8gWQZRpFDfTNIk7rVtgtoIUXYtvOYwc54PNaqbZdIkRTnETKfqBXz+JVo/M92g9fkeWRt613Nloks1g920ioApdVxywFe65WVzxErux6J4bY6UzPsDySIBz/CK9K0rVxfO0bIEcdCDwazU7s15LI5Lxw4XTJwc/MAP1r52iWXeVSMyDPUVqiJHqfhUlbqZtuG2Yx6E1V1QFJBsUhmGSR65rzIx/es9Fy/dnMW8YlmjjwcvIFYr1wTVvVlLaykLyb0tDwMY4Ayf14r1DyjlVLfaUkJJ3Eg++f8A9ddtqkTPr0Tc4jgXJ9BQLqXzeyxx+RbHyYV4AUYJ9ya2rLWDbWsdvCpluGYnDdMfWvDo6z1Pfqq0LHfQyyyRKZB5TkZIHNXg3416p5I7dUckaSAb1zjoe4oGZNxHOjBhiRB+YqUrHPEQArKeoIqPIrzOeKTWV1hgz2zcjHLJ/wDWroY1iaI7JNyN70Ip9y8jYG08elSsgfGRn3qzMANucYFWAQRxVCEYcYqv5a4wOKGBE0I3lwq/dwARUHUYAyRxis2iiRjJtZAQDjBB5xTIojHGAmZFA5B61g9Hc2TurHOapbWOoJ/pEDiUcK6rhh9TXMrFfWu1luftKJ/ASC5H17/Sr5rD5Xa5t2+o7kKvEwIOSNuCPqOtdLE0RUOJFYN3HOKpGLNB9qj5RuX1HeoYZxLuxC5bsSCMVr5C5Xa5bPCllGAoyTXF64UvnjhiljDpyd7AZPtWctdDWm7O5zH9h3XLCFGx3WovLubY4WS4h56K5Fc7ckdKsywmpalH927LAdpEBrSj8S6gg2yxwSj2JU1aqdyXTT2NqHxc4I8y1nXH9whhWzF4ts3OJGKZ7SRkYroU0zmdNm3Fqmm3Q4aBj/suCasNHaOuUdk/Wq3MeVo5/UjJaqAAJocZLqOn1qvaXAuCdrxMO2xwalMprRM1NrCk59akZHuO4jjikLEdQfwqLltEHnLvCh+T2rl/EjsNP2ffVzzz0rCbtE1jozkrTUZNPg+QsnI3PkNWZdXElzOHikMbHjd0Vv8ACnKTlZHlLS/mMuYQIlOWZsYkJIz/AI1Xti8Sq6SRvsJIU8H86zTB7GzdywLArTEEgfMhJDH3rHmkxgQMrJIQBuGSM1KRfQrGNrTHnecgHRo8Z/KtOJzFHHMYZJgTjJ4P4itXZq5mK0yu7AogbPGDtDfXtWS+190eyUODkFeQD+NREsZm6KOrtGI+64AP1qm84J2ohz0cyfMD710JJ7CI7eN4xIkcibyeobBFa0Nm8gR3nQFW5cvwabaEWpZQsrM0yOFHADZ/LNV2lUSrLIUKv3xgr+FYJDZZ85mgy8cTKOgP3jTLMrvkncEqo4ULux9aErC6Fe5wzl1EhXGWUDaB+HpWWzoY2EShVbrjqK1iWxiPJHhEcSoDuyRgirU13Mq7l8wI/BL9D+Na2TEVbVYZjtyVlJ6djXVQiKCN2LxeZj7m75c+hFZTvsLdlJrl70J5u0RDpGo6/jSzXiIdu2ZYduFwcYqLdCjLju41IWMn1Jf1pLaWZGaSB2JLYJHatOW25LNlLmZSJCjiMcbwnWkllNxOI3QIequARWVkFyk0stvIfKV/MXg/40/zCUDOgZX+8uMEH1pWVgKM0MDp+6IJP8TUsH2ho1y7KAcblwcCtU9NQJGaSMnepdR3IAxUazF9udgjHZhwamy3AuNNEVZdm/8A2c4AqqBFH8zJIg7YOSKepRF5SN/qMvu6lhytSnybcKoHmTdwRxVXexJw1Fd4wqwiAct+VAyNj+8Jp4NMQmabQAoyKkBoGSh/WplIPSqJH9KdjNADvLLHGKf9lbGQaLBsVHiYckcVatrYXEgjiQlz2oBanVqLfRo9zv510RwOoWuWurma7kLysee1ShlccUd6oQ3jdSk4pDNjTtNlvmLZ8uBfvSHoPpWxcX0NrAbXT1wD95+7VG7KeiOZJ/iY7mPekJyK0IIXfFOgtLm8b9zGz+46CkxnpWl2AtYF823Tzu7YzXRrHE+GZeR+lc++5v6E4jA5VqlG4dRVElmEIzjI61beAjlD+BqkJlNlYfeWmeYRkYoEPVgRzUgIz2qSiPAzlRg0uZA27zMjH3SKQyCWdOkkZPuozT4ngdQEcBh26Gi4WJpImBG3GD1qMwygZXDCqIGKBjJXB9qdgEcMc+9AyIoe9MCA9RmpsO5KgMY/dkr/ACqbzJcD7p5B5pFE/nxnhgR/KnhIZGbaRnAPymquTYBAy/dfPsRTV3lAWQ8+nNMkrXNzFbQmWZ9iDj3JrjJNbu7+c22mII+OZHPIFMN9DpLKG6t4FSWXzW7t61ohyXYEDAxgnjNZq63LbuSYAOcEH1FJ67SDVkjgWzz0/OlJHTGfoaQyR4lkiWSFyMj61WKP5ZfhsenFAiN2ePIMbA+uKiR2J60wJzIP4hTt6ucZIxSGBUEdjTVQhg/zAjpg9Kko0PNmUA8Ee9c9NYwXN81zcQrI5AA3cgY9qdybI1FRVUARADtto2oeN34Giwx5WQD5G6fjS73HUA/pQIXeOpBFMKITkEL7ikBKAqrnJP1puFJ6A07ANDMPukqPbmpVlkUEAqx7ZpbDJopvlAkXBAxkVNvhcclcdOaq5LRUW2QxgqSDjsaijtpRklwfQEUAPVJWjV9vUZ4PSo84HzZH1oAXI45zT8jsOaAF4zycmgoT2z9KQyRGkQAByB71MLmRc5UMPWncCeK6XZhwVobype6mmTYzfs7AuFcgA8Z5rA1S6uLNI/LVCWznIoGcpLqeoyNgzbB6KAKpN5srfvpnfjuxNUImhtQyAKjE+wpZtEubqVBGoiXHLPSuI6LTvD9vZOJGbzpB3I4FdUseDg9KAMbV9Xj06PauHuCPlT09zXjlxdyXErSysXlY8k1aEzsND0MysLi7XjqqHv8AWvQPKKkLwPb0FQxlK/vYtPg8yRuvCoOrGvItRv5b2cyTNk9FUdFFUgZsaLozXbCecfu/4VP8X/1q9ZiVI4wigcDpUsEVri4isYGlmcn0z1J9BXj2ralLeXQdz/uoOiiqQM39C0QysLq7X5Dyin+L3+lelkBRjvUsEUr/AFWHT7Qu4y3RU7k14rfXst3O0srZY9fQD0FWgZ1fh3RTcYvLoYjH+rQ/xe9elkbc+tR1Ali9WPFQT3kSfKW3ew5oGcXrVnd6j5YNsCoGI3ztYE9Aa841DTLmwm8u5GGbkHOc0ITMvaQOcfhQEweasRJxj19K6bRTCJl3Rlpg3y5GVqXsNHpZbU7ljz5QPritC102aJRI105fBzgDBzXMotnQ5LZE66bZW8QNwwwP4pHxWd/a+iaeu37SjkDHyDca2UTJtswr7xnA0flWUMuSeWbAzWv4euG1y6mS4hijeOIujBepHrV2Eeb+I5LmHUgQWiVlDAKeDXJyO00zSSsWZjlie9JbA9zQvnhjvS9g7ImARgkFTjkZqpY2r319DbIfnlcLk9veqIC9g+zXksG9ZPKYpuXocVWUE9KQx4p8ZKyIw6hgaYj0bUYZ7u7e3tiCZAsijHcVpWbbLZfP+TzJtjqF79CCe1ebXipR5T0KMrSubNxFHDFHbGG2jWM4+ZQ7Y+tPinZZA2wywAYVioXB64x6darcnRGx9rVAZ2j2r3xwMe9VPtcdtLFdzb1ZZNyqpwGHanHcHsUNRvrzX1YR26rB0OTx+JrmnhsrNStzeqSP+WVuNx/OvQ2OJ6m74fa3ubh3hi+zbRhXkY7n/pS6spt7hre6UNayfMkkfUH/AD2rmcffubqXutFLTLYx6rbiRVljGXSVf4gBXKQs9xc3UtwMCTgH13N/hW5z9C3a6Wjzo+47I2DHPQD/ABr0y9trUwvPJGjzQx7Q2T6frSBHmsCTXWDGDt6E471jX0hS4KE/MvGa8qi1z2PZrNuFzSsNZvLRh+8MsfdHOf1r2DR9Rjv4d0YKn+JS2cV6Lj1PMUuhvRqVJBZj7N2p5lUd8n0HNQaCeY5+7Gf+BHFMEWX3MQp9E7/WkBLJEkgx0OMbu9cxNZXVtcNNbMpU43IeA/8Agah9y0+hcgvFkJUErIv3o26itaGcMcdD6GrTE0XutABUcVZBGZkA+dgv1NKHRlyGBB70wsKSRjAzSkBu1ICtOVjxsG09ScUisH+aNsH9Khj2KqOJLlg4ZH28ehqo9lIsn7iVVyc7HGQfoa50jpTLM1osoQzIHIH3gcMv0NYXkzW8zvp/lzbThlkGGP49K3ehzIxbzW3tpVP2dlbGHiPykNVyHxOY2CvZTB8ZwrAkCo5kmd0YNxsX5PE1tMm2S2u8HrhRz+tSotlcKsrWM4UjAMij+WaTlGRXspQsxXuNLtWEcqSQEjgqhGfxFU/t9mbuJY9RlKM2PLkXIPtkikrX3HJS1ujoptPgkzmND/wH/CsptGtmzlCvujH+tU4o4VJozJdCReY52X/eGaptpF2rHa0cn44/nWXI+h0e07lUaJJLJieJIwf4jg/yrRi0OOGRfJvbhfaIkZ/WtIprciUr7HTHzIYyheV1x1kOc1TWziCsZLeMl/4scirM9LJEa20sY/0a5nT23bh+TVGLnUIchmjmA/vxlT+mam9irJkiapk5lhEZHdXDA1KurWhbbJMYz/ddCv6mp5kzTkdiG/1BI0DwFWZR0xlT65rgruZZrp3k8oqesak46VzTd3Ywk7K3U52ORcSCBMBjyD29DV9IUaIHeAcZdWyT+lU9Eef1MW8QAgKcAHg81pxRPDwZhJjG0Agiqb90ciXUJBdTKIrcPJH3B4P1FRRiXdvk5Yj/AFKDINC2G9iMyr5TGWIJuOB/sn+lakS3CqZUEdxkDOcHj2qLWJe5UlWR4ZCwQ26n7hXaQaxWkWWHYP8ARscqCDgn61qkWRnyFHl3E22Q/NvRcg0t5F5pDRsJA3QkbWxW22ojKaJ4pS0blwoyWwQRVmNXMSgsQGOV3HGa0bTESiZZN1uLdOOrnqPxqaQhovs5kG5ehIz+FZtCKfkywhZAd6j7w9PrWlFcvcTf6OhtyfvFT8v41Wj1DzNDy4jGEmdY2z1B4aqTLbpJvihLFTg87laueLdyjGmWRpjIiiMei9Kkt7O4uCwzwpy2Wwfyrrukgb1LyJBC/k7meR/7vb6ip7i1j+zfMw80H+HP6isG3uLqCTSQuvmBmCjIKgVHJqBZW8qEKDwSRu/L0o5bghkDq6NHNAjO3RgME/8A16uQTR20bJuiDHjbIhBFDT2JJYbiEgo9xKiqeijclFxc2qReXjzlbqwPT6elRZlFaC6QKBEztjrlucU2a4keUoAT6Z60cuuoFcRxuhSRCpVuXHIrSgleG0eOJkAHTsSKp7WEYEzy7STt2HsQeKmS/wBygSwRMoGM4xW3KmjVFSeeFlxEpQ9sHIquks8TFgSMjBDd6tLTUTNS2uGK5dVwOhU4Iq1K6SDITzBnOH71zyWtyDiuDTcV3lEyrjk0hJNMQwEg4PSnAg+1IZKq5qby6oQ7YB1ppQU7CGbMdDSYI6ikMerkHip/NGOeKAIjMR90Y+tSKjP83mZPsaYjasbK4upMZAiX70jdBWndahBYRGCwGWPDSHqaT1HsckzM7b3OSfWimIWmmkMSuu03R1aMXV+THAOQnd/8BUMtd2LqOqGdfItVEUC8BV4Fc2CACO9XYz31GZ6ZqJ5MD3oGX9MsRqE5RpPLAGSSM16jYabFZRFIXZiepNZN30Nkramsqsv+1Uwweo5qREioMHaeakXPQkUxEoVe4B+tWTN/dPNAxscrBcOBnPanYidxuwCaq4rCvaDH7s8+9UmikRdxX647UySv5vPAppmHQjFSUN3A9OaaQpPzJn6ipsUMX5SCjuuO2cj8q01uiq5YBvpxmgYn2mFxhwU/3h/WpvLVsFG4z9c07k2GSRuDwMj2qsSgO053dwRimSAPvxSj0xxSGSYU8Gk8tccClYdyQGRRlWP0NTRzSKuHQNj0pDMTWlXULVLdSYm8wEsV6VS07SLSxkLpI7TMMFn/AM4qr9CErO50IQqcr+hxSEsOT+RpgBKgZPy49OaTAlIZXU0DFPmLyCcfnVgYK8lSfakMgGN2I8pjrjpSGZ/mRSpJ7EVOwy59pH8akH25pkjQsIzuX7461VxWLD2cbAlSR+tUPJdJVjwPmBwenSmSKYnU8oaxtQ1eDTwQ2XlxnYP6+lFguY9g2panNHeSTLDbjlYlPWuwXeg5f8+anqX0IZLny2QPGzA/xIMgfWrMckDDCtj2NAEpUAAr09jTMSAev1FAhCcfeT8ua0ESK4QMoxQgKFykka7hhgD06VW+YpuMZ/nTEKJOByQKXz4/74oGMeRhghSRnsKhwwclnJ9iKkZaT5QMEj3Bq8JZEHUH6igCSK4IUK69B1FTb43GMj6GquKxUigh2EBRnceQfep/s/8AdYj6jNMkg8pwW4B2nGQag3kDnigZKGyOGzTwR9aAE4Pc0zYu7OPxpDHAbeQxHrzWXe232wIDJtCnqB1pAUE0mAfe3N9TWlFaQoAEjXjviqsSTvJFCPndEHuQKoS6pZJ/y1D/AO4CadhlFtaTGYoHf/eIFZV5r16E/dxRR5B5xkjimI8xkllnkJZmklY8nqTXf6FoYjxcXa/N1VD29zVNkHoKnHQCszUtQh0+LfId0jfcj7n/AOtUFnjeoXst1OZZjucngdgPSt/Q9HNwwuLpT5fVV/vf/WqmSepooC4VQO3A6VBdXEVnCZZTgDoO5PoKgo8i1PUpbu43yHpwiDoorb0HRGuGF1dL+76qp/i/+tWmxJ6efkUKADWfqF3FYW5ll/ADqxqCjxbUL2W8naSQ89h2UVteHtH+3ziacH7OpzjH3z/hVPQk9jk2RRfeWNF7ngCuYfU1llMdnE9y47qPlH41JRNHZXdzIGup9qY/1cf+NbkFvFD/AKtAPfqT+NSMsFQwII4rltdsl1C08mX5bmPmGT+/7fWmI8j/ALOmV9so2H3FWlsIlH7xz+eK1SuZ3HE2MAHKsfzoj1JIlYqmQ3THFVogNpfFV39nfyoo1ZAMlskkdK5+fxBqtwNrXjqvony/yqCzAkkklbdI7O3qxzUeKQieEZmQe4r6h8FWgh0KWcqN8pOD3wBj/GkHU8S8aEjXWTJ2rGuB6cVxmwkAhTz04oRT3JZLS4j8vzIJF8z7uVPP0rvNF8PvGWur1pbcxkbApwxP4VDegJXNZPCEZvGNxOwiI3BVGWz7npXdaN4f0zT5TcQxNM/IzIc7fwrO7L5SpdeHdNa888wLtP3Qgwp+o9a0Dp2+SFbaCDCgsWCAYNYt62FdJ2Z53rE01lqsU8IHmY247Gs68knCyrMv72Z/NwgO3APJrWVmrs1g9bHWeHxBrtxLHayiF4k3sZIxyc9qrW148091FJMslxHKQqqvy+mRRy2QubU3GMHkyCRFRSuHz0P+Fc1c31td6laRLtmUEKc8D8KmO5pLYi1CSTUtQmtkzDZWp27B8oJ75qKNbOz6TWkRHoN7f1re5gy0NXs5CY5GllJXaJI4zwPcUqy2Nz+6t7pZN3BjclT+Ge9AE0UX9lX0M1wzNBkhZB054waxYbRobWWKYEr525MHkiqWpBJNqMETCIyBRnkLzj61pXniWwaBolWVty7TjAzVkowx4gLxLBZ2Cnb04LGqVpo19f3BaSF4lJyzOuMVjGMY7G0ptqxq3Why2I3rmWMdTjkfhRYyGOdBGzjccERnBNbqzRg7o9nijCIu8mQgdWq6GwOBiuVnStiFnIzkcdsU0S+nNSUOSVXUnOKmDZpgZtzYxzNvT5JeoYVSikxN9nuV2S/wtjh/ofWo2Kvc3AXA4zn3qRXPcH8a0IGzwpOm1h+PesNrWaEnyiWWpZaZdtZzs2sMN71qDjvVpksf160m0DoBQIqyIplQsOxGR2qtdQmaII7kYOVccYPvWMlc0i7MsozRxjzDuAHLdxSvAj/MmATzkd6adyWrHL61pnnzRXLo8oTgrGQCfTrWHDZJNfY+z3Ydx8oG3AA9TmsXC7O2NbkidBa6am8t5ci7DnbJjn8q1XIMipkYIzgmsOXl0R6NOo5q76EkalYQzKu6M9xkGsebT4JNQ+2vyoOdh6D3roUEea6rav8AIvsbkTgrIyQHo55/QirG+VTzcQyD024aumzscV9RJNzwsDt3Ej7xxiq5gcuczMccYXgVaRDYgQFc9T70pk27WznaeR7VWiI1ZNdPiNSG+VjjmoHlYR7WPzEcEDIrFnQrOxIADCXzkEdPSgjfFnPI6huRUNFJ9GZskSySKBGGODn0/OqqwL5TNIdhThgelcklZnXHZnJXyxO7hcqAMFlGM/0rn1WAqqIQSz/MpPzD3FQr3seXU+IpSWs8moPEi7UQ8/NtyK3Ns8UgWKOOHPBdQf1NXJqyRg9ypGpvLljcSxoycY2ZDD1qRRFE7L5iPu+4yADP1zQ+yB6kSIql0kIVs52qSCP8aaskUBlZInjLDCkHOPfmmMyXYXDeY8xfbweMH/69bcReazMYKxRYwhfgE+vHere1hdbmHu2zGC5nbdjHzDI/Org8pUZWIAfjKvkf/WqpeQ3uQFBGAmwzIhzlfmCjuKbIyyzfJ82B8vWjV6iNKCV/JcG2GEXl2yCRWNfI100exo2XHy7V2/n70loxor2iLuAlRkHPzDjNV3MTzgxrIp7sTmujqSXIzIhZoCofHKddwq7DLKuxhGVz1yNv4Vm7WAY0gnyPL8yLdxgjclSoSZtkROEHcYrO1kDEeBp23CHIY9Ubg1cELHkx7mHHXkVLY+plz3Ee8uyBXHBCjvUMYM5Jtp9suPmVzgmtktLjMyXzUb51+c8Y9acqo67QziQ9u1b9NALQtX+XcxD54bNW38mNmkcpK68MrnB+tY3vsSUzfvs27QuOjKuD+NZ6zugxgcnPStVEosxqJfnAZT/ER0H4VfjXMqGJvNZeyjrUtkkr3Bld0WJkHdTR58MduWBLuq4A9DWduxXUqx3qOuLiM7vXPX8Kq3QglAkg3KO4IrSzT0BFIQEHa+5SRkZU1qQBJGVNj+YvcHIP4VoxErLFI/lrFIT/AHcZx/WrUCqf3WdrDlWweax1sDOI3E8dKsKoUZJzXaUNJzTaBDR1pxH4UhjhkdKmEmBzTAlDqalqxWDFJgUhDCmajKNSGKoQH5lP1ro7fT44wk94HjhPIA6t/hSGQX98sz7bZPKjHAArEpkig0uaBhmnIrSOERSzE4AHekM7a2sbbS0E9+VefqsXUL9fU1kX2oTXr/MxCDoKF3B9jFJweKD61RJAzknCjJre0zTJ5Jlea3Yxd93GahstbnpdvFHEoVIRGPYVphV7dTWK1NXoP+YdDml3LnnrVEljaSuYyCO9Q7iDhlIpiHggc5zTt5HagB6896DD827OT+tFguSCR0wMnjoDVpLjjDr+VA9xWETkFtvNVpLBGPysV/WqIsZz2kyZZRnnrWftcPhmOfQ0h3BmCHk5pyzB+ikfWpKLSsO4z7ZqdVUjqV56LxU2KRZVpg33gy/7Q5p3mjf88eM8Z60XEThInGFIDe1RGB8AhsmrJsNZGjHzAmhBk5zg+goERzTx26l5XVEHcnFcjP4gknl8nSrYytnmRhwP8+9AzrIpC6DzUw+OfSpNi9QCD6ioRb30AA9Rg+9G5h1B/HmqIGBkcfMB6YFPWKPcBnAzyKBl8ow+4AQPeq74H3lwT6imSQiMA7gfyNO3Y7UDIQFBOOM0hVS2Gwy+lRYZJgpyjuvtSZmaaKTeGCZwPXNAzWFypGGUiuF1TSE1TUmlaYxx7QCqjk1VyGjds7SC2t0giOVXpu61cMZB4J+mc0iiQFl6gH9KYfLbJKY98UAQR2yKS0TYz2z0qUiZR98/zpDJt2R8wH4URgJ9w7PakMlMjHluRUqTRjgjFVcmwR+WyfeXhicH60SW8bheAPpVE2My5SSMkKRszj0qlly3yktjqRzSGT7mVSWOR6U6OUIfmVsmgZOz5NG7npn6UhkiAJ9wBatLK4IOfzpbAPWYhmJAO45wO1Krx/MDjnpmquKxGgilmbbjIUA4p7wjPBpklCUtGyjbnJxwakfES7nyFHJ70DMGTWrL+J2YdlVapSeIFziK2J93bFMDKuNavWcKgjjz/dXP86ypLi8mbD3MmPQNj+VMRGttuJ6u3vzWvbWUjRACJvxGKm4GtHpkwXkKv1NW20WOQgSzkj0UUrhY0bTTLKyUCCMK397qT+NaXk59KYjE1TUItNh+fDSt9xM9fc+1eOXt3Jc3Bklbc5/StEJnQ6Ho7XDCe4A29VRv4vf6V6nsVcBcVDGird3UVlA0srYUdB3J9BXkWpalJeTmSTjsiDooqkDNPQtGa7kFzcj9yDwD/F/9avVlAVdqDGOAPSkwRVuLmOzt3nmbCL39T6CvF9V1KXULkyPwBwidlFNAyXR9N/tCYvM2y1j5kc8Z9hXpJvv+WGmQbyo2gnhVpMEPi0l7l1fU52nYciNThFrpkhiiQRwoEUdlGBUsomYqFCgUgBY4HApDHcZxngVBNDHcIY5OnYjqD6igRQkYXG2zvQruBhCR/rB6g9jWXLoenyqytbAEjG4McihMGjyDV9Kl0u58t/mjblHHRh/jWHirINq0vY4LG7ha3R5JgMSHqoB5FZDLtfA6dvpQMKXFMRPbAG4jHctX2Rptv9l0OGHoVh5+pGTSY1ueL6vosd9rNxc3cvlW6IAMH5iwA4AroobCBLW0SK32wIwIZ8ZPHc/WsG+hty9TSUedfKN0bFBjy1OQKcCgDsjIJDlV471FikIz+WGRVCyD5uvWpZIbj7VG7sfLMfAiY4JyOT+FMbKR6OAzFWJPJxn/ADitKG6txMHFx5LbdoX1/wAaiybE49Tz1rWGdJTLOQQ7GJ35x65rh5WuHvmllkLHZtCjoo6AVutSWralEKLaKSVGZACEypxuJ60adfmyv1k52chgD1rZaozeh16JPrnzrMkaDjHUZrQg8PmCZWunDAEEGJuR7nNTayBttm42h2k969y2WEhyQTxn1qpcaOXv1itBZRx4+Z5IvmB/rXPc1sU7e31OHWljdlubaM5PkhVDD/Paupv9D067lMjxJGTyWTg0N31QJdzSTTrf7AtrOZDb9AW+ZvrWHL4Tsvt5Ed1MkTcFAcluPWr1JsacHh7S4LgSx2m9gAMtyM+uK0LvTNNmVDNZQBs/e2gf/roJscTe6frSnFs8EVt0AiXaQPU1zlzaXNnazSHWZTMi7tiFj+tVcpJvYpO199gWR9UlLlN4UNwB7mvRfDn2RY0Q+X9sdAxY9Wz6VRO+53uw04ADrisDYT6U3ceeAaAKoKc8BTnkAVajGe3FAED3EEQPmTIGPRQcn8qqXF4rwkfYppU9WXaP1qgM611P98YZAxCnGRyV+vr9a2iyynK7s+o6GpGWEYqPn4FTAg9KokhZAW3Y5qXP5UDFB9KcGpiGPyuQORzUe8ZGSOenNIoR0BQgcqeoojjMMQEXQD7p6H/A1i1bUvfQezRSD94FBHO1u1ZAVYnPlPHtk+6AeNwrTcgsL8rgF2BPJXHH4UpRFfcox7mmoIPaNaIEnZchCx+nSs9mkeQDYFznv0q3rsEbK/MWDEXA8x2kA6AngUihYgeAuatRsZSm5DJHK4IUnJA54qEzBH/eSDLHhVHSqMxklzFBnzHVf95qyX1ZGykCSTnp8icfnUNpHZCk5avRETPql6u1II4Ao6u3Jot7a7dC9xK7E+pwR9MVKvfUqcoKPLE3UjwpXcyllxljSmZlhBZN/GCAO9RIim09GZubt5GCYi3LyW/h+grm5Lua2tnd/wB6DJjLc5pSaaOmlF8zRHqEzLudVyzKCY+m01xvkO+ZMZ3txtcDB964I6Nnm1LX0N9owof9ysihQCS2Cp/PmqUEoAdXllVNuAikkMfrS6mRBBI0kPkG53Jn7m3lB9atGxtGjQq8YbPzBnwfqDWzbTB7lKe0keX7wLHo2/cD+NTebdzqYo4kYxjLAchqNGrDehl3DTSp5bLbxeVzjGKuRqJLDZ5scDdQCThq10sT1RReGOBzHcRv0H7z/CpobSCSJmBkb/ZxyR6/ShtjYq20FsVlhuJBID8yL1qNrVXuiWuWRXGVZl2nNTzMk0xb6kYCon6cAMBkj2rFbzJJQ00qxsp44x+lJNX0H0JZbydo9izBzn7qgGsrZd3KnOcA56YFbRSWrDYvTRtHFHc7sSr2A6/jTmkS7iZiHUgZwGzk/jUeYhvkxrh2BRDwNwwQfrUd1Ky+WEiyoPLoc7hT3YxzXUUUxktJHRj09Kpm9aRis5LgdOxH41fJ3GakkaCx3KFdGGPMLHg1zDwPhTkEex5FOD1dw6EbkxyABywHQ9Ka7ZOeefWugZeE07qI2bI7MTSOp4LYyfbmoskAgX5x8rEehFXXtXY5WEL7bualuxBpRlIFIb5QeqsORTJJBHF8qIpIyrocGufdgiH7Q4UoH3FhyW7VWJJBSRULHoQa1SKIhCJlHzZI9sUgs5MEMSB7c1pewh4WUEbpAzHs2TVu4dpfn8tkOP4B/WhtMZWUEgbZcufzNXraeYxmLyw2D94cGjoBym2kwQema3AME9sU4J60wFKelJyOozSGKMHpS445GaAGY9DTwxWgCcSY6immUZ45piGAtJ/Fip1WROhzTAupIIcOQPMByARkCm3d9PeNmZ80AUM0lIBaM0gLlpaz3kvlwIWPc9h9a6lbi20mEpAu+6Iw0p7ewpblbHMyzPPIXlYkmoyeasgZkVAWLNgUDO30/QTuSaWYA8MAtegqrd+lczd9Te1tGThh0Ip20N900yRMSoOMGoJHweetMBIt/WN9vPOea1FdsqWXPqRUjHbI5MkcH8qQQNs+Vskdc1RNiH7rbWBGasKfl+U5NWSSCQn5WAxThtHYUDI2jV+SefangeWCRIxx+tIdwS5bJ3DjtUks9vIAJCM8dRRcLCPZQSYK457g5qi+nspITBpkbGc8DRN+8+X6nFWEDouRgioLTHmc9xilDBz1B+lIonHtTlDqfkkI/WkO5YMzcArnHOaeJoZOGGD/ALQp3FY8+8QabcXeoJ9mAaPYOWbgHJrS0bTp9OtzHIwbLZO09KpmcdNzp88Hnp/eGKcpUckFT69aRYjANyCDTBuDHOcds80CFyrDDKCfagIJE6sqnsakosRtJF/EGX0NSm4QsAykc+lCY9yYrFKeMZ9qzJ4HV1EZ+U5znmrMyAQuMFlJ/wB01INmQO/oaBk4GfaomaKCMyzuqIOrE0Ac7Drq3d+IbSB3gGd0uPyrog6t/DzUsroP+Ut159DRsZeVJ/OmIUSN0YfpTwQyn5TgelADSFbkEHFTPE4jBXkdetICFSAM5z2pjTLmgBwcHoaXPbg0wGFQeKFBQ5Vj+fSpGT+axyGwwJ7ikV4EctsCMeCQOtMVh5aGYuAy8nv9KgitsSAM3yYPQ96BEFxbuzuqkYVQ2ehNUod6rnY2PemBejkLcHj61KbhVwM/lQBKrBvWpBGM53UhieWFY7QM1L8w/jOfSgCOTecEhSAfpSTPutZAykZUj9KVwseaR6fM65WJgPfitWPSpMgsVX9adxGiujxEhnkYkenFaCadaxgHygSPXmgC4sSJ/q4wo+mKhkuIoB+8ljT6kU7DKD6taKvEhfH90E1mProLbYrdmz3Y4qhFGXVr0oSipGMgcDP86om4vJs+dcvj0BwP0oEc/d2009yq28byuR25rf0vw5IswkvANo52A5yfenck9JVAo2qAKp3VxDYWzSzNhR27sfQVKKPHNT1KS+n8x+FH3EHRRWjoWjteSC4uAfJB4H97/wCtWmxJ62FWOIKBjHAAFV5Jo7eJpZXCIoySago8g1rVH1CbIG2JfuJ/U1mWljNeOAqnaeuOp+lWSenW2jMY1S5bbCvSCM8fie9dRFEixiONAqjkACoGWuQelc3cW+qPdl47hFiJ+6OwqSjpFjwADIScc5HWrIAC4FACYHTgUEL0FAytcwLcRhc4ZTlWHVTVYTGWRkkQRzJ1A6N7ikMpXkNtfWzQTlSp9+VPqK8O1KxawumhZg69VYdxVogywKcckAelUSPUAjnrU0cbytiNCx9AKBnbaH4cuptQhlnURwowdtx5IHtX0hcXagBYyGVl6jmsea5okeU+J9Ut47VkhljNyJANhGcf4V0CtNJpNsZGSRiADtHH4VNramnkMaJbUS+VJG1xMOuMFffio5Y7rejQFdiuScjGeOaQFtraFRGdiEyc574+tXBceWmGwmW2IueMUth7mLcrvJIUh/VB+fFV7e0kS6W5lP3B8kKryM9z71n1LvoWJbD7akjOu1XB7YJrjL3TDbJH5eVGMszZb5iKpOxDOKvCALa2Ix5IaSX3b0/QCudfLEDqT1rqiYM9E8K6efM+1JeJGnRowcn8R2r0VNPP2xrqSfzMqFGzjAqWCHTYSTbGR8vXmqZUOwJBBJ6A1xM7kargR2wEWBng4GT9fpUEKiRgrS7eMknvVmZahk3XIVJQ3b7p6elQm8AB8zO9SGBrS5FiQ3byXG4qqKDyufmzQbhCWRtrNvPzUwJpbjaiBpMBegU4rhbqxn1a6uIIZoo4sgN8uWbvT6i2Rej8JwrEse6Q7TyS2AfqK37XQoIp/tFxJ5suflxwq+gxTuzOx1G5skc8elNZivOfzpGhgXN7GJtrTKD6Kcn8hSLe8ELFLIV7k7B+vNZm1i/DPLJA87IgCdUAJz+Ncy0t1LOmxXEUqnazt90+61ojJss6dp5jdnuZxJIpBVFXan/167C4vRMCiHBHPQimRvqzk5laK1ZhLFKxbgjjd/8AqqW3+0WUIdSGRv4D/Sole9y0+hr6T9ruoXNzwvG046+taskX2eMyNuZU67FycfSuZybptx3N5OEqnu7FWO4EsaShWEb/AHW9ashgehzWtNtxTluRKybSHUVsQL24qqUViRkDaepoArTXBSZUgjMrnqE7VJHJIWAEZBI/i4xSEAnYDMhQtggbOf0qDdvjBWPJ6jPAzVx0Qmru7I0MrsxICYIHBzVhkVQCcs2epq7E3S0Q0yANjv6VB5h+0YVT93PPQVRk0R+fGJTG0hLHnCCnq+BhY8e55NMkLs3MtqPKVTID/EcYrm10u6kBNxdkAnJWMY/Ws3c7ITjFXtdmgmlWUWD5XmHuXOTWsqLHhUG1fTFNKxlKcpbi4Ib601sbsHoaoxI1BUepU0FTuYEYVxn296iRrEy7t9lsVx+86A1y6lr8wxPGEjjJLkNyT2rlbvKx3xk4L1M3VZ23BiT8o+9j07VgG8h3KrKiyZBLEfIfqPWuSKcjzZrWxLNKZ8SNE0UQOA8IG1qsCaWW3RIJy0fIZQoBHvWjVjO457WNLZcyrKO56YNMDsV+QQlV5DNjmpvdiFtFkjia5EghRs/dHX8Kary7I4wViSQ/KwPWr62GYzzXEcr7FRgh2sCvDVct2nueItnlfxRlRx9M1rZbjejKzx3kcWyKT90WO1QePpzW0ssdvaRyvEUkzj5VOM+lErNaDa1RkSSNKXdcxduDircVzcxRbSy3EYGFLDp9DUWsrGb3KbebKxkMpWTORHuIP4VXczTKrCQbD/CTzVKw7l6ysAzOG3ZI445B9etU7yGS2iWLfICR0x96jmvKwIzRGyyhUm4PqT1+laLqSdskZK/3kGMVo2IqXEnlPtDedH05zwa0kuIIUDluf9z9CKlq6GZot1eQyRDERP8AFSQxxyOyOoAU43g8Vd2Jk80bw/u2TdCf4cnH1FRvasJwNrhMfKFOalS6gTzWwERxOjL1ZTwy/hWBIYgxVOVzxWkW2Uti60W9SsTqyr145qYQCZNqjE0f93JzRcC35xSNV3B+OTiq3myTq2zJK87gcHFRbqLYjZG3ZkYnjI5q7GrtD83Pr8vSm2rCILpPLChSDkc44rJPyggnk/pW0dikWzGzRIyyiQDt0IoSR4WAXeMds8UtxF2R2nUfKBj+IcGo40QEyRmQuOxNZ7CEWF/N80oSB6HrWtFcxEDyxIjKcsQMgUPXYDlMUuK7gDFGKYwxSYpARlM1Gdy9akolDIRyOabg9jxQA0gUqbVOWGfxpAWMK/TAxS7wi4Bz71ZJXLZpAakYZoJoAQtV60tvPbLtsiHVvX6Uhmq1+0EbQWmY4j19T9TWQc5yxyTTEM3c0FqYEYV5GAUE+1ekaXpEC26SzQEyEZO45x+FZSZpFHXLGpXAOB6DtUo3Lx1FZ2tsXe+48MO4qZY1Y5B/WmSNaVRkNwR1zVGQhhuU4z3qyR0TENz0rYV1K+/pQAwkN1BxSpGVYsjEE9s8VFi7j3kIdcrkg84ppCO2AcMPwNAWBYGIysnOehoxImA6Hnv1qyB0bAkgDB9Kfu2nDMufSqEOLx7MnGfSqOBnnmoYxQzLjYcVaimnEhZ3Vx6YxSuWXnlikjxKBgjkEZqOFLeSJQh4AxxTuibMguLTAUp82TiqZgZDyuKZIqgk8VN0HOM+gpFC8dSdoHUmsiPV7OS8FrE+9zn5gPl/OpZS1djVATPB2/pS4dfu4P6UCFDkH5hj6il3KRnpjuOaYDGTeVKkHBzS4cHgkAfjQBLuQnjr+tKc+tAhhY9waNw5oGQsN3+NNBlB4kPsDSHcmW4dTh0yPUVIsyNP8ylRt6kUXCxcVI29PwNeV69a3t5qs0NvHJKikBT0VeKtGbOz0u3ms7GKJ0RWUfNtHWtbeAMso/CszQVfLDZB2npzT9q9hj6cVQitJI6TIoRmUjlsdKkDKeox9KkBTgj5WzRE8sCYPzj0FIolWRCHD5UZz0pWghmUMoGCOCKpMloqfZX2uFbG1sAkdsVE9pcKAVIb6Uybj9rxD97nio1uI2OMEfWgokDhvusAfegtxjGfpQBAyqRgj8xTEjKjKsfYA1Nh3LaXMinJXc3QluBirSXcbY3xMPpyKdwsSP5Mk0edpGCORTDZr1XI+lMkhlEkWzGGDMBzxipXdlYqyEY79qAIvMGcZGfrU65PJFAxGyvLHvxik3HnJoAzZrqGInzZ41PoWrLk1i0T7rPJ/urTsIx5PEBMhWG3OR3dqa2qXz7QrrGrddq/40wInMsq/vZ5G+rVTaCPcAo3E9hzQIt2llMY9ohPUn5uK1otIl6kqv61NwsXV0yIriRmYdeOK0YrG1TpED/vc1IzRVUGAqqo9AKjee3i/wBZMq/UirsIyJtXtYQSpeXudq/415RqmpS6hceZIcKPuIOiirQmaOiaO164mmBEIP8A30fSvWUVYYwAoAAwAKTEhxZERpJSFVRkknoK8e1zV2v5tqZW3Q/Kv973NNDMnTrKW/uQicDOWbsBXtttClvHtQDPc4xmk2Fizgkipx8owOpqShSDn1zQQd1AEowB70/IwMd6AGsoAyTioN+XCIju5HRVJpAXI7S7f+BY89C7f4Viz2srzKZWCvG2QQv6fSiwXKtxZ2cq7LgR4znghSfyrynXdOhtb7baSiRW/wCWfVk9qaBkmneGNTvz8kHlr/fl+UVb1TwvPpUIkmu7ViRnYHOT7DirMzjMA8j8q9Y0KDT205pQ7I/C4AyzGsp7G0dzvrQu0KSbVUhccr3qVfNDFmctvJwMYwPasEbHGz6DbtrElzL80aYLQt/ExH8ulbgDwbLiRUjiyEVCec+o9qbJW5c80s4KxordCy/xUsgLMyoG2kAn1yKm5paxOlqGALK27sSavrbxnGUUkd/SmkS2IkZEbb9rEnggYqwqbBgnJ68VdiSNWOcYLAd8VKwQwvghsDOBVNEo5m80LT7oPK8W5toztODn2rOfQtMitUdLFZ5F4C+YQzD/APVVLQhq5W07SLaLEsFmhlK5Ab5tta0KEJt3ZKnJ29vasXc1iE6KSzQksN2MjjjFViuCxCDfWLNh0E88ZB3qCBgY6Y9OallKix2hMzs+BvOABTQMV3V0BiYgMwIG3BHbpVJ2EczIgMiL1kYcn6CquTY0LY3D2SxzjbnkNjk9+tZcLt5LOD+9LHlj1weP0qriRYDeZbtsjkaRscFgcfSudspZobi7V0KFXHzY7+n8qa3E9jqhdt5UzSPnywC/PtWM+oqeI43HoZHC/p1oa1KT0KV1qt5BbM6LNtHXy4WI/M/4Vy0mtXlxt8mzkk3dDIWfP4DAq0iXOxLZ22s6iDunNpGOwXZ+grtNK0KK3ld0u5HuTjduGA1NtbIz1Z3Ul9bIxtGYI5ThCMZrl2LOsEsR/exk5JPBzxUlpBbzztcEzoIhjB5yG+lbUM7NE0aEgE9cZ+lUmSzKigMkMnmhmMbHHy8nPercH2WHyzL+9TopkJytKT0BJtmPok087ag8U7hROPLVumOa3rvUh9klidis5+UrnOPevKScYtLrb8kVH4n5MjsrqKazADcJgH2I4NWluYvM2pMGOCcCt6PMrpgrllb2M9c/TFPLucFVUL35r0FqS3YfJOONjc9CAM5rLkhLuGXKnPUmk1ctO249WnFwFL8BeGA5FSIvzEyjLZ6mqSfUhyXQm3qikkhV+tQpOrHam5/oKq6QlFvUdEzOhYfJ15NQG6iZHHzsy9ewo3DRbFGfVbaJR+8XP92MbjWdJcXN2p+zWjgNx5kpxU83RHfGhZc1R2Rp2FvcQ8XMqOCOEUYC1uB2B+XCj2rRX6nBPlcvd2GZOTk9abkAEGgxE+8KRuV9aAGZGAfSiUjbkHkc0AM34YN1BHNR+blTuONpyAallIwdSMFyVxK8ZA4Oz5TXGqty86yQqoC/x5xkeprzXbmuaSk7JdhlzC11etGx3MoB5OAR/Wq1zHCqR2oBZpewAwD+NZpvRIxeruR28MkTNbSSkR9MY4atCFxaZto7Rst1c8frWrdyUQfY7cSeZLKSwOSA4H6d6iT7O8UscpUYOUc8VN9BvuZMs0qxeXG+xEPIVs/jim+dE8SyyLJ5kfU7cK35VvbqgInuhcSGcu0JTHyjnIqtczz3L4jI2tyMDbu96pR7hc1IbYPEhnbEi8df51ckt3kWQg/uwc7Wbk/rWLepKZgT7BKpkDjHPTOKFvxHFIkLupPH3Rgj+lb2ugAeUIt8ZUSAjcSCSKvWlwinLxI6gfNs6kfSpauIPlVjJbzMAx5Rm5xTpLmW3wrN58TdA+fkP1rO19GMxLpJInEkqsHY53HoaaZ5Wy6cYGW28V1JJoPMfHct/wAtIw+eORU5aRD8owW6KRkCpasIquWt5VQuTk5ZSOlay28bSkrIEO3OOn60N9UAvmE7BIy3CR9F749Kfb3sfnFl3KgBymc4rLluMpEpO+4j7/Xd3/wrPS3XexZSMH7vb861jpoMcsW8lQCvPGRzmtRdMuoUaQyeUV7hutDkkVczd8iSbGbf2BYdalVjbvsRsN3GOKdiGXpHNoCzqnmMOMD5SKqi7EkGPKIYHJZW7VKjfUXmZ+8ueSdme5zirrWpGGj5GM9Qa2bsUKqblyY1z7VLIzcMAvljg46ioJCN4l+6WLHuBgVYVxncuQ2OeKlrUCKTBO/fsJ+8B3pUCks6quemVPWnshmFS13CCigBcUYoAXFNxQAwxg1FtYHjmosXcUPg/MKk2BhkHFAmMLEDFMpgNA4JpO1IBM0cmkBbSEABpOnYetSvKW4HAFUIizgU3NAyNmwasQ201xnykZsdcDpUgdppFhkYnK4A4APOa6+OOWEYR8j0asm9TbpoPMij74ZD6jkVejOVysgelYLkuc8Ec0zZkj5iD7UAgdSR8wyKzhEQg2kqfSpGXLfcxIcDI9KvdOo/CtEQyVCvY4qTzCf/AK1MQ3cM0jeuB+FSyiDcytlSV9j0q2t0+AGUH3FGw9ycmGVgTgH8jTXswclW/A1RFrGfIjwDLKdvqOacmM4zk+lICcZUYAz7mmMSeox9KQxgDdAc1YX5B93H0qLF3AtMcFXAAOcGrAvDk+ZGR7jmquLRjgYZZDgjJH0NKsWWIDZx61RDVjxTUtQvL+Vocuwzjy4wcV6LpVpb21umyAI5UbiT82fxol2CGqubuFwRnbn8KFjZSSD19KmxQb2H3hn8KjVo5lJ2kDp0oAk2EAbWzj15prNMrKVXcv8AFg0hlkSRuMMMY7EVE8Y3rtcgEdM5FO4rEW2TPt7UrNszuB49RVEgHBA449qcFHJB/CmAh49qAu4+tSUMEluZmhDqZgMlQeQKnjTapwd2amwyTOPX+dG4EfMB+dMRLlSuD096j8sfwfKfY0AOIdRwc/UUABhyAT+dADGQqOMGjIA5BFMRHkOflIPrTsehI+lZ2LBHmj3bmDZPTFWluGBAZD9RVJ2CxZE0chIz+YrLuLSNwzAYOM5BqyLGVh4ZjGoVhtDZPB64pzmUMAIyPpzUjJo5XLYkUAY705pI9/oaYEwI9c089vl/KkBIQcj2pAWX7rflSKE3yf8ALRtwHQbakMu5MurZz9aLisQSxxTIcEZ9DUsMBVRhiPoaYjjtXubuC+aKKXaoAI4Ga58vPMR5szt65NWTckW3BVwqliQegzV6GxmeNf3RBwPvcVNwLo0eTliyKTwcDNWYtH25EkrNn04qbjsakVhAmPkyffmrqKEzsjAx7U7DCSeGAZkljT6sBWXJq9qowJDIR/dUmqsIoPrOTiKAn3Y4qo+p3jRuV2pgZ4FUIb+9kIMkrsO+Wql5SmTAQnPpSbEXv7OnlB2xNhlxluKgsfC6IfMvZGZs/cXp+dTcLHcKiQxBUChRwBUhAClmIGBkk9BTGeS+INY+1uYIDi3U8n++f8K5i1gNzOiAbixxtB5NaEntem6fDY2wRACT1PrWoV5rMokVce5qTbgZJxQMkG3AJOaj70gDHPJoPHvTAN3tT453gJZW2UxFGbU4gMPOGx2BzXOy39lLdLFKJNr8qSxABpSTaLRuReVAMw20SHH3jyTXK63YXc9wl3bxksoyxUYI9PrWK0ZUtinb69JHEFuJJi4bnnisTVb17i4yBvgC5+uetdRjc5BFO8bRke1ezabpNvZRJcQSSPOFy8fbHfj1rOWw47nXQzTSu8PkSKF5ycAD3q/aK3ng3B4C/IwPA9vrXOjo9DNu4FguWuI3Uowyxc9MdqzbbffhJnUvGmSoIwRnrn2oYyeO3P2nypJTsMfyhSRkj6Vv20XlQkM5aJfTqPb3qUNjQDIVKnaoOfXNWMfKecj0qySIbUQkEYXgknoKtlY4wJZZNq45GeKtIhnPX2utHG6WNs0pX+JwVX8PWuThvb794+pQ71JK7Yxgr3GKttC2Nt7lorRZI5YVaYqVSRjkZqeaQqsUiwk7o+GBx8xOOlQykW45La1hgZ0aSJlIYZzhsdOOvOapJG0JLCPZG2Hbaevtih7CW4qSx+W48g+Z13dBk+1QFgyY3ZYkdB1rmZ0ItQMbK7Vp4Vk2Zyjjv2qvLK9w0ssu1XLDYiL8oFV0sT5mbLcLE/7yUITyo21EJUkLFJCGXkk9xTtdDuWGmJMY80lznbt7CkSPEflr1Ax7Y71AyB4WiiEqSMpORHz8oPvVEPPqMVx5a5VlOcuBlgO3tWi1IbsU9KuWWzSG7bfDI/G8Y5HbNaEmmrHiWI7RkHzF69ehpy3JWxoJdbbgxrI0iMRwx45rVyiW7RhUXLfL1496Q7EkkalI2hfdIR91eoI60LHjBZi7nkqvBFK1mCZrJJHPEAy7tvUsATiqv2RFnfym4JyMVQilNbykNnkD8wKzGuYoHV2kKP06daqIM04bqSN0YRu4bhiO47Usdp5wm+WVUdydjY496polO2pRsINTSExyrbpAh5Cj52oa2Mt67TsojAwBzn8656dJQ+Y73vYuLFbiMoNoUcYAqrFZy5MsPzjBAJ4JFUt9DW1lqa8ayYiVuOCTxyKuLGCmeW4711JdznbXQezBU6ge1NZ8gEKTz1PFMm19yAsxZmOEAbG6q7vH5qZaSXPcdB/Si1yr22GSXltASHeJR7sCfyFZc2uQA4iMkp9FXAqG0jqjRlLV6IYjahqS7IEW3iHUuOTU66LuObu4kmI7ZwKjVnR7WFNWgte5sRWkEA2xRKox1xzVo8rwa1SsedKTk7sN2aD7GrMR3YVGSfSkBEWxkjGfc4qD7QmCWIUg8gnpU3GSByUIHpxWRFevGskchVmHy9OfrWUpWGtiOyuY5oDEZRI6nHpVtjnGFUgdc0LWIr6nPXUkseRKpkgY5K4+77j2rnJJZYYmxHsiYkY96899mDLk0qTwIqziEexIwaxVLlS5Qu4+Ukjt/jULQnoV0STzw7M8VuxPLIWI+v8AjW62sm22W8siSxtwSRnj612LayBb3MxsXkpUoNkfQqBnFZ0slpE7K3myD+ED5dv4VnG+wPVmWtyzRlIlYbjhicc1qQzz7zHE8iQYw29d2K3aXUgzp/ICyYdQw6bR1p1sm2JVeMEt8wVhzii7sNmqnliP90qozHILfNn2waglk8sLb+TGR1BXOc/nWS13BDmcQMrPE6oR908gn0qY2cJhjmMQ8snLOpzj6+lK7WqEUZbcSXKtBJFEOoIfH51Tky8gUqCxOM9m+hrRO+gyCSeQYtwgGGxn/wCvV+WGE/LPPKp9CuRn61T02ER/ZHVgryiWIfdO7iohF5LKPkDnPB70c1wJI5I8sFhVWH8T9M+1CX+xNjKeO4PT8KTjcLGRdNLJKSMuOoO3FSqWW3CkEE1vpaw2RRTm3mLId2RjBHBpZ3NzLvWMJnsKq2txllISzAMjIRzgnrWoDGwDxQyHHBw3FYSZBbSaR4XCvFGV/gPWseJmdmXzNrnqD3+lQkPZELlEDiWJtxGAc8g1nKUZW3Ft2OK6UUTq+U2vhlx25Iqa3XfwHUH/AGuKGIv/AGUgHeACRkEHrSra7W3Ebu+Aax5xFuPag3bSpI9f6VBKm8ZABGOQRg1HUCNG+zgb1bb/ALNRrPnIaIlG6Eda1tfUBzWrECSIZX9RSPEwK+UrA9yRir5u4zIorsELS0gDNLTAWnCgBD6UuABSAbtB5Ip/A6UAVZB1qvmoGKpyCPamhSaBk6x+1XlWOIbm+ZvT0qkiWV3cuck9aYeKRQxjmoyfSkA+NVY/McV1WmzC0BwgYMeWU1LVy07M66C4guMcqW9+CK1MSR4Cvwf4X5H51n6lvyATr/y1Q8d15FCrDLyknPscGnsTuP23Ef3HDr6N1qUXSjiZWjPrjinYVyyJEflXBFOPPUVDRY1Rg5Xg1Msh/iGB60bASoUZeOtRsjK64O5f1qyCYMCpBGPY01EUD5D+HWmBJ5hHG0fhTSS/BIApAP2gADGaaHYH5Sw9qzNCUzkpgjd7VaV4pUG5RnHcVaZLQzyOMKxx781VaORSeM49KZAxW689Kl3ZHyn8xSGO+8OVyKcVx0P4UDECAnOBn1pija7mNyxPXnIFRYogihWAYSMLzzgdanLrkKRkkdqZNuw4KueGwfQ0pVh93j6cUwAOd2D09+KmCjsPxFLcY04Bz940gkU9TtoAQkEYHNRbFB3AYPsaVhllW/H3pfOAYh1OOxHNO4rCqsTdMZ9qtRwKyHnJzVE2K72zhuDxXlOq+IZXzDakwrnBf+I/4VRN+h1GlaTb2oE/mvJMw5kJxXT4Hsay31NnpoLhu2ce/NN354IB9RTuSKGGcAlfapACvTB/SiwDhIQecge4qCNoZ+QQrHt3ouOxYijYxcSEkMQc85pjeYpwUz7g0xDflPJ4/SkCqCdrEE9zzSAkGe+CPal5HI70DIzg9aZgj7pIpAMQN5u84PG3pVxpo0XMoIB4GBmlcLCyrG4U8HaCORVRLZHbJUge1UTYV7cpjb8wyBg8U1lkX+GmBF5rjqvFSCWNOT970oGShxng1J196AFCrj/GnAAnKkj6VNhmZdafFcTmWRmJIxgUsVhbx/djX8eaZJbEaqBtUce1RSzRRKfMljT/AHiKLDMmbVbSPlZDJ/uKTWPLr+dwhtmOO7tiqsIo/wBrXspUDZEC2PlXP86ilFzKDvuJD7bsUxGQLPcG5LN7c1uwWUuDiJu3J70rgaI064YZG1T71pRaWDDtllJz1C8VNwsaEdnBFj5c/wC9zV3y0GCEHB4wKLDB5ljXLsqj3OKypNVs4zkzbz0wozV2AhbVA33ICf8AfOK43W9SuZLcRELFG5+YL1NMRx1vZXN65FvEXIH0Ar1nRtIj023y2GuH5dvT2FDJR0SDHzEc1LyaRQdGxnNSA80hhn8KqS3cEI/eTIv40wMt9Xtt3yb5O3AqhPq8yj93AB7sc0wM5r+8lOC+wf7IxVZjuVS8hZs85OaBDhC7H93C5HqRitO30tZZ0mueBGMCNe9Q2Oxui7t0m8i1iaWZBgqi9PqTWh9nvZQWlmjtU74+ZvzPFJDZyery6PaAo6m9ucckn19TXmv2poo5RHuVXBVl9jWqMzGRmRwynBB4r3PSNZiu9Ke3XIuwvzMFy34etTJFxOrtneSMlpTuYDO4YI/CrDQKqFWZnHY56VhubbGctjZpd+e7TeaR0Y5Ue4Fb8E6xHy4lVlfkyk8UBuYM6mJruUzLIq/dIx8o6kcVlNfvFthQmV5OVjX+Z9BWEr3N426mjp+63gVbp97uxY7eAvsKuG4TcQrZONxHcVpczt1K77ZYxKXAymMAZINR3RLxkfdBGd2M7qq4rFKQl4lKk7lGNvf60xphLGquMyBWDADO8Y/nWi1Rk9x0DxTWERdY2wvTZyOw+nOKbB59yYJW3c5+UcZwcCpY9jRvpDFCbeOJ33uCOMbTnJpbgpb3cg3DYAPlLcqKTKRzt5ex72ht3zLjc6j+ACk0Kcs8/np8sTna/YYosmx7KxZ0zxNa65mzv9lve5xHN0V+eAfQ1o3NnNaytEwLOOhHQ0prqCfQ5m7iacBGGxkIOc8D1+tc9LbTCUiIKzp8xYtj8KmMrbjaNC31GWG5EcsO5yPmA7VtyXEUn7w7kRR8zdPpVtLchdjnb7U4/liimIzx8o4FY7XlsbkRp5rKxyfLOCfaqiuoSdtC7FaCJE2zvM33zCw6elaEOousirGg8p+GU9mHtVPUlMupGPPyIAkmdzLn73uKto7RRSKJXbBJIkxnntXP5G+5ds5lMi/MIwRvTJ5z71rtPynKHnkgEE/jVE2HwyLFMVcYPRTn+dX3dUCbfLZ2GSRQFij5jpEFdC5J+9nkVhtbRiOaaYG5y3yjunrzV7InfQ2NOuY3QCJsBeMMec1rrcMTjG8DqCOlTzFKHcgUmZmJPlpuOOc5qFooTLhpCxPQDmhq+5albYr7BbszSMGQnt2ratggixES4zTjZEyUnqyNfMM79FCjqeaqvJGi/wAchBwdgzj8q2Wpi7LYqT38FrBucBSR0yM/lWKdcecbbe2kk+gqW7aHZCjzLmk7Inkh1S7iAaOO3Q8sScmn/wBjsQvn3c0i55VRgVOrK9pCGkEXU0qyiZSsIJ/2+c/nWn5aoRsVFA9FxVqKRxSnKW7IJ4RM65d0IHBU4qSJTGuwu0noW61ZkTZoHFAhOMdKbkYpgIWx/FxUbSZGT0FIZnyTqzruVQvqTyPeqEjRx3G5ZIjlf4jXI5IZUa8mc/uo3KEHaVOBWZ5j3DlDM0TRnq3WsE3JgTTP9mkQxGIOzZO45z71qJdeaCYgC2fmwcgVopWQupXuMXVt5HmFX/velYE1tPaxMmQ+SNoPII/pWc0mrgx0tvLJAkHkJ5g+bdGRn8qheNI4FmupFd1PCkYOfQ1zXuTa9kUBdkiaZ5JDH0TZgY+o71WW9LMTe26SR/xMVwQK6oKwirc3dlCWFumccAg8Y/nWOJkl2oVB3d+4rVRe4PQvxvJv4VE29pOR+NQKRIzg3BQnkoM7W/KkSU4IVkm3I6ptOQrd62GM0kvmxW23ByccflVSa6gJFPcXCMZIRJGzjJC42/lVy4mhaZkAdyPfacelZtW2GRpP9nUzKEZSeIpWyV96ha8CygR7YC3JMZ+V/wA+lJK4ytcxupVUiV1ByBxn9KaqC4VmZdhTqM9D9Kd9LkliPTpo8FkR1fkOeeaS6aHyxHLMXQdAFxsovd6CXcxjMryBIlG3ph+9N83MpjmPydMA/dro5SycxY4VfMUHg7qejRxDEqgMT0Ycge9TdskvboGjIDbNvQ4yDWcYg+UDBcHOfWs1dbiQy4Qtjyo8KOuecGk8jCYEwDDngVrfQYixyNIonfAB6saXe9uxaFl2Hg4p6MY9blXbNxHuY/ddTipJ5IWI/dOSP4waXK1sBPsjmX53BQ9yPmFENvbohYSiQA8DODis7tEjfISKfdEBtPKh6JJowSTAoY/3TTV2MsLIjorK2McFMY/KrTRAMHTLAdmGMfjWb0BELoxYozLGDzg8/rWFPKVn3Rvn6VtDUotwzo52ygqMcMKsjYE4dcj+HoTVONthEXmJkmMyI3qKR7uVGH7xzjs44qlHuBj0tdggpeaQC4p1MBaTOaBDugoxmgAIxTSaBkDKzVF5frWYyZVANSYFUAHIwRUJ5PNADSaYWIqRjwVYcjFKEI5HIqSiZQp4PH1qdVK8qSPpVkFpbh1++oYeo4Na9rqDr9ybb/svQUmbdvqPl5DhgW6sOlayG3uFHI3eqnBrFqxotS0iSxt+7k3qezVWe5YK3nRuMHGB0qkQxIoS7h9giXtg8mtkN+NA0Tgr3/WlIB6VIxOnQUhduD3HrU7FE6yAjkVEij+E/wARqkxNE7bkG7rULSBuCMH34pkk4C4GG496UFui/jQA7Cn1B75qQqQvPA9KmwyHcyEFSRirCXJB+dRj1BpFbj45IXds8c9xVhoYypKcHFUS0QOkiAYAIPpWRe38dkm6cEZ6ADk1RFzin1W91a5NrastsmOTnnH1rqdO037DBtExkJOST61L7Gq01NwM6jufrzUmQ3Vc1IgAU5wfwpuGBGOg9KAHhs8EfnxTo9rEgEqfSgCORJFPy4YenSqgnTO2TKH/AGhVEmlGUYHaQfpS+V3zTAY2AOo/Cq5yPumkMYY9w+bPPp2qWLcjYjcgeh5qCi4Zpwp+UHjqK5S30WyjYSPDulJyTIc8/SnchrW5tmAL90FfpSBXBzwaLFXJt7Acgj6808Sq3UflQMeFRicHn0pjIy8oB+eKBEucdSPrTDGj/eUGhgQCMwk+VIy57HkVMJ5BwwDe4qditwW6Rw6spHORkVZWKKSIbD37VRNhnluJGClWA7GqskpTO5So9RzTAbHIkn3WBI6gdan3KOppDJAQ3PFJnnPT2oERtzxng05RtHysRUlEhZ9oGQeQaHn9Vp3FYeskbwkbhkjoapx2imNDzyo70xDjAV4zmlRsDAHTrTEI0oRczOiL6scVmvq9lFkeZvP+wM0wMx9dBOIoGPoWOKzG1W8leQLsj2+i5/nTAznlupWxLPIR6bsCjyF54yT+JpXETW1pIbdF8l847jFaCaXITkhVB65pXCxojRgwG6YjBz8vFX49NgU/MGc/7RzU6jLyxRJgKgXHpUuUT5jhR6mnYZRl1C1jOGnQn0BzWY+tQj/VI7/hgVQFSTV7iRsJHGn15NUvtV1NEC0zAH04piuVjb+YcsWb9atLYSMUCQHAOTnii5JtpYSnGSifrQ+j2srKbjMu3kDoKQGxDbwwLthjCD0AxVnJ6Y4pgQu6RjLuqj3OKzpdStUU/vNxHZRmmMz5tX8v7kRP1NVf7RupeQVjHsKAMuaSV3ffOzAY4LVAkW8fIpb6DNK4GnHYzkDCKvIPzGry2DtzLLj0AFTcCwunwKwyGf6mrxQKP3caD8MUhk6/dy+B61Wa9tozgzKT6LyaqwFS41RUG+OFmOcZPy5qCa7uZ2Uu6qo6L1xTsFzidcLPd7i+4qgzn61y8h+XB6GrM2Vh8rjNXLa7ktpxLCWjkUHDKcEUDPVdO1m1vLRPNyLiM5fJ6n+9/wDWrqZL1IrE3Jy/ljDFRk4+lcj0djrWquc211f6pfWyRQeTAp3Pvb5nXvwOldHayx3s8dqUeMbmJXuAPU9qp2J3OyW1tYkaNUQAjkE5zXLxSb9UuWwBEchNq44HHX3osILi18qyjeKOWfe2dmeQKsWoWM71RWk78YH/AOuotqVfSxFIsIdlZTlgeQelR21uxAD4Ma9A/QihIGxZUlidnjCAnkgcjn1/KsKRpri7cuipK3IA4HFbIzew+W1mhgMu4vOeMIMCorO/lt43kZGTd8uCuSmD2FS0NO5nIqr+/knn87cz7mY5Y9cflWxGYA0jnDFwCGY8k+9Z7mmpyOqIRcS3EWI5Q3yOGAyBTor03WnOS5jmXA3HAVj3qmtBLRmZFYwKlrC9qkshLEyox5ruItXEIKXh8yML+7bOGT/61JvowjG5y99q0ECCG3Usq8u79WPWrWigZF9cfP5p6FeE96m1tS2+gy6iLa48Akwso3qy9fpWrPZiUmB3KJgc9WJq91Yz2dzLk8PRQ+XvKyBzuJLYJHsO1UbxDa3e+xh2IVHKryOxxV6mWhbsb2N3MXl+ZKVOS4xuArJvbVp52a1lVV3BhgHJbvRexSVzolSOJw1y6v8AIP4vu47irEjRXYJjV3lRQQQOtYPVm0VZamNPBJG8ckEjBwT7YreW6YkNJtY9Tjih7DW5da5DMzZPXPPOKqXF1uiV1Rd3Od3GKy5kjojBvYiivd0ChXLyqfuAdfpUrXk5wnlhR35rR3aEuSL11Y5JAkzTDcCR8wHT8KsrduhZlbAPXvWkUkYyk5bk8d0ygBGG08/N/hUsd5H9oEc0ql+uAOla2uZXsSXF3ZKjLNsxjH1rNTWIbeNYrRWbb0VRmo0R2xpTmry0RJ52p3yHy7dYQeCznqKkg0ecqFub2QIP4I+BVK5LnCGkVdmlDpOnxdIQ7j+JzmtZEWNNqqFGO1aJHDKcpPVhkBMcZxTXclDTMyJySvP1pMjv0piHnHFB4IxQApODzULON3HWgBoY/Sk6ck0AVJbqGFNzHI7Y5zWdJPLdRFYoiqk43McH8qybTTRe2pnSiZi4kxGuMZOOfcVhxPFaTspZXXGBK3X8q8p3T1EWo7kT4jWOQsp6bsKammZ7iAsixoV4xgN+dWgVjFjtBvcSyqjRjLKTz9eetWbXUYhAyEHzUyuY+Mj1rotpYnzZrWpmkDpcoOPu7xg/pTvtcgyksiw4OAduf51LdlYZzUl1unm8/LhBgNGR+dRrcxvYfvMMxboR831Fc6iN7hIkdyjwh1XGMIOpqWHRnVMTFlTPLE9vpVJtIxfZGPd2sixuphTaOARisO2L27/uwrs3GCOR9K6oaoprQ0boM8ieZJGQw5GPmH4VdkysgCSodg+R1wGxU3srElNZC4lEiCQsP9YvBzU0KzJYMzzyKmflXbx9Pak7JB1sUlvZJJAImeIrzkHGaiup5JXLMrO4AG8jnP1q1GzKFSOeXazMsgHU4yR9atq8CQNFJGXXnDL0/KlLXRE7maEubZWeLJUD72OlXdPmgeNmuRI0nqOuKp2autwZqXU4uI41Vn8tB/ECP1rId5AhORGH4O8ZBFYx8yjO8pUlXIXkZA3ZqwyqTlolOeCN3IrqbEQeQQ5CfMDyMNVV/MeUBt2RxgnmqTuBoxzNEmzIGDxkdauRoXGNoERPLnoayatqSTmLZLsVFdQOQrVWeFmPO1s91btWSYAuGXYRlR2PX86qs6xgokRKE960S6DG+VG6jAC46nPNCw5LLv27R2P3q1uMkjaNd3lKfMHTccVOJIC+64hK8YOz1rPURWlljZCmWBXlSTkU4KhkTHysR1IyDVJMolOI5Mbtyd1xioJZZC26ItsHABOTStqGwCZgrZVwAOwrOcIcbN341tFWASOR4myp/OnmYsfmANbAPWUhdpJIqcjcu7B+o5FIChzTsVoSLS0ALilpgJ9KUcUAHWnZoEJSgYoAXFJigBNtBHNAxCOOKqyt81SxkOc0YP1qCiRQvbINTgsOoyPUUDJRsenhCPuk0xFpA5HzLx60/wAsE9KtaktNblhXK8ZqysvcjB9RTaEmbllcyl8iZeP79a/2h3t5lMZy3Rh0rBqxre5s2cwZAkq4JGSD61dMIZuDjjikNorODGcNzQGBGQcUCJQxA65pvfOMUhjgPelxg9aQxjO20Ac/WnmRSuGFSUQKmHJRuKlaSReign24qrkgkytjPPqKuecpHPGPWqEG8HsaAob60gBo8DAqFA8Z4ZgKmxSZeSWQKARvx+BrF1q2GowxRktFtfJOMnGKE7EyVyvp+j2dk4kjLmX+85roCmOmM0eY/IRN4HPXPepNwYfMuKYCFN68HI9+aCrL0PH50gHLlgCRjNRyIhIKjDf3hSGAd0XGd/1qkxDZ8xAOc0XArxxr9qLIccdjWnsm8vKvn2YVQhCWX78ZA9V5pokDgbACD0NMkmAPqRWPqGs2unLs/wBbP2RT/Oiww0q51CZHkvIdgY5QAYIH0rfzn0NR1LYzjkAlfpUuOmQp/Q1RAHbt5JU+4yKqYVk3OOnpzQAeUCPlZgPetHyWxhegoArfL/FjH5VFsVSNjMuO2cimImO7HQP9OKiOA+3BB+nFIYhjBFVjAQcoSp9QallXIQ9xG5YPuyMYarH2rK4ljI+lAbkCNbC7UcYdTnIxzWgIUdztYgexphYhIkjlRSodWOMjjtUxY4IKke2KBCIgDFlUc96mCYHGPxpiDPHI/KhQDzxmkUKUV+GA/KhVKcIxX8akY9pH7hW/SmIwBJZSM07isc9rwD2sWOgf+lcktrI/EcTH8Ku5BpQ6ZcMeVCY9TWnFpQEjNJLknsKm4I0k0+3DZ2lj71cjjSIEBFXng96Vhj1OF+ZvxAxVKe8toxh5o/pnP6VdgMyTWIUB2K749BgVRl1uZYy0cKr/ALxzTAzJr+8k/wCWpQHsoxWcQ8r/ADuzH1Y5oC5djs3dgUjZuOwrTj0qc8EKg9zU3EaMel/89JuR2Aq5DY20KhQpfH945pDNVFZeFVVXtgU8/IMyGqsBWlu7WJctMPoOazpNWiQfLG7fpVWEZ8msStxFGi+55rGlu7uV5Fe4ZQACAvFAzPCh5ATuc+nWtIWkzqRHEQW6FuBSuI1jYSSfeZV9cCnppsW5cyucHpng1DYzVS1gAwkQHuVqxHEyjJAH0osAkksUP+tlVB7nFZcmrWSZw5kx/dXNXYDPm1rgtFbkLnqx/pWK+qX00pUOsa5x8opgTdZMzSM+FH3mz3qWOJnAEcZ4pXEaDWs0qbSFj578mrCWhx87Mf0qbgZWraWJUMlujNMiHcigncvr+FealnIAxVpksiZjvDEBsdRT3IkI2qEAFWIlSTy3R7fKsvOSa9B0+8e6ieTzmj2j50Vuornmup0QfQ6uwvIYpAYbaNI9gKlepPqTUEfn+ezxSlHYkZA5Yk9a52zoSsdamm3axs/nOeOVz1/GpkWCG0f5T8hy3citFcxvcpxXodtmWHykKcgH1qxHPEkCsy7DL8x55HuaGNEEXM5BfgfdAH86ckrPNhwNuCNvYe9UnoS9yO22yhXSVExkFBxnHTNNltZmkMghCowysnU4p3EV7y3hntSxd2lQYU7uC30rj7+3kEwgO53JUE55P0qtydiXU7IosEhIEKnDAnG30qN7GPyxPGWYqN6An73tWcV3NJPqjy6aQ+YoLlnbJb65rs5bafTYkgugJFKb2RTnaD7+tataGSepELmT53s4ZC5AVCD0X/8AXWLcSSiYi5G2TuDWVtTXm00KlwFkEZGec5Nd9EGhtYI/4cgkfhUT2sOO5rTWFu8izlmRwMCQH7tMiCRsySSK16WyWY53DtiiDHNOxohI/JffIyyJjCkZyKwXi8yQhrhkBP3Qa6jlsyiZBb3JeKFgyggrnjB96r73mcKWaNG52L2P41zvU6YqxKbdVjLMrOVH8R/SrFo5aXLiUFlwQDhVqFY0s2XIoxZyvGtz5isSQgyevvQyGKIAAfL03HrUSu9Ebx5Y6vVkDB2XliPTbxTEi3cMWJFaKMY6szc5z0R0IWNFV02uGXA2+vvUEssMZHmOADwM0O7ehKiorUrGaNCTnI9T0oOqW7MEZC56ErzVPQ1hTcyuYby5YiGGRY88FvlyK1IdFDKpmmbf3CjAH409WaOUKa01ZtRaXaw/8s1ZvVua0o0iiBEcSr9BWqjY4Z1JT3ZKCeowKkDZPPNaHMSHGOgqM4Hf8qAG8kcc/Wm49RigBoAPHOaRhhTyKAGeZlelIWY8cUAMZo1GZHAHuaoyX0IOIVaU/wCyOKQ7EPnXkn3I1iHqeTTDZtJzcTs/tnApBfsZs4t1k8vzFVVwQM5B/CrbySyAlYlCr0YnAP4Vwc1rjaMq7uCsJwY+B82D1+lZLNBcwjyysRGACRkVhu7gxXluLSQM0YZTz8vf/CtmSGS4iWSOQRKRkjHI9ea2S7EowLyO0IVrqZ9/TIBG4UQrbRKqwK0jM24FsHcPrU8zQPzNh5rovhEAJbA284H41BcqTkNNvJ5JJ6VnLVXKTMazWVN0YgS4Y5OGIyfzrNkjf7QEkt2hYfe2gkLVR1dzPua8sbqomaBQBwHHVv8ACo1k82JZ5LiZlJIK+lQCOeu7iUSswdzHjG719jVUQRXDR+VI3mfxD0HtXZHRXGy3LbW6PyWmOf8AWA8j8KhmkikxGVKsD8jkYBqU2yBdzD50Vd54GOc1dhuWMJWQ7mbh0Ixmk1cRjP5lpcEtHuV/uNj+VXVQKGkWaQMRkqVxmtHtcpii+kQ5tI2DkZYkAg1nvqNxJEYxGgLHqowTTUF1GjTVhNGI7hHhPchsDPrirKXS2kflDJlx94gFTWTXREJGOw3R8SyMx5Kg9PwrMklLRkSlnP8ACc9K3ii0V4keZwozk9zXQRwyw/LMVI/3aqbWxLZIsYzuHK46moJlSSFm8w4XplawTEUWO2MBysgI+XmmRN5S4kL4zlV7Gugov/a4lP7pnVcf3elIsSPmRXJPViOv5VnZoC7EYU3O8gcqOMdKrNduiN8sTJJ0H92ly3YWIXkjuYlBj2SDqwNLEki/LC4bPXIqttGIlELsELqu7npwaqXQaKVRk5xzkUk9bAiKMs7YBAfrnHWrO0bgzMG9QDWrGaiPbzL8xZJRwP8A69TrZjy2LOpPbnBrnbaApNDKYyUkyg4J7496xAMNhuma6YjJ5yCoHp3pI7V5EJUjI6D1rUBnkyJ1Ugj05piOQcrkH0pgMFLVki0tMApDQAo4pOp9qAH0ZoEKBTs0wCigBetGRigBjc1RY5P3TmoY0KsbN1G0VLsK9OaksOCeRijYeqMaA2EYnHzjn1FSIzD7rZHoaWw9y2l1LESB908YNW47iB/v5jPqORWVmneJ2RmpJRqF1bd3G6LEi+q1ow2DNy/T68VpGopadTKpQlDXozchtIkYfIGb3Gcfh/jW3Hb5OWY/gaTMEaEYCcBQPpQXCtkAioLGStvxwarsqn0z60XCxYgB83YwyMZzVw4HbFNMTGbSegpDGQPlqiSErj7wxSjHpxWbLQ1gpOQNvuKaGYN2Ye9SUPV12AOu360piXhkPfpVE2EKuueMj2pUkDPjIz6dKoRbHHRiD6dajeVYlLylVQdWJxQI5tteEt2kFjA04z8z47e1dSJFbqpqXuadBQsbfdOPYUwKyEkZx7GgkeJT3/I8U0lH4Ix9aAJghAxnOOmaQyYyOfxpgRMw25JIA71Gk3mJujIdT0PSmIl3Dbl+D6CkZc980gISgVc4oRpE+63y+hqSy0brHDIT9Ks2skRt0VhggYwRTuKxX1UBdIuGgyJAvy7eteZ6XpN+b+K6kiESIc4fqfwrR7GSupHqALj/AOvQWBbBHPXjmszQTYrfdOKjIYd80xAshBO8YqXdG3Uc0DEZdykBvzqWCWaFQHQOAOqnmpGZ/wBrhlkMch2EZOHGO9acdurICjEZ9DTTFYaquQwGMqSKd844bNMQhAIPT8KBjGM/nQBGVJbJH5VCwU8ZoAgaBXHI4qIwNGcxOVNTYq48TSopMo3YGQcVagvkkUMVKg+1K49GXpXhkhY5GcZyKGhyAUY/jzWhBTDN5pjK8juKerRnnOOe/FIZYyO3NISOtADC3t+lGe3U0hiMFPBAJ+lMIIGAMDFOwik81vCcvOoPu3P5VQbVbVSfLDufVV/xp2EUW1h3kKRQgcZyxzWfJeXb5PmbfZVxTEQlWbmWRm/3mzVOCHcGwjMd5AwuaANT+z7hwcREcfxd6mTSJJLfEzhCeoHOKi4GjHptuuA7M5HvWilvFFjy4VH+1iiwFwKcYqGWWOAZklVB7nFVYDGk1azQkhjIf9kVmyay54ig/FzTGUH1a+kG0OIx/siqnmPI2ZZXkPuc0AaAilli2xwuenbFXfsM8hOQqj3NK4iwmkkYLTEZ7KKtJpNsj7yC7dyxzUjNJIEThVA/CnBWUnc3H0p2EVJLu0j/ANZMmR2Byf0qo+qwrFuiid17HG0VVhmYmrXM+fLjSIe/zGoRNdSPi4nYgg8ZwP0piMea23g7csxPbmtW3s3wVWE+h3cVm2Mt/wBmyFQrsMf7Iq5FpUKjJBY+5rJ3ZotDVW3XbjYoH0qfyto4H41pYgpySRQgmWVQD/ebFVBq1qp/dAzN/dAxn8TV2ESxaxNCHljt0V8n7x3cV5Lqku7UpiUCljuIQYGTVoTMxVLELt2t7nrQQVOCCD6VRAZqVWaMhgee1SM6a01uWPCzKHUdxwa37XW4ZLkLjyyOVZ+ma55Q7HUp9z1VdWjNgJ9w3E7dvocVx9sbuV5N0pkaTG/so9Ka2uJ6aFxFgZ1lPJwVRmXKqfU1alV9il1EiYGGB4FcrlfY3UbbkH2yNXaEMscpXcFVOlWrbE8ReWbEzLtIHA/LvXREwZWt4o1uUhmVDgZG1ssRnv6V0El6PtBt84RCMEDrx3qyTHWFku5jIM/Pj256Vj3sZl1MAEfu2Bbn096SWtwb0JtQt5r61WRSph3Akdzj+hrl5bZgEt4zKoLb1fBJ9xmody0zAvLPypSky+a5OdwHKDuTiteBPORrozfaJlzHJEOyf1qr6EW1K8TSNHOI4mjBGImUY2kdM1lTSSXMKtdRK5xg5GMVdupF+hXtdJumu0VV2xN0DtkYxXpL2wWKNPvTAc7elZT10Lg7MsvEzDHQDgisiWFYrhZgoZ0GAD2pKFjTmuRuklyimN3abd90DAwaZLaeQShIZic9eGp3stQSbdkZvkMjn5sZPAzk1dWGQIJ5Az4PQ9aybutDbls7MvJFPIySYAXvkZz+FV7mwaP5jKRGTtIJxSj5lNt6RGxweWQAMEdOavlVZQHx06CndyeiL5FCKcmUxLGCeMgd+tMe+thGVcnI9K15Uldkrmm7RMqa625S3Y46hgO1Vws0xUE8H+MjJqG23odipwhG8i+ltGWxKXdh2Y8GtiJ/KXESKmO6jBrRROGdVy06G3azyso3HcueQOtbaNuGSCB6Yrc4Gycj2OaazKiFnYKo6n0pkmbO+xzNFIMIPnycj8qlt7uO5C4YKx7Hj8qxUtbDa6itMY2/enIHXArOs757q++RSICvAIAIIpc2tg6HQdO9BIroEMLE1RmuoIv9bIoPpnJoGZxvmc4t7d3924FGy8n+9IIh6IOakeiHrZwRfPMwY/3pGpGv7VDtiDSt/djWgVrkZmvZR8kSQL/ec5NMS2R42kupzKpHrgLWTH6FeYW8cQihaJnY/dK53VmzR3hk3KYyidBuwK4JO7GYk9r9qJZFaNs/Oh9arJF5ErxSPtjZdxwM4ov0M3dluScLbRO6+bJu4KEgEU83ksjfNK8UEqnapXP4Votyr2HXyRoqGSGUg8F+mPwNZ4mWP+HMSjCqeOfrWUr3sSSWuoyRM0bKULHIzyBUCuyl/PjMkkj5JU4x7Vpbox30sSBYpLwnEvDfeB5FXIriCC7lPmzcH5c9T+fWsddhGVf3TyykEsuzJX/DiobW4IjKylWQZIYDOD71oo+6OTM65iEgPl4TPUZxu/CoYYosrFkoy5Jc8Ee1bp6EMGRDISsny8g4HOPehZIha+WpWUg/dYEH8DT1sIpFWDb4l2Kf4Kv2sKT3C/Md/Urv6/jV3Eyww8hpF5Q5J+cA1SBleMyK0jNnqD1FZLuMinkaSBI4lZAvLDHIPrVi2LAKJYleP++nUe/1rXoDLsq4uIyrblxne3f2pJIjPiLyxIp+66HJWsEIyBI0UwRohvHHPBNQCOQ3O0R7dxztNdKtuPY3YVRGkPlngchadDk5LHCAck81zt3JEa4DzKlvu34xgr0rMkX7K65LYI5yOM1UVbQryK4VY2MjqNp5AB5FRTyxygsqbcerc1ulcYscarD5nmKQRnbnmklKja0JPvjtV9RlZJCpJwDnrmmDJP1rQCRVYsQASfarv2gtw6AsowCvBqGriHyXPyYjBA7qef1pjo80Kyfe5wc9RWdrBsWoPs64DqwPc9acYoo8yLgqffkVGtxFdjFJglykgPUiguZVy7ZIOM5rZIsnjneJCoJAPU9aYChJLPkY9KtICOQlsLkcd8U2OMuBhsYP5VQFsrMpJYZ/2uhrNkPOTnPrQBADThWhA4UUwEpwGKAG5z9KdQAfSlxigB1LTELRQAYzTcc0gJAM0/AqhDsA0bKAGsgIxj8aqmIg5Ws2jRMjD84YU/ahOQeakduwp3A5I3D0qZUhkHyv5bej9Kh3WxvBRlo9C1GLqzYOm4L6qcg121tc708wqDkfw8YrjnFTV47npwnKl7tRXRtwNkfIoYe3Bq3HMhJU/KfQ9acZ9JbmNSkn70Ni4MkZUg1LkYwRXUecRH0HWoXT1FRYY9FIO4NjHrUpmyuHHHqKRQyBxg7WJ5q20pVeBuq0yWio7M33qZyBxQIeue4pcrn3pAAJPbikYL24qShwdweeRUb7XlG5SOKVx2LiqAODwK8kvTe39zIirJKVYqMD5RWqMXuehaVG1nZRxvCqOB82B1P1rc3ptBbjNZo1fkPaJXwRz6Uwh16H+tMQ3zdzbSPyqZdv8JwfTpT3AjYsM46+3FMWVdoWQ4apGEsalTtbb/umnbPlAyPyxVkEeNmCxxzUuRjgflTAhO4SFmk+U9FI4FWwM8MvP6VIxwQU51URkyEKg5JJxikMjVElUMjZQ8gqetShWXvSKYm5l7ZpwdO4wfU0yQYBh1BqIq3Yn+dMQ5S3cA/T/wCvUbhCQzcfpRuBIHHRR+NLk9jSGNYBwQ4Bz60wR7SCjMn+6cUrDFQzRM2HEgY5wRipRqAR9ssTj/aAyKVx7k8UkM00u1hnAPpTAjeYV3D8qsmw3Lq+0rnjOQaazo3BAz6EUxCheMKSOKeFIbtt/WgRFJyApUjNIOO4YenpU2GNaJG6rz7U1VkTmOQlfQ0iri+Yyy7mXP0p8Usbqwbj5jwfrRcLCeQucoSPoaiDTLNtyGXH8QoAluZjbWrzMuQB2Ncm+usf9Vb8nu7VZJmyaveycBlj/wB1ay/MnkuUE00jqc5BbimBrJGmflXOPQZq7HazOflhPr83FFyS5FpkvnGQsigjGBzV06bEcB5W57DipGTx2Vsp4iLe7Vog7RhVAFFgEdwq5dguPU4rGfVLKEkPOrH0X5qoZmPr8GcQwu59TxVV9WupRmNUjH0zQBhzXd3JnfcP9AcVkuVwu58nd9aYjTiVjxHC5HqRitOKzuJTj5Ix+ZqLga8OjxgbpXLn06Cti3tIocFFX64pDLwRj0qOWSKNcyyqmPU4p2GZkmr2adHLn/YWsabxAV4htiSe7mqAU315I0ZaRUDdlXpVabDg75Cx/wBps0yRkUW4nZEWA64FXbe0uDCI2RVAzyTUXCxq2+mhR8z9fQYq39igDA7Qcdzzip1KLKxonCDj6Uj5zu6YFOwFKW9gjBDTLn0U5/lVN9Yhj+URu5Azz8oqrAYra/cyybIYo09/vGk826uLVnlnfPpnA6+gpgZstvvlBUE89BzV20sJlJfyTuz1c4qbiN2OxkZT5kqgE5workvEOjtEpuoMumP3g7j3ppiZxKgbMMxIParRG9cnJ2961IJTZz+QJhC4jIyCR1qdLKaVE8mN5GPZR0qLoZTkikhbbIjI3owxTpIijBHyj46EYovcDrtG1AEmz2AszfKf8a9RukfyFjgVUzjdjs1YzWljeO9zPgS5R3RERkc5PmH+VOSa3WVlkk/7Zr39a5lDY6XK5zd/te5EsabEi6q3ViPUis/zhK/nSE7wMLGOBW6MTT06+EFwzPCPLH3vVa6+e6t7jaLWWORh1A5OKtEMna43RI3lswUYbJ6jvXIzvBFJmUyZL7gcHp6fyp2EdhaXCeWqMVCFcqc8Fa5gSyXU80kULC3zthZjjcO5H49KiTVhpWZgXrtZ3JS6Z/LcdQOhrHhuo4ZRIPkLdD0z9aoNzfivy7EBFYOcH5sAH61qJYxxRss1wzHGQOw/GlcTiSCS1jjEdtDknqWPetaLEcTSPtDntV+YWb0RRacsfl6H8KpSMpOOK5+Zt6HZyRj8REpKsDG21vUGoQcS5kORuyBRyW1Ye1vpFGyhtmYO4+b6Usl4qnbHGNnQluppJroV7O2s3YzpLoqflYA+gFZd1fQk7Hclxzj1qlG2silK/u00YNxeyO4MS7R6k5NT2fSW4uMOTGVRGbq3rTUuxc6Vo+8KtkzAB5SR7dK0orGJOdoJ9TUpOWpM6vLpEsCEA9ABTPI2MWjOPUdq6EkjznJskQq64PUfpV+BV3Yf5veqMzobWFUycLk9CDnIq6sySb0THmJwwzyDQxGVpl0ZZJreWT94jZVSedtXr2SOKPEreWrdSec1z83uFdTmA7G4KFolXbhsEgD0471b0xbaSLZMT5ituVicZ+grkhLWzJZLeSS+VMsOxdrDO49B61j2Usy36qWjQIpCs+BuzzV394ctjo31K3UbTKJHHXy+arfbLqb/AFEARezOa7lK7sPbcUWk83+vuHI/urwKk22doMuUU+5yasWrGi/DnFtbySn1IwKTbfz/AHpEgX0QZP50g0Q8WFvH89wxc+sjVGb6wtyRCu9/SNaQ7N7ld7mWeKZyFVQOEJ5+tZ8SxIiyOkgDHOG/nXnuWrY35Eh8ollaJCT8yFPSoZ5RLAUW3cO/GW6j3pc0bCW5xhlu4XMcbEsp5yOv51mvMzXReSEqejKM1pFLclstW5H2nA814egI4ZauyXKmLbA0u+M8N1/HFS1dk9S4ILqVY3nlzuYDawxn8Klnlsra4khZXXpvVjlW+gqHvZDSvqRXV1bs6tChhCptWU8j8apSB3/0iSVJAxGGX7v5Vbel2U0lsXpoUZ9iXCKrLn7pBDdqisrW4aXdcxeZEgJU7sg/1rNMh7FW7a3MEkkI8vtsJ5H09q5yAPK53ZxjqOK2hs7jehFcODEoRmO09DWpYyRMwV24IyxPOPT8K1a0IZBcTiOdshVOfldRxj6VTlu1WIIFDSDkSDj8KIx0KsQvdPIUMbOGA5DHitKNYipy6JIVyapqy0JJkmaYBfPjY448wc/TNQmVd/lyjyk9UzjNZ2GNZ1jkCxr5ztwGY8U2QMYMpA0Tj72G4P4U/UCxA8wwknzQkZ2ZzippJJJZkRXKqP7hwR+NS7XEc9IsnnncxPoz961LeAvG8lw74UYxmtW1YGOjhR0GxmQ4yQ5wG/GtOI/JujWYQDhivzc1k/MRYuL6Kb5sMxGNjkbdtZTLvYsTuPUKeVxUJNFETFfLw0JGDkgDoKxnli+ZfK+U9OeQa6YoaKYGBUiMy52k88GugYvHHP6VIVAIIYfhTESK4HDZB/vDrUuUVRuBJP8AFUNCJIkQyApIS3pipXleFsbOD69DUb6MRCswbIk4PUEColkcN97j3GRVpFEDA5POfpSxqxOdpPvVjNDa2Oma2ra3EsOJl78HoakYNZPGT5TZXH3TWa8E8S7vKOO+KLg0I0srKN4z7gUgR5FLIuVXqppiMjApc1qQLnNOpgFHWkA7ikpiHDFLQMXilzQIXH+TTsUwDio/4qGBKKcKYh4PtTs0wHdqZjJ4oEHlZ60eQnXOPpUcpaZUYMh4GRVnyCwBYDB71i3bc6Ywc9jes7KSH95FMFBH3W5DfhWs0iqBvhYAj5mj5HH9K45wd+aO56FKsklTqbF6znj6RPvHt1H4VbllVonwR04zWCfNpLc1qQdN80HoT28gkijMLFMnaQTkCtNneP7y7h/eXmnzShZdBuMKqb2YiSI/3TUhJz7V3Jp7HkOLi7MT7xwBmpfK45Iz6UySrsUHA49xUuXA+Xn61BVyYSr0YY+tQuCDmMj6U7isM83HDqR7in5V+Fwf50wEAIGMn8aeuT94YoEWQq4yGzQBk8nipKG7FlB2HOOCQaWKMxLtHIzQDJiQOo/DpSNGpIPQ1RIhVwOGz+lMMrgcr9c/40th7kylXxkf1pWjU9zj0zTEMPIwPl9zUYRVPHzMe560gIWAPVStTIcL94ke9Iogmn+7hSdrA5FaxEcpBAHTtVXJsUriP/VKuG3Ng5qysbKvC49hTEZOoamlgo80bpCPlQdT/hXFwPc+IrhxNcCG2jb7i/5/U09kNano0FmkEKRRk7VGAWP9af8AvFBwf61mtC3qPVyR8wz7Ck+Qnrg/lTJGGMk/KefUUoLKcHd+IoAlEiqwL/dzVi4hVomZeqjIyM00JopPC+1XXnODxUIkAbaevfNAEhI7EipVNMBcjvilH5ikMieNW6Jn3qAiSNh5b7cdjzWZVx4luPNDyRqVAIypwTVtZ4JMB/lJ7OMVVxWJHjClCh4Jx14prBl7ZHtVkC/dGTkD3p3GOQDQBGFwTtOPrTypPGBigBpQAY5FRFMn7oxU2GVmxHIq7XG7+6OlTBGz8jAn3qbF3I7xZJbSSEpuLDAxXKpo9wcbikf45NUQy2uixAgyyu3rjiryabaRnIi3H35oEaaIEAVI1UUjBtwYnkcVVgK73VvF/rJlB9N2TWW+sQJN5ccckm4ZDAYH60wK8urTfwRKmT1Y5rMe8u5Qd07LnsoxTAx3QM7mVyef4mz2qssSZIiVn+i0rgXIbWd/uxbOMZY1ox6ZMwAaXAxjgVFwL6aRF/Flz6k1pxWEMeMRqD64oGXhbqBk4A71VkvLOA/PPGCPQ5P6VVgM59etlB8qOSQ9uMCs19bunY+VEkf15pgUXuLyY/vLh8ei8fyquLZWbJJZvzpAaUNnIUUCE/U8VfTSpH6lV/DNTcC1/Y4O3zZWfHTBxV6GwghwUQA+vU0gL5wOcYpDIqL8zKo9ScVVhlF9Qtw+wSbnxnCjNUZdQIdVSLlum9v6VQiKS4uzvw6oAuRsHesuUl7dfMcs5AyWOaAIktWOSock8cCtH+zpZnJKKoK7ck1ncZJb6KkT5difpxW6lpCq4xnHrzUasY8Kq8KoFSMNoJbAFaWEZ0l5bxDBlDH0XmkF6W4ERKng7+AfwqyTyq4tM6hL5Kqke49+BU/2HK4MuR32itDM6PeRp4gWA7FOQ2TXQ6Jby2rjfGyRuQQuOD9awcVZmyk9Ca90ya/vGaWPcsb8FBwBx1rdvbWxugDdxoQowS3XHoDWFnsbNplW002x05JZ7aFIyoOJnJJz7+lV576NlkMkoZflBK+vc1qQlYsXcQuZYirbodoKlTgGqc9pHbx7DAXjwSxU43c9M02JGzZ2UbWUbKQCyggHkfSuBu4hsDEBJEJBHT9Kxad00axtZ3KnmQBGKtI8zjn0rV0e9kgdo2LLAx2kdlz3rYg6mXZFL5Ru968YQDLe34VV1UTGHyrdFMs4IDt0UDrTT0Ia1OXt5yvl2y7iyErJuGVY+vtVia8uku44mjkCR9Ng4Y/4Vyyszsg7Grd2UVxbypJI3nFRIFIyeawYdFh+yubjeJkBwd3FNztohKlfVsyke3Ch0LsnoFxitlL9HgdvJdgPunpn2o96+pq1SSsmMineSQBoliUdcHJrs7R1nYQLjcQecUm/Zpzk9EKUlO0YKxk6lbTaeQHAMZPBUcCseKcSnKkn17Vnha6rQ5kZV4OErMtg4bBNVbq6Cn5yuRxwK9Bq+5nBtbblCW8Kwbkkxn+HqaoS30zgheBjqTXOpJbHbCm56yKAknkwN7n2QVdgs5WIJiwP9o4qHdnoc0KaNFbdlxnaCOwGakWFEHXJHNWonkzq8xZUKMbs/SraHHA/Ot1scTd2SnnvUfmAZzzVECbQcMvB9qvQAM4yfLbsexpvQRuTE28Pmx8EEAg9PrisGScxXTzGNnd1GGU8HB64FcNSVpWK6FBjHLfi4hEok2nfsHVselWl82W2cXLM0ajcAeo981yczJvqcxJfHDRyNIys45PHFak0m+HCkBk+VVf7xoasrh1IxcTeXDBKVAdggdeo9iK2ZNPgtpY2uZN4HClzXTCzVydXoQBreGRyilVJBDKud/t7Vri+uJfltrcL7yHH6VtTskVbqOFpdT/8fFyQP7sYwKeLaxtfmcruHdjk10j1ZG2qR5228Mkp7YGBTS+oznHyW6+wyaB6IVdNVjvuZGlPqx4qXzrK2+WPBb+7GMmlsGrM67EtzC4S1aNCMqW6k+9ZytdoyR3UUbx9MqO1eXJaspjAilmXYwTeFQr+nNLqUsikWyufm5XnOBWXQS3uc0sMqO0wlDeVyyZOSO9WNR0+L5bvzQI2b5lBwV966ObaxmrssGG1NsI4L3dj5tx61iPC8RiMsuIMkF0Xn/69UnrqFtDUF6JbZI1KosbY3qpGRTLuSNpSqp5jMuN0gJP4Vi0+YEU7TTBdQPuYrKp5HAFa9u7aegSVN8B5JzVylfQnVkU0ltfXCuJtjY+Unv7VAhW1DuLhlI6oGGT61CutCnqzMvpTNtlWIKnscH6msJruVkKOMk/xd67ILSwMv2dq8yvszlBlg3FZzRSlsxx7CO6nrV31JRUMrZAl3MV7HtSSSCR87QPoK2sUSfaQpBSJQQMc96a8kblXVSH7g9KVhWJkmhefdOhC4/5Z+tXIp4mPlrEWRjxubFQ0xFaTylusLu2A9OhFbLTNcMBD5hlUc7hxUSWiuBVmmhgQGEfvT98OOn0NQLMsgHlJ5bfxdwaLdQ6GvBdAxqs0Ibb1yMg1NJeqY9ivCY8/dAwcelYuOpKK0cwaUrFExPVAxzitAXdxFGTIkSccoRgNSa7h1OeWUNKzGQxLJ1GOBViZ/sY2rgnGd68hs1tboPdldplZWOULY5znn6VhyEF8qoAreKsWHWndDWoEryF1UHtx0pyqDgqaAHbWcjHPoKTJGVYHHp6UARnAPBpwkfaVLEqexpCHIpkcKOp9amED7iMZI7UwHpHk4ztPoRWvHdNAmxUT8RjNAzTtrpZflZVV60cVm0WhKXNAxeO1VbohLd2AA4oBHBCnYroMRKcKBATThQAdacBTAKKBCinigYvHelpiAmom60ASipQKYgzSgE9KYEoX15qUDimIdipI4TK4UdTQwR0EWllMEgE/7X+H+NbMVkrrtYB/8+v+Fcklc66cnB3RL/ZOCDC3zA9CODUkxuLWSMzRAoowdo61xXcdz3LU667MpbIL3JjKws3GVOGNVH066hBKstwn92Tg/nWkoqRwKU6Ds9ieMpCmCxhc/MUc9PxrR85tofJAPcGuTmcVaZ3unGpeVLoSFt4ycN/tDrTIJXaZxv8AudFfvVNOOsTKMozfJU+82RdKGEbrsb6cVKwGMq2fpXXGakcFSjKGvQiw2Of0pmTWpyChTwTzSmNT0OD7VJRE0bezCmGNSOQVNIY0NIoI+8B61eRgVHGKq4iheXkNmgaVsE9FHU1x/wBuv9ZuGt7VhBGPvHPOPrVbaiWuh2WmaYNPh2CRnJOST61rliBxz9agpu44fdyeaaB/dPFMWwhLYwo/Kpd68AilcLE8UatnbgGmPG65wMj2qkSzOeTnGcn3qMSbRxxQMUS54p+wEZyKADBH0pTjqRj6VIxm8ll2MSUOeRWlHO3HmJz6ilco5fWrH+1LyACQxqiEMQuTWpp2mWtghFuCC33iTkmqbvoZxVjUMY//AFcUwO6A7iCM8ZFIslDhhyKfwRjrQIbt2qNv6GkDEEKTk+mKAB1R1+YVSYSjJjlIXpg81JRcguWWMJIv3RjIqyskUuRkH2NUmJoy5rcpCrQsRxj2NTCCVMNw5P4UyRpbYDvBABxzTgy4yDn6UwJg35U/IPGKQxKUKCORSsBC9pG2GDMpzkFTiq7m5jwFlEg7715pDJ2u9sBSSJ8lcZHIqaGWGdcqwzjkd6dxWHtlRkc1XW6674yvJGRzVCHrcRufvgex4qckUAQKCMkncfU1JnA6c0AJuPrVSaeKIZlmVP8AebFMDJfVrOM4VzIf9lazn1wsSsUGPdmoArNqV4zoBIEVjj5V/wAaicFsmaV3/wB5uKYip5sQOFwfZBmnsZnuFMVs5AXGW4pXEW/sdxIASyJz0AzV1NMB+8zN+lRcovxabGg4RfqRmrq2yKAdv5CiwA/lRDLsqD/abFUZNVs4+jmQjsi1VgMdteVhmC3JHYu39Kzn1S+lPyssY9EWgZQm86ZG82ZmxySzVSVUY4jVnP8AsigRqw2VxLjbFs/3jW9Fo7H5pJCO2AKi4GpDpcEf3gX/AN45rTEcUfCoqj2FAEmR0AqrNcxwg+ZKi47E1VhmY+rW6jKB5MegwP1rPuNWmEbtHCibVJ+Y5qhEQnmmjVpZmGRnC8VUCL5u7qffmgBfJka+DpExAjxnGO9asWnzOwZyq/qam4jTFguMO5PGOOKkSzgQABAcevNSUWiAVwRxSM4UZYhR6miwyjLqNtCpYuWx/dGarG+kkyIoMe8jf0qxFRZriUZeUJz0Qf1rOUI8svmuZCr4G45pkkyqznCRMcHP3cCtBYJ3x9xMevNK4WOK1hZ9Om5AMb8q+Op9DXOCadxzJg+laIhnquja59otQlwYvMi6KR14xVv7am+JJ2wgHz7OM/QVjsdGlrnR22qwQ20jkyeSnORGTWYuoW8sk8rkQIBuWMpy5I60MSIHnF/aLayIY4pGDMR374qQW0EZOxN3PAPIFSNjHMdvGDM4ROw/wFWIGknIRos27jIYv8y+mapkI47VoJNNuYkjllXd0c/dP41zspdpN0jlgzcsDmknoWVS+z5gSBnAbFa0kF8zxukLspHGOje9Mk9L8uOHT4ZY2EV0AN6eppBqEf2R2BQZ6kflkVk/I6IxutRJDbvZ/NIm1xu6dfxrBvEk2MbeaRMYwB0NYyWupvGTjsJdtdSPADkOIV3MvU/lVJbC6lhMbCXBHVjj+daWvsY81iJNHWFAGkRcf7Wf5VfaCJbfaJlJB/u10WOQqqixoQ0qZHc4FW9NvEdnuI3Ajh++TXBimlRlc7KKvUVh19d3moyx/YWaWFY/nIwVTng/UCuVii+y3bia5LuW5dMsre31rzMJJU17NLXr6/8ABPQrx5nzN6FmaO4ufmt+IwcMQwqzbWZicy3O5XIyrEZxj/Gu51G9DNzpqn7u5I0cN2flLpGpzzxuNKltAmcIG9zzXTTjocftpcvKi0gAHy4A9qcQxPyqTXZojk1Yht5HOdjVOLRjyVAPqSKyc4jsyRbV8csg/GntbHP30/76qPaIrlYgt36hk/76FJ5DH7wX8GHNP2iJ5WRW22SGSWNGKoSG7kGn34SOO3dsmMkbkz1rKc00RYsR3qSN5EyeURkx734YelY8cEYHnzFtsYK4Q9a5ZSTfMLpYti/XMSBGCgYGeoPbnrWDLObyeUSvMiAHdgdD7n0qVqwvYgkYWRBkKTR4GE3dM9xVU3ENy5feFdRgE/0960s2rklWMoZd15vBX5hgk5rrY54pIYibpW3DGWPC+xrSztoCvckfU7a3ZxC6hAOCsecnvVGwu5m1BpLaFnaRP4x+oNaxsVsrHTfZtQuCPPm2L/dSrQsbaBd0hUepc1u5Jbmlm9hv9oWifJExkPTCKcUm+8nP7sLCvqQSaXM3sinFR3Jl09WO64mkmP8AtHA/KpXurKzXG5FP91Bk0WvuJalVb15ld4I2A/6aDA/Cs3fcFi0tyikjAAXtXNLTQGzE1BxFAUSVowc4JHBFZtwbVViA2ySkjJDHIrmin0JY5beITlvLcEKdxV92ff3qpczRygeZEzk/dYdhVJtszXcuxWyeXHH5i7QMBi3H/wCuq82ni4kVAwBJ4w3FTzNO5OpPfkRWkMLNHI44YqvIq4bYzbNrvBJEB80gwMexov1HtY1AweIqrxzP1Zsfzrm4oJI4pC8BZS2QwfjrUp7ldLGLdbJJfurHkcFeh/8Ar1TimS3kDuhlz1EgxXfHaxJenuLmUp5bAQ54TbkA+lWJLAl/MlliiBPAH9BU3UQfkT3TQSR26Ix3AnOBn9KbJZHcHQhl6B0bp9RWV2twtbQzvs5iby5RFIGJJc8YPoaryC2VACjgHqFxitk29hFQWRfiMkjrhhiqc0Kx4y3PcelbqWtgKJqeF9rjK7lzyDWxRYTJuMxrj8M1eUTgEuCy9h3+orJ26kMJ5YghEDEjujr0/GrUSwJb7lYLIP4WP3qzd0gJYCBJuWE5PVd3NVDCXZmBCnPKMKi9mBKZXU4ii4HUMOTVdrsvLu+dFXoCdwFUooCC4ljmn8zjB+8CMflVOeTe+1SxQdATmt0iiFCucMDTO9aDJFB644pSvemAuOmKXBHY5oAnjcKRlfrSuyMTjOO1IZE0ZUAkg59DSBOM5FMkdwPY08OzNySfSmBZdt+Bg7vr1pnQgDLHH5UgNS1VldS4yG4+auqGMAc1LKQEUypLErO1Bj5ATuxoGcVuBPFOrZGTHAUVRA7FNoAUU8ZPA5pgOx70uKAFpQDQIcCKKYBmoZWCj3oAg88+lXIyXXNSmMsADvzUo5rUgkAxVqOCSTAAIz0J70PQDo7bTNvMnX0xk/8A1vxrfghC8RIBnv8A/X/wrnbNUjUS2AHzHd7DpVsKo7Z+lZli79p4GD7VDIWfIfkHrnnNJq5ak1qjK/s+227UTZznINQGK6twdjeag7HrXM046o9iFWNSPJUGNPBMhWaPawHOR0qnBYxCNJopmjBHKbuCarSaMZ0p0Jc0XoUpJLmF2LWx2Z4MX+FPtZ/OmYxsJCRgoRgiudpw21RrGUK2+kjUWQrPkkqdmMNVpHLDeMqfVen5VnZStOJXNKneE9izHcvjlQ4HccGrdtJFOThsH/a4/KuqNTpI5Z0U1zQNDyB/CfzqngKSMZPqK6jzAzjpTGORgjOe1QWNaMEHB25pqq6cD5gKkZz+p2D6jcRBXEQUEMSM1e03RodPYujM8jDBY/4Vd7qxC0dzfBI+ntVgLuwQcn06UFDCo9MGmbT0zkUWFcTOByfzp3ynrz/Klcdhw2I25WYN09qnWaTHzgE/7NK9hme+yWVyp4OOo71EYeMAnHpTuTYSKF3DED7pwQKkCOvb86sRKBzmgcf7VIB4QsTwFUfnWO2s2n21LSNvMdjgsvRfxqWaLV2NobO5wevNO24Xrn680CGfOGz2x9alD84Iz9KBDgyFuOv5VJgDJxk0WAau7BNRM7emKaExhyTkjpTmZSOaAEHI9qayg4AApWGVyrqu1WIX0q8lxIoClQ3alsVuWWmjYFHGCaqG0jOPL+XtlTimTYd5MibirBgBkBhVVJiSd0bAjrjkUxFhXDd+T0FSbjj0oGLv6UnBPXB96AHKnryKBGn9wZ+nSlYBSnA2vg1VfzAcMgcZ6jg0hjFWJ/ldSD6EVSNtIkuYZWA9AaAJHmuYUYlVcKCemDXJf21dyqdoSP6DJqxXKD3N3KT5szn0GcCqLqPLyeWyPfvTJuaiwFvuRs34Vfi0+ZvmCopP941NwLA0t3YGSU4B6KMVpppsf8SZ/wB7mlqMvraRIgCoox3HerHloo5H9KdhFd7uzhOGlQH0zk1ny6xCpxGkknvjaKoZmSatcOcRpHHn15NYs13eSOVe4fGOinH8qAuU9q4JdufUnNW4UycojN9BSuIdBpsxIDBYxyfWtmPSdy5d259OKi4zTg023hGVGT6tya0EhRfurQMlKgL6VRlvreH78yZHocmqAzZNdhUfuo5JD/3yKy31e7lOI40iHrjJpgUne5nP72dyPTOBVeKJPPkH3sAdOaBGrHbSScLGce/FXhp808bo+I/4emahsC2mnRKqB3LY45NaiW0aDCoARyCKW4y4eccAGo3ljRcyOqD1Y4q7AZcup2sWcOZCOyDNZE+uvjMNqfq5/pTAyZNRvpY5C0vljjAQYoSQOFySx7ljk0Bcm2STJtSJ2ywPTA4NbcdrcPkkqgP4mlcRMmnAMPMkdvbOBWhHbQxH5EAJ9qQy4B7VC7Rxg7mC49TTsBg39xZXVs9uwMwbpsGcH1zXkEUIe98h5REN20sw6VaIZ3C+HLvT7uCWeRHgLAh4jnd7e1eitbxQSxlI4lP1yaT3BbGk8FxPbOLMwyHoyNkE+1c3BZsgAliQMp4A5AqGikWm8qP75CnpgClmW8Epjt4UUDgyu2R+AqguMitY4H865cTz/wB6QcL9BW/Za1C0zQkRnC8fLgUNpGkYORV1O9024tXguSrjHCjsa8osobZb4RSSs7jkDGAR6VzXb2Ov2aj8TOtS3tiIQFRSrkgLyD9ac9/tmCFJZMHgKOKpJ6XM21rZFe4jvLhz5Z8tPVmx+FR2FoZLSNlkC7hg7F5P1NaWMGzTWA27KRESo/v9Kka5bGMouPQc1PKXzJEd9cFJFZXIYxLlt2BXNyzyzYWOYFz3UE4rZIybHLOkQ/eyMzd+cD9KJ7iNoohbwmR+cggnHNQ5JHZCg3rLRDbe2uJ2Y3GUXHyquOKi16P7SLZbGFkfpJsGFJHTpUXutTOdk/dHztcwaa8Vm6J5rkSKvBVsfMAfSrel2skUNs8svlsnzOc8HnivIg42k+rZNSTajEspHBI0joJRI7l1KfNx349K2bifybAuGDll+VGOMH/9VaN3OdbnPfaneaMtFEwAGCDjb/jWxHIuMGNCfpXTTg2twTVxxmQfcCg+y1Ebh24Lkewrq9mupfN2ISSTuBJNP8wKOcZrTlSJ5mReeCcU/eD0FVYVxwV34AOfT1qKF0BdpHb5D0HB/GuOq7BdmZZ3AM1zbRSHaZPMD5x9QatXkVxcKh2mWVOSR6GuSW6Fcoy2VvOWjkl8ohM7xzg/TtWeZ2WMxF90wbAZGwG96laqxBtQKLgvNNMAwAG0LzketZN3qA2usYWMOMkk459qOW7Gu5T/ALOW7SMRSqe5IOccVGYxbTiKTabdufMQZro5r+6QW2gKWztFNIZHICxyR43D2NZMds8txsffCS2B/sn3qosDqXtWjicSFpBH9585xmqsF7JbZ+zuFyAhbqB71zJ66FebOqshf3cQ8y6AT+8i8mlaxiWfBYzKR/EefeuqVmkzRSbRdN3ZWyhIzvI7IM1BJeXkoIt7YJ6F67PQEktyMWM9wQbq4kb1VeBVpbS0teWCKR3Y809g1ZBJqduoxFmTsdo6VRMby7Jl2g9M4rim7uw9tDNlMFxcETPvUc7HXHNc9PJDNeMRbGAp1Ccg1lERcdQzyLEFVSuVJbDK3saw5GaK2A2/OeCeuaIkleB3RfNb51DfdPQH6VvRyRowEwGxuQVTOK0kuxFx1xHfxyJbssADEbZAB/OrstnK4Uz3Ko2cbG6nFYvlRRBcFwwGnwyxzAfOAe30qi1td2+nyCU/Kx5UtyPemrW1KTtaxZSytowFMy7iMn5sHNRTzxyiSMJ54ToDjcB36UayZCXUyo2KRmaEQgK20wyHr9Kjlu3ZWQwBZT1Lc4+hrptfcohtmAKOZFVlPO1eRVyVhHuld0cyHkdM+9EtySjKfkK7gwPQ9agWOZExkeoHY1a0EVftVwjZDsh6cVLHLiMlkEhPXitLIY42qSfMoZR6daVbRc5MgXH94cGp5ibl1TFuxIxhbsyDINRPNNDHhPnAP3ivIqPUEVhdhyEaJPmPLY5q9dhA4yfLKjqVzmm1ZoOpTlnaXbEuw7ekijGaI2mUbhlmB6g81VkkMsRhypfec9SobrT/ALSWDGCMiQD59+DxU2uIyZSkxLMSJieQBxV21t3RgVwxI7GtXogZRuomVvMwNrnjBziqgU7SccVa2LHK7KCOx6ipkdFOSu72NWBMFDkDhPTJoEYUkM4yP1pANKlgAMY7c0LHkYPHvTEIcpxikD7sdAaYCHnjHNLhgMjpSAlXdsLHP1poLE5pgbFjv352eYPr92uozxUMpDhR1qCwxWTON93Gv93k0w6HCZq0K1RMhaXgdaszDOaWgQ8r60c0wHgFugopAKDmlx71QhKX8aAF/SoHhLnIOKGA9LcA5PNXQooSFckAq3HAz9toPc1QjftbGMcltxHYDJ/wFbkUU5OIoVQf3mOT+f8AhWLZpY2Yrbao3tu9ug/KrnT/AAFZliK+Dg5z6U7dk8gge1IY75e1I3SgBvyYB5zSbc85oGMkiSUYZR9e9YH9m4mZ452HPygjpXPKPVHqUcQ46S1RKZ7mAHz496j+IVF5dpdZIcqzDBUHaaSlfRmlWgrc9PYpTWtzbrGI2EwDfKsg56VEbhoyu7/R3PVDyBXPKm0+aIQrqScKn3lwXLRsrNGG/wBpDkVpW08ZiVCEbAzsPBxSuprlYuWVJ8yLEErNlVYrj+FuRWmLkIuJYivqwGVrSMnFtS2FKMKsU47i5ilXKEMT3BpoUrwwru3PKaadmI5UIScBR1J4ArCi1i0lvBbREuT/ABjpSBauxt7FZhzzT/mU9cj3qbBckVs/e4NSYz0qhCZJBUdKhXemBmkAGQ7fujP1qEsTjBB+lMBu4lsd6mJOMZ+tIY5WwAOKcZAvSpsMWCVlY4Tdnqa0xIjD5uPY1SE0QJCrhgecMcVG8BUEjnvVEM8f1bW57pTGh8qI8bVPJ+prudFsrW3tUkWJt7qCXYZP/wBalLsVHVXOk8tHX5WwPY0FMY29uuOM1FigDMOuD9eKGZSMuMDpzT3EJ5fQq39RTxvA6flQBMk5jkCsPlbqanlRWaMqcZbBx9KEwaIpLZ+cEH9KzZP3QPmHaOnPSqJFDgDr+VSKw7HNIokBAFMKikAmwHtTSpXlSQaVirkhuJFPAypHelhmUBg6kZpXCxYljilaDlThv6GrD2+BlGIPvyKsgqNHIqszDIHPy1WS4SQfKw/HigC0OOnFOJIX19qYDt2KTqetIBD+dN2qWOBhvbipsUMlQmIjOcjGK5KLRGUEySgeyihEs0Ro9uV+bcx+tXYrCKL7kar+FOwi6IQO1I5iiGXZVH+0cVVgM19Wso84k3EdkXNZ760z48m3OCcbnOKYyB7y7fgyBPZFrOkBbmWR3/3mzTEU2aI7RGCzDPCDNIiSu4CwOPdhipuBprYTsQxYKMdBzVtdJiJzIXY98mouMvpYwp/yzH5VZMa54H4UDJlCouXKqPUnFV21O0iB/eByOyDNVYDFudcCn9zbsfTccVXF9eyoSHWL2Vef1piMcmWeNWmldyeTuamrbjnapP0FIDRjsLhsbY1X/eNasWlSE/vJMf7opXAu/wBmQDG4Fvqa0IraNBhFAHsKQy2EI+VcDjt1qJ3jj5kkC+uTVWEZbahbR8Juf/dWqMmqzEHyYFGDjLHNUBnXF1cumXmYeyfLWTIY2gYY3SEjk8nrSA1xGZD+7iYj3GKedPuJMAkID6c1LYFhdIQEea7H6mtiG2ghXEaDPqBSAvBcDgCo3cRrudwo9ziqsMzX1O3X7rFz0+UZqi2pyOcRQ493NMCn51zNjzJioLYKoMVSuVhBXkt9TmgRdthhVEcLZ+lZEXhdriWSW4uAgZidqjJ60XJOuSwMNitrBczKoPVjk/h6VYt7NrSBhArzzdd8p7/WmM0bOG4t2aZ5gJXXDEdAPQCoQIIUKyyY7n5sA1LaW5pGLloiIahbLFN9mCM0abtvr+NZ39sySRtsjKED0rHmctjs9nGDfM7swJJ55CS8nJ9qrE8AbieemafKupEqrei0LMFvM4+SJsZ6nirkGgutw8rusjOc/IOR7ZqnJIwUXI3ksfLVViRVOSTu5rQEKRr8xPHZR/hTSuDaSsUXuIminMULZRT8z8dveotGZ/7Ht23Y+UngdOfWtrWMdwuby2AxLMPpuz/Kudmv7cnbBG7n6YrNySPRp4aUtZaIuPBfX8ce20WIKu0s/GR2p8GhyMoWW42jPMaDFYNyZ03pUvh1ZM+kratjygWHduTWddyzRxsIsF/7uKEjknVc9ynpl3cSLKJojtA4bGMVA18bd23SEliC3HUVMn71kZR1i2XbeRFvY/LVPnb7pHGT1Jq86TRyllRAFO7a3K/SvPkjmvcqwySJds4wA0Zwo+UDNQzq00Sxys6Ttnk8gUkybkkBHlpuIXZ8qrgVZW7ieQxxkbx0BNdcJWuJDrZ2kkZbpDHt6lBmoLi9SO8eMlfs4XOcd6tzbaGu5bWQlcjGDyD1qM4PLda7hkRuYUIBcE+ijNT+azsEigO48/vDg/lUuVgFZmuICDMQyN8o24H/AOqq0ltG+xYrnNwgyQTwee1eVJ31YjCNxJFdSNGnlRyHa525BOea6SQm3FupHmgDAIbB/Kpkiepz0yyjU42UbY3BwZO/tUXltBc4hSORR83y87fWtI20QPU07djN5xuYo7dc7QJCRk4rjZj1FwkvHCkHjrWkVZj6GhZ25WfEc21Dx8x5P4V2agRSxSpCqwoCDv6fWs5vUhamfqsrB282TcoUbVRsj6/Ws6xf7RdqEJh3Lzv6tjsM+tCTauXIfcMzXptbBpJM/fUnAHrzWlfv9jtIVks4VkK5DqeQR/OklZIdtbF22muZljKTRRRqMlgmAwp9vL50x82TzWYfLgkfgKTld6iT0N0C3tUy5jjOMkd6pNq0ZO22heZvXGBXqlpdWRM2o3Ay7Lbp6DrTEt4kJzIZ5Np/1nTNZT21HfsWCka2S/JjPQY5Bqi0gjCoksfUErKuDXHzK5NiPUvNIEnlJmMbs4zkVxKDL+cZtrMcBk5OfTFUtLsroKkU07sJVaYMeqL0NQPaz2YbzllAbGwkcH2q01sZFOaVTao4VCd/zetakMtnJErgOjrn5d39KbTS0Ebk0Mm9JUa3VXUfL6fhVW5mlgkInjU4wwIbJB7GuXRsoqnUrlrpW+0ox2/K+MY9jTGaS+ZpnmUzA/w/1FbtW1HcfPNHDb5SMSnPzO69D7EdawZXVZw4AOR0XjNaQQ9kTXEtnPGPKhaGQdhzmpIIR5Bla4JkB2hc84+laO6WpLJY4Nok5WMsOjdD7ise6gdTjPmg8hlGcVKlqIzlYowKtWtbDdmXln7DPf6V0S2ExWusKI3gAcHk44NLDHgGRQux/wCE9qx2QmWQWCN5KkA8YJqIyIEWKaIp/tGpSEQpMMkMv3fuuB1/Cp1IdeJTGcYJwcEVbQyBrVHPygFQeSp7U9I5EDeSRIp5xnkD6U79wIFuwrYeBGHQgcU77UgPyRcendfxo5R2JXVSgkkICnjcp5H4Vnup8w7WJU/dY8ZqkCHW8Lk79uRnGc1rSQgoAqbXxwR1qZPUXUxJI5IXGSDnn1rRtZY2LRzLhWHVeK23RY54YxHsDZ75IrOaD+6c0Ipo1LO0juMo5Kvjg1oDSFWPMswBz17GnckoXFoEGYyz++3isl1ZRhgRnvQmO1hARjBJx6Uipu6frVEl6NI1ALsc+nQ1cWFGjLRKz+qk0gKBiI3bgVweadG4UjaOR2IyDTGdTbNu5MOwnuOhrQxUspBRUFEi4zg9KgWAmeSRuh4H0piPNI+SanrZGbCnAetMQ/HpTvu9eTTESE7kB9KYOvNAFkyBchOhGKr4NZxVtRsB7076c1qSLj1pQOaYEgHrUuKoQuDVmOFn6CgDUXT5wN0eHI7DnH9KmSbyiBNCM92YGp3DqddbTW7KoiLSn+6F4Fbe/jGOfSsGbkZJz/hS7T34HtSEOVe9Sc+1IYmV/GgYzzzTESAEj5uBSFec/pSGNbPTGBUZCgUAIq9d3T09acumRTtkJsPqKxlG530q0qb0KV3aTWrpJG/mLGc461RS9gvV3SptGSBxWalbRnoOlGvHmhuVJNLgYl7eRlPYA1E32i2IMloki7ceZH97HvUTp82q3OKjVdJ8s1dFiGePzisUoz1w/GfpWol5tfa/ytislUtLlkdUqPuc8HoMdY5Nh4HzYJXgmruZIlwreYvQDvWjvDWOqMo8tVcs9H3POdSkvrmeNbkuYC33YhwP/r131laWtrGEhj2cck8k/U11c6lojz3TlFXaNHYB/wDWpVUjnNPYyF3AHmnKeTsNPcAVSuSO9DS7FJZcgUbAMiSOWMFePxphtfLbKgnPpRcTViCWN92D8vrkdaVVwvJIpiAEDvU4aMcevrQMmGVHHSgs2Mbcg0hhGSn3Tt9alaaXbyob6Ugepz1po1rbYcwBpDzljkit4Ko46H8qNxJWFZSeeKPmB6nHvzRsMeZAAdwOB1I5puFkXKnj2pgPxjpg/pTlY4JwR9aQDHfjBGarYPGCRg560mhpl1bqQdQGHtSXE8cluytweDz9aExtFd4Ua4YrwCOxpwt2CllbOMnmqIIQX2BtpAIz604Nn3oAlUmn7u2PxoGO4x60u325pAVzFluas+bIg4bOOxqNi7jhdOuN0e7PoabD5J2AAZB5BqrktDpoyLgBCVU46UxEl3Scq+Gx0waokaxKjlSp96FGeev0NMBQDjhvzpc446mgBcd/1rPlvbWAnzZ4xjtnJpDKUmuWyD90kknocYFZr65cvxFCkY9W5NWIzLu7u3gLNcP9F+Wq7oh+9ye5PNIQmwtxGhOfQVeS3mCKFjAOc8mlcC+tnO33n2j/AGRU40yJiC6liP7xzU3GakcKxKVT5VPYDFTKgGeOnelYZDLNFEMySIn+82Ky5NYtIxwzSH/YWqsBQk1eVmURW4G7PLtn+VUpp7uTjzygPUIMfrTFcqCIFwZGLH1Y5qUKGLiNGYkD7ooEXorCVgCUCA9zWhb6eX3+a7AqcYArJt3GXotPt48fIDj15rQCIo+VRimMfjjp09qikuIYV/eyon1bmrsBiy6vAv8AqVeT6DAqk2rXbcRRInueTTAzpri6eRPNuHwT0BwP0oQx7iPvN+ZpiLIjlcgLGfXnirEVjOxbc6qGOcCpuItjTI+srM3tmtKG3ijXCxAfhSGaG0gfKoFQtIgXLyKAPU4p2GY82qWkZwH3n0QZqg+rO+DBDgE7csaoCGSe5dtrT7R6IMVNGkCBWb52PUscmmSQ7HlD+XExy+emBViPT5mcMzqvsOagDSXToWHzMzc+uKux2kMYG1F+uKQzQWJFyzqMYpp8qMbmkGBTbS3KjFydkZEmsWcBIVt5/wBnmsubX5mz5MBA9W4qLt7HVyQj8TMx7u8uAS8+weiCqGxCFLkuT/eOaOVbsl1W9I6I1IUIhnZEIQJjOMDqKsWthMQxZgof05pOaJVNvc1U0uFOZWz9TWjFHaxriLaf9wZpWk9xtxjtqPYY5RAMf3jirMNwFILMAo64H9TWigkRzyloS3OqadCN7SozBeg+bv7VysviTzbgpDBJLARjYo2n9KfMkdccO7XloZ80movayFbVLeDac7uuPxqtpuky3mmxsbtgnIVMcAZqLuSGpQpSXLqdBBoFtHzJulPucCt2G1hhUeXGifQUKBlUryn6FoyLGhJUtj0FZMk4kEshKfIcYHVR6miTscRVnuwTGiEysV5KnIrMlZDKoP8AECQff0rk9pZjbIUm/ePG/wB3bnHSqNtieKQEhyOVVuuBXPK8rsd7IuwSJHclmC7dvcVmuZZNwUAofmyDwD9fWp6k7GjJIJrcI53RJ0ZRyPasVjFtuFcu8gHyGM9KhXbII4pZFhj3K2Fblc8sKsxSQtdytDHjcmV7YPfNbSXYRtLc3LxqnlyjYvzEDJrnp7qZIvLWEyK7ENuXrUR31KNS2iuJYkAWO3XoATnFOaxRjgyvIwPToK9a9ykMZhbgYaOIe3U1NKD5UVxBOzSj+FiOM/WsJvQBkzyxNiZg6ScN0G046VkMbZ/kQM+Dw8Z5H1ri1JOfv/tMEv712GTuAB4+tdFBMrok37yaXZ09/pWsleCaJZViimvpDFLcRL1YJJn5aS2hnUCEgoY8lGjGST9fSlokJs2Jg15CYGuY/NCjLZAz3rlmnaOJoY3jlQKchuoP9aUdSiG0lDQNFKV3KMx8c10MWzyktJS6sp3Ehsq1aTVmQQyxxw3pAhzAoxhwcc9waqzia6niRHXcSVXnqfepvew2alvbQ2d0Y/MffJH86sOh9jVJ7iaGQTnNyqnCqSWwO1Q3dlbFm6vbm5t1SIKkLLk4GAp7j2qtE77okuJ1jO3KMP4vSqUV8wvpYu3l7b6cBHcWwln6lt2R9a6XSLoXWnpKAoO4g7VxXfT1VynokarndmqxkXyJTk4XqQaufwslHPTCN02yloXHzZRsqR9KzJLgmV1kmBVRkKR970xXlQWpTGSXVxMUWViibvukZP5Vl/Mt0fnVwmSNoyPpWr3C+g+xEkDSAvIN/wDCKu25uFmEiXDSxjl0PJWhtXIuXoRFc7nlj+XP3UQDf71QZI5HkeNEjA+UBlxx71z3ew7EdyXj8mKRyUK/dA5ai5unnMdvC0flMAAWGGHsa3SvqO9jIlsmRmwpC44J5H6VSEcyIXiJjIGDt710KSa1IKy3MyxeSzN5W7JWllKq6eQWPvjnPpW9tdCjfh08Oib0ljlYctjIq+tk4ZZZUyucbl64rklPUy3C6lt4GVUDvgY+cfypl9fLBaIkaBHPPTmsVFs1SVziWicLvO0g88Gpok80DYNjL1Neq9gZOJJmm+dwuP4ivFX0lRImYrvUdSp71ztdiGVm1CQKDFtBzzgfzqi8zTRlpOTu/wA8VSikUNjnZRtYb0HapBdDDqUyh6DPStLAU1OGBAP0BqbbJGN3K59KoCRJVIzImT/eB6VdV0DjEq5IxwMVDQiGSRRMUkjSQDup61EWDjaS21ei+lFgNCNVCHY4DY7nBqJY5UV3EpDKMkVF+4kV4ZWWUF8kH3610AW1YDA2Z9OQK2aLLL6WWUMkgIPqKrDS5c/fSpuWaFtYiB97NlqklKSPtGDjvSY1oOAI6GopLeKb76/lQBjzaUckxOD7GobW3kikwy7W9GHDCtLmbRrSWkcjKxGCvYdKk+zp5gcZUj0pXKsWyoPUA/hUJghK7TGuPpSHYnRAihVzgetPoCwucUlAxQCacCQcZoEeVrwCKeua0ILAFPFaEig46UmaBEo6EUgoAkApKoQp5pAD26UAPGKkHFMQ8c1OkZZgB1NMDfhsUUZmlVfXBzWpDbLuJt4zOvdm4A/E1m2VYtb53PlxFXYfwxLwPxPFTR6Z5jh7x2lb+4DwPxqL2KsbyIEXYihQOyinAHuMfSsyyYDA4pc0AJ/Okwe9IBCRnBpASDTAl38U3cR1IoAb5hxyMe5p6gsOwHrQBYRAv19akLHHBpgV2z3NQNFG6bWQY9MVk4pm8JuLuihJZkcwPtI7GovOniYeamffHWua7ge+vZ4he9oyvPFBcXI835DsBz05+tZ72VwnzWkxlQ87ZRkfnWnLGZ5FqlBlVGcSbLhWtiDkMDlOK1i7XUWNyOvUOjVzuTp/Fsdigq69zc0rYxRxCMJ8uT75qdYVxmCUj2PzD/Gr5Ffmjuc/tJW5Z7Cfv4n3Ovy+qcirCTq65GG+hrWM+jMZ07arYl3I/AwfrTTH6ZzW1jk2EUShj3Ge9OPXBGaBD1CBueD7VaEjjGMEVJZZLpIPm4PoaqtbI20g455A6VZFivLaMvI5+lUG+UYxk9h3NUSW4twAzlT6VbQkLhsH3xQkMwdQ1a2sFIkO+XtGDz+PpUumXc91aiaeDyySdo6cVL0LVjW8xSSM4I9aGXI+U0gEHygAZpyuc4xmncQu5W/+vSHIXHBHoaVgFbIUY4yOtM+VBnJyaoQAjqcGmA8c8UgJRjHH51Cw3ccVJRGI+DyQe2KtrK8aYwGHvUq9xj4HQQIjZUgYrSKxyAcKatMlor/ZDg7XIOeARVYxSRj50/FTmqJIdy5wCN3p3p4b86RQu/2oHJxSAcYge9N2AcAA0rDuRCNlcMrMCO2auxu6biwDFjn0pbD3LQdHGDx7Gsi5h23EbRttJz0NXcm1hpaeNT0bjIyK4R9YvmBCbIx6gZNAXMeaW5n5lmdh6FuKi2RrE397HApiubEamRBsiY59q0o7O4bHyKo7k80riLn9m7+HdmXuOmavx2MUf8INSMtKqKDgVICD0FOwyGW7toRmWdBjtnJrPl1eEL+7jkk98YFMZiyazdu+yGJEB7n5sVVnmupYxvuHJ3AEDgYz7UybitFGmc4z70nkGXGyNmH0oEaSWVwxThEUevNX0035v3jsfpxUXGaKWcMeMRgn161eEar0UCgY7YQBUEk8MOfOlRD7nmmBlSaxap9zfKfYYH61lPrEzlhDEiY7nk1QzOknupyfNnfB7A4H6VXW2VsgAu350E3NaKzmKKFh6Dq3FaKadI335AvsopXETf2XFkFgXI9TV9LaOMfJGB7dKQyz5YOM8EelRu0ceTI6qPc0wKL6naxt8pL+gUdaovqshOI4QnoXP9KoDNkubuViHmKj/YGKoLGpD7+TuPU5oAdDYs2GWNmHXpitddNmZVAKIAQfWpuIvppyBtzszH8q04raKLlIwDQBaOBUTFRwTt+hodluWk3ojPe+tIMjeue4HJqi+r5z5MLN7ngVjzX2O32ShrNlKPUrmW42NtCEEFevasUrwqs7FR2J4pqGmoSra+5oKsTPtEMRbBz8q1qR6ZcyfeCxg+vJpuSRzKDZsQaOgH72Rn9QOK04rK1gOERc/maLOW401EuocKwVMADvxSZ3Bd27azYGxP6mrjBRVkTKcpu7HTQ6bA+69kjUryoeTc35Cucu9ZtWl2WMUsv0GwVV9bHRDDtrmlois39qTMfKWGIdyDkj8+aj/sV5Dvurp3PcL/8AXrOSlex1KrTpr3Fqalto1hCAWQyt6uc/pW+ojjULGqoB2UAU1GxwTqynuZ2qOBpdycdYzXFaZc31hYwy+WZbdxke1anOdXaaxHcg/uJ1x1IXIFaQuYpF/ckuehwOV+tJ6CMuC7k3mNXURopyzZ3GqqXK3PmyqnmPnbtXGT7gV5kpNjKto8ixBWtxGyfKuRg+uaiLxQTNLJI0YXhRn73vjuK5nuLcoyCWcN9nTCledw6/SpLaJFhDRgEso3k8kY61otEA1R5iL5gDBjlAeOnpVuHE1sFwDJu2lV9KUkxFGaKdbOYndFyBgd/wrHsbqS1EsSFcsuQW6jNOOzJIPLuHQ/PhlbAUdfzqxBthaRblwrscMCcZ981tutBG8t6E2F2bcoAIT5g3PWqNwJI2clo2aQkxtnpz0x2rnsWbSPNGqxRW0bcclfX1qisN9d7oy4RVPJA4+ma7oPmRSdkasOmxW8eZtkp6rv61VuJIwhnhiKsD0dcHPtisauisFu5haheW9ygjFvIkmdzMR0rGvL+OEFbWMqJEwxIwfwpKLehOhzwupBL5m4sB/e5rX0953nMyyyKE+84GQM+tdzSSJbOkEEVxO885PQbQBjnvz2qIXAQSGCR0QEheOn4+1ectVYDl5oX8vemGC8s2aajBYsNFuDkHeRyv0rt3QixJbww3gWJvOHBBB+7XVMfIi3XAWRccKF55/nXLN3SuT1IYJ2uImiDrbw4w3m/MD9PSuXceRGDg7lYjzEPFaRVtC9zWS+tpNvnl4yi43d2/GtKzglaB5bG7Uhfm2suDUSXKtdgG+ZdzyqJIWO87mkiXqPeo5YlhmZkiBgkICh+q+49anZi3I75opTF5kG6SNeN2fnro9ETNqQm6Pa3Kelax5u4Poa5hkmlJEhCDqo71HILdE2ls4ODtPP0r0XsWk2Zt05clhGojQDBZetVppD5sMhiVowfvbe9eQ9xtIr3M2688iZVVmX7xPP4Gsq4tY/N2WjBZl5+Z8j8KEnF2HYs75IokkZkkbOd6r8yn0qiZ3iAe0Z1kY4duCD/hTVr6ED5WM0SLdO8bRtk46NVW7NvNvjiR43Azu3ZBqkuw9zN3SW8sbB28yP15AqC9vHvZA7qgI/ujFdaSbuJMns7o27KQ7DbyoPIrR/tRpVk2RqsjEE4Hy0pwuxCXFyjvieBFJHBSltoYZ8LCFa4ByE6A1krpaCN7/TbdVmWZWY8GJ+o9qwnvJwAVd0JbP3uPwrJJNlLYbDPOXBb99HuyVJ5qvqE9vOCRG8bA8EHP5ituXVWDqYsYEp+eUKR2I4NWo5Srt5UW7I5Ciu1gVDcP8ygABuoIzTY2/dlQ2w9+eDU2AUTqjDyht4wc81owvDKjGUqn61DTsQ0I0ETx7lbaue9V2syXAidXU9x2pKXcZZSGOIhmZQRxzVxfmjMgZJOxWs27kmeYFC4c7CeQccVQ8p2YgJnH61smUMVScbsgdM46VaVTDIHddyHuKq4F5ZQQfKXcvoRyKZMqyKGVzuPqeKlICNGKbQ+GUHuK6KKeCKQG0Ibd1Rh0+lajsW2aeXh22L6CjyvR3/OsGdAnk8/M7EfWrKogAAGKYheORTckdKYh4BPIp23I9cUrmii29BpVgM44pgxTTuEouO4tLVGQUZoAkxmmnj6+lAFW6Z0tywO0kgD1q/Edsa5POOSakZ5QnWrIFboxJQDjJ6Uuc8VZIlOFICQcUmaYBTwPWqESAUuKYgxmjBHSgCZRk4xzW/aWjsMMTg9gP60mxm2nkQsFjgE0g/75X61sC3knIM75HaOPhR9ayZZqKoRQigYH8KcCnhT3OB6CoKJcY6UfWkMMelLkjqKYhevcUv60hjuDxio2CoM5FMRGsgb29zSjk/KPxNIY4Jzljk+tTAigBwz3p2cnFAC4ApmM9aAE2DtUy4HUA/Wk1ctNozL20SdG2NscjA4yPyrPW1uLaNdkgcAcj/61cji46o9ynXjNclQT7Qudkse314zVY6dA7ebAxjb/AGDxWiakjknSnQkpQIpPOjknZ4vMXgDy+DVCK7CNtRtrj+CX5TXM4uDutjeM4VkovR/ma/8AajQr86kN2yP61po9tdMC5+YfxCrdpozV6MndCQwyt84ZSuSNvenrdeTJtcOmOhYUKbUmpESpxcE4MvB1cZD5J75pACOhzXceY1YlZSeCuKYSV759qmwXGFz0xSjPGDgj0pFXLyStj5uaimMcpXdjO7vTuJomEQ7dq4/xJfTWCRRwsEEgOX7/AIVaM3ocl4dgefUHmltzKmMh3zgGvU94xyCv8qh7mnQUKGOR+lOESjOOPcUrAKVYDI+b9KiDqSQflI9aYiYKAMdvzppGM4OKQya3uAw2SkAg4AIxmpvJjZnwMdDwaEwaB7MlcocmstkZHKucHsDVkEbAjoCB60zft61JZoRuu3v+VIWDCkMMADgVIiHlske4qLFXHRzzJwXDfWpJLteNykDPJoTBpMkKw3EokwrArtzimG1A+4zA+h5FaGexVlVoAGdQQSBlfU+1JlR8pOD/ALXFMQjyLHxzmlDH0oGS7snBpwx61Ixh470hjVsED5h0NTYdxzh0Xg7u2DXFjR5skNIAPYU0JlpdGhA+cs31NaMFjDCBtjUH6UCNAIo7UpOxSWIUeppjMObUoY2KiVD/ALvJ/SqQ1XIPlxO+O7HaKoB5uZ3UEMqAj+Ef41nTK7j95IzjPc8Uybla4jT7O6KBkg4AFWUikZQqxt06nipYFqPTZW6lVFX00tSMSMWH5VNxl+OziT+Fc/SroRUHTmgY8dOnSq813bRJmWZEx2JpjMxtWhZtsCSSH1xgfrUbXVw/QJH/AOPGqFsVZnkLL5krlcEkZwD+Vc+8aM+4Dk+lMknSzmYgiMge/FaMWluxJdwAeuBUDNqLTYVxkFiP7xrTSNEJCqAPYUASgcdKhknjiGZJFX6mmMx5dXtlOELSH0QVnTavMwIhgCD1c5qgKQubqcL5k7AMM4TioWhjzljuPqxzQIspu3p5cLPz2HArQWymdvm2p9eTSuItLYIr/vHYj8hV+O2t4gdiAk88DNSMuRrkZ2kVYWIAgHv0qgB2jVvLypkPRc8muTfWU2kxxtvBxtNYuX8p3wpJa1HYxpNUu5M4KoD3Ayaz5ZZCmXkdjkc5p8vVidaytBWJUXdjy0LE/wB0VrJZXLHGwJ7saHJI5knJmnb6UscnmSSFjyRjpViztIIl/eBC/rWS5pLsdD5IPuX3mWKMmOFmPbI2gn8abG88igsFiJ/hUbj+fSulRSOWU3IbLcQQczSKP99sn8hWadZiLFbdJJT/ALIwKHJI7qWGlPV6ImSTVXw0dukSt1LHnH401dHuZyGu7xmYf3SSRWF5SPS56NH4dWTRaPZqeUMrerHNS3dtIlvi2jRDkfKgxxXTSSjJNnjVq0qm5jJFfyX6PJsiRfvMF5euqVTt+br711Vbc2h50G7akMuUI2Asx7CpI1z1HPvXOalHW9yaJdHj7uP1q5YRiHT7eJfurGOKQF8ArjAwP0rnbzy3G6eXyHY4V14x7E1jNjSMKO4ASUeYvnE4U45UDjINKLdrQgq3ms5Bk2rnuc9K8yStoBakuN0O/wA8Iu1k2HqvoKwIYHkmAlwZeiKwwCPxqYoHsWRJGInjAaZeQDECCrDtWKt68dvtDtGy9eOT9a3UehJo2LvcJF5hVWDna56EVp26SwysJVJCYyUPbPrWEnZsDI1Ro2kyk7Zb+FycqR3qDTLSLyprt5SE5Xb61rF2iJjjcxxrK8E5LYxsZMEgVgeeZJi10pdn/MVtCIHdWv2ezZUhYyyMCFJHFcteebJcKWdRLkg4OTn6VhH4tR9DZj1NI4lCKTIoBKy8A1JHq014pjM6wZ4wq4z+NdcVbYpWRahgLy+UIJBIpB3u2QfxqK9lMkphVjG6dVb5dx9q5akXe7C5nXHmrIhEyupXBDZ49zXNzLcyxRpIF2L0fGSBVwtuZlGOCSN0Lx/I3fGRWzaSJBuS3lID/wCsB7+ldE3daCOmgjmJO9gEJ3ZyMN9RWCjS7naBRGm7aR1yDXJG1xjLhboWxj8vKdDnFQwTyx2Kjy1YhsKe4rZJNCNK3hhlcFzGspfBV+CtXJFW2fzRcEhG+6zZ/L2rmk3ewWKN3O148Km3KLuJdgeD7mmtp0U1vEyzL8xJdQT+fvW1+VDfkZN7CiXXkCRZ0C4DLxihHjBS3Zn8tSSGxyPxra90PYui7urYCJZ2hTkhn5zWQt1JKytLK2UPBPQU4xT1HfQklEqq2JA8bHBPXBrU0/UHjtJldpC5KhWTrjnvWqsVbS7O606VG0sGeU+az4/SpYlU58oDryRzWia2JT0HTwPJFjOT/dzwapz2YFt5cs7AbuCvGK55w1uBzd1ZTT3jEsCsYwGfP4dKge1QttXG9gT0/i9jXLzHVLVIY1ze+ayvhnRcYI/zzVOC7AcGZP3hbDEcHFaKKexhJCPdxQT5jLNj++OD9RWXO5mczdHzyqDGR61rGLWrJNZIomiAZ+HXO7INULqKKOBNr7n/AKVKbTsQkZWQAMA7iefatizWbbuTJj5z3/SuiT01EzZQ2M8ZQyMkhHIZfumso2LNKxgJBTqAcfiK5VJxeozQVkbT33yMJVwCJASPzp0Wn3LW6onlyRvyGzyKLpXC5b+zGKRYm3LIvQpzmufvIZhmS444+VgOv1qYSvLUaMCVt75CqvHRaWOaSP7jlfpXpDISckk8k00jjNMCeBUaQBzj+tbJtIxuXoQMkr6VlJtEsqukqgIj707Zq0ksUKFicsOsZqHqIqsVlYPs2LnOQe1P3IRtjlVSedx4qrDKaTFM5w+Tzmms4EgZCxX0NXYZppKjttEfUfxHFQxx8vG7eUD2NQlYkjMRjUyKw2jjIPNV0fLYGcdzWqZRfhtnlQtuyB2xzVu2tysoVk4Pc9aBnSRrtABJPual+lZGqEpDTAcFLdBSEAe9ABuNITg/LRYtS0HhzjB6UjL3HQ1KVmbOXNHXoMpa0OUBmlZl+h9BQBVmeRGiC8bzitZVVR6GoKMbUXy0Ua8ndnAqySX+9wPSmtglozzSMc1dAC9evpXQjAMknJoqhC07txQIXFAGaAJR7U8Y/GrEOxTgKYh2K27CwN1k7goH61LGkbT2ttHGUGZZR/CvAH1q5GjtEN+Qv/PNBtB+p6msmUjRWMlQjKkSf3VH9a1UBIxngdhUFlkYUY4peGoGKeKTr1pAGMdOKOe9AC4FJnAyaAITIW4XAHqabgE/KCx/vGmImEa5yeT71Njn0oATmnDB7Uhi49aKAHYNOBHSgB52gZPFRAk9sD1NADOf4Bn1JpwjycnrSHcc0KSDDqCPeqY0xSd0TFRXPKHVHrUcQ4e69UZl08tg8ksmGQ44I6VWdba/jAuOvX0qlLoxzw6lHmgQjTZoYXW1mQKTnDrnNRJI9soW5hMf+3GMrXNOD3juFGrFvkq7dzVjLox2luQG9gDVyK8UsY5WUn0PQ0Kope6wdGUPejsMktY2VnjYp34NSWpmWBCq+YGGevNXaUNtUSpQqaS0ZdF0gfbISh9CMVYKo446+xrpjNSV0cM6UoOzKUimM4yDTQQy88fWtTnJxkdDke9TfKy4ZRg9jUMojUbTiIlR6ZyKpXdutzPG00SS+WDtzzj8KWwPUuLgfKBgD0p/B684oACgzkHDUZdevI96NgHiXseKeSCPUUbgQ+Xt+7x9DQpxyTk+uKAHFsg8ce9RJiMkpkfTpUlGlHdkDDj8RUUtxC88fIyQRg1VxWGtEp5GR9KozIVGEQFm6UElZ/M43ZRvQ9KlUMMUDLQyRUu75cGgYmMmjbuGKQDXLYKg4Ge1CSyR8Bt31pFD5LjfEA6c7gePrWm3lyr2OfWqTIaKT2inlCV9u1Uk3lMkA8kcVRJGSN3XHs3FSHcOelAx6Nnr+tWN/AwuT2FIYnPc5NQSyJEpMjqv+8cUAZU2rWaD5ZDIfRBmsl9Ycn91B9C5/oKYFWS8vZFJ8zYCOiLiqiKZIkaZjIxXOWOaYrgI1yMLkD+6KvRW0xQ7Y8f7xxU3EacVlIVHmMB7LzV1bCMfeBb6mlcdiyLeNcbQB9BVgKOeOnrQMd0GR09aoy31rB/rJ0B9AcmmMx59dt1VvJjkkI5yRgVS/tS4lXKhYwewGTTApyzTSKd8jt7E8VlzBRENwydw4A96CTVhhmLb44iMdC3FbgglKqC6qT1IGeaVxFo2KMVMpLY9TVtYoY/uqAfYUhkxyfT8ajd40HzuFHucUxmXLq1pDwHLk9lFZsutyNnyIMe7GmMz2ub24+/MUX0TiqqQjcS53HPUnNBNy8sJY4jjJPsKufYrl1IASMY78mgRah01QgEkrNjsOK1Y7WJR8kYB7HGaQGgEbHQAn3pXjwv3setMZnTSQxcl1c/XNZsmpqOEFYuaWiO2NFtXlojPbU5s/KcZ4rPluZ2zukP4VNnLc19pCHwIbZkvdLjLHBzjntSRWU7klUCjPVjVtqKOX3qku7NeLSHY/vZMeyitIaXbwfMQCP8AaP8AjWd3LYrljF66mHqV95M0cMaskZGQyjr6YqzDqUkaSggiR1BVCvRj1rmWjuZSnd2IdG1gXhkW6YLsxtAOPqaF1iSR5LdUWNlGF8sDd712uXKChfV7FmJ72YDyLCWZh0lnB/8A1UNbX9y6pd3qx7ukaGk5N7HpJ0qW2rNGHRLaMfOpkb1c5rajtljXamEH+yoFWo2OKdaU9y2qjGCWOPepMKByPzrU5BNuBigEY6UCImPPpTCw3DPNMCY4yCo5Heq7IdxfPPekBg6+/wDxJJxknJUfrXTKSI0ULjCgUwMnU4/MjQliAvJHtXP3ZtriKMqzuSMMemQOlcLV5NFHJuiQXJlePerdVrcjuGuoPMt8rIjbCoOBgjr+lTVhpcRiXUzhZg0kbbmBOeT9RVm0lkneExGJioKqjMRj3rFLS5LK8clyZXiDeUyc+XjIYniq11AXuM4ye7Y6+ma0bV7gatqsVtp5E0mG3FgoAbFX472b7HLJskkAjClgPu/UVyPVtiRgak6k2zbw6lQSAec1JGEnEmXKqoy5Dd/YVtayEYk8UZQSxTfMSAQR1qeDekQuJV8yMkpg9vcV1X0A6oE2do/71JBIcxF+3FcnEIXuZgyvu2cZP8Vcy6tD6D/JhcLHGrrOeSX6YFayXpmlhitYkR1+87r96utNgvM15Fu7fyriVhJubawJ4yemKxL1p5B5pjVYkyCmclffNZTXvalNkXm+XEJhtaJjgfl3qTy3tv3pMW2Q/c3dVPpWSViBskELO32YymHHzZ/hzWhp8MbWksjIjSITjP8AEKlvQVitHHb3EU6x/IyDPLEH8qzJGjhTEMhLEH5V5x9aavexRQt9925V5mkIP3c9feulsbe1tJcsrGYqcZbK5reT5dES7tla4ELjZ5Bikc/NIpyDTEYQ74pFV42ABcLkGufW1hsszWN9LYjyysbJkffxvWs9XntLGKOSJ4yDzn7rD1q1ZqwxG8u3Du0amVhwFHB96oWTswaRjhIznZjtVrZsnob09n9pj2+WziUb45VPQelZf9jt5G5QSx+6wOOfQislNx0DUqfZJ4Y13R/O5wAa1EQxedHE2OASCvA5610c2uhs5XSRsfb1tLJUVQ+84eRhkL7itrSDbuHMMgkbucYpwWtzJ7HQ7elUr7ZFazTOoJVCBmuuWxrFXaR5X5z4/dPKHb7wB4Nb2n2d2VMgCRq+Ml+ciuPkuehO0XYtTWdtkqWLyjn5D0+orGCB5QJY0Kjjdtx+dPRKxwyM1rVluGkKKQDwpOciqUySTSOyKIwowAOlVcxehELSUqmVABGeWxUSbY1DGMMM45bpWt09hbkmZ42E6DjHpkVq26q9qHVgpbggHv8ASsZbaCI0tH5BYBWPMh4x9aqyLNFOQJNwA4IPDChSTYzbjvooIyNm5T0VjnNWje74ohAmEA+8FOVzXPKDGtCmYjFEpWbdK/K4JBU/WsZ5prh/LmmYoT9ea6I2eth3e5dbTdlpuZz1z9zt9ayLiGIFTbMzAj5gw6GtIz5mJalNoSFz19agFdAxOlW452QHaxGRg4PWgDQjux5YRxz64qEukrAScEd8daz5RCRKQ5ELjPox4NUWXDkdOapANq5FLt4dQw/lVAPMucBgOOmKhZ3bJz09TQMrEHvViIop+dSfoaANezvWWUIx+Q8cjmurBz71LGhaKg0FzT1IHJGaABmLVGaACkpgFLQAoGaXocd/SmIrCRmuGiPygDJPergQL938zUsZlTyH+0IwvzbRzWgWL9ePYUWuhvRlYwgyq+DkVb2FqohnnAwvC/nQM+lbmQ/PtSigB4xS4FMQucdaqtJgnbzQALM+QOvtWivI5ppgyXFSirILcNtLO2I0LfToK6exsY4ziSQsxH3RkD/69Q2WjoUt0UYRAuPbmrqwnGT1rAskCZ46AU/ytowpxQMiIIPzfnVlNuODQAu4A8c1J96gYY9KQ8fe4pCIGcfw/nTOX6c+9MCQRDvyamANADgB3p30oAdwKQgGgCPbjpzTgc/WkMfzjrRvyOB+NAEYwGz95vftT9u/7549BQBOABwKfQAcUuT2oGVJVLqVcBlPY81Ve1ilHzqM+o4rGUUzsp1ZQd0Ufs08OTC29fQ1H9pPIlQ5HYVkpOOjPWlShXXNDRlZ7aC5l27mRtgI2Ngg5rPltLuA5Vkucfw9Hpygp6nnQrToPleqIn1ACFoZm8h2GMSDkflXRWVwBCiqdyqAA3rXOpuLtI6HTjUTlS+41spNPEXAbCtgMOhpstsgQFXaNvUdPyrSVNSaktzGFZwThJXRTcyRD58SL/eXrUtu8cx2lsn0IxWsZ62luZSo3XNDVGgYwMYqnczR2kRluJAiDuT1/Cuo885S31i6v74LaW5+zKfmYjr+NdiG55HNZvc10sPyG461KsYGeTk+tOxA5owPukmkIYDJFMRGcHmo1XcSE7dakonSMv1OB6UyYr0j7d6skrZb1qXcOmOagobk01gMdM++KllIiBZOUYgUx5pCyZUHBzmkUX0uI5TgnHs1OljVIJGQ4cAkYq0Q0Z8L3DHa8YKgAhgcZpzMecAgg45oQMkTeU5xn1FSNNtHOKYhQ28e3pUnAHPJpAAIzxwRUDOQ33aVhpjxJIrkqxA9M0+B2UfOM8k5FK4y6RG4PTmsp7crcAK5AI6CrI2FleS3QuyCQD04Ncw+uTMP3Nuqf7TnJoHcpPdXs/3p2UHsny1XaFAjGQ7mx1JzVCuPhTeiiNC/A6CtBbK4K7hGAe2TU3EaKaY5TDyckfwirUOnwxIAVztGMsc1IzRWNQuMcegpSR/dFAxu4Dvt96qyX9tGOZlJ9F5qhmTPrkaf6qCRyO7HArIbWL2ZRsWOJT1wMmmIpGR7iBWllZsjoW4qksSeYCq5wMcCgRfFpNIrBYsAjqa14tPkKqGbbgY4qbgXhp0Sqc5ZvdqvxxRqo2xgewFICxgkcAAU12RBl3AHuaYyhLqdtH0YyH0UZrHm1tslY7bGO7GqAoyXt7KOZNg9FFVBHv5lcuf9o5oC5OtqZSBEjHHtWxDpkpX5iqfXk0rkl9dKQD95Izf7vFaENrBCTtiGR36mgC1yeAAPeo2AU5Z8DuKYym1zbxk/NuPoOaadSCr90AdgTzWMpqJ206DnvoihdalIDEYnG1xlgBzWK11NI4MjkjPalZy3NeeNO6jq+5HPIjgBBz6Dk0kdtPKQVjIA7twKtWiccpSm9dTVi0t2K+ZKFz2UZqhthTVIbUoWXcVYuOpxwfpWTlfYHHl+I6O5kFhDi3CtJ3QYHy96w31y3tXjhghUBxnd2ye1Ty99TR1bfDoVtUvblJhLDcAcDKoeAfQmrVw9tFZJHPIXmmGSd+dho5vdOK9yndtBbtH9lkMkiHAU84z6VWluZTKwuPnIjOEThgT0ya50rok5RYZIIWmBw2OQOq/UU3T5v9L+UEynO1h3Ndu6ZXM2rHsFt4qu4rWVprZGEIVMA/xf/qrJu5vP1a0u4tPLruBkCdAenX261N9irqx3j8kmmgiuoQZNKT6mgBMdxTQcmgAIGOacDgdOKAG7gc81EZFz8vOOw5oA5zxES2mDC7Q0qg5+tdKqMW+dzjtgYxQM5+/+zHJjfMu4KGJOAa5MXEkTlbvcGz8uRwB6VyJrmKKd/dROg2YzisOwuJo73MblUI+b0NdErWdyXoa9z5TwiSCP5pGKt0zn0qkX+yhYJYmcghsKcEH0rz47WILcbh4XfyjGG+XnOB61oSwW8MsKySSDdwBuzxWbunZAWooIp1kjjP8AqT/F1I/wp9zutWnfcUV4vlUHr6YrBgkc7MImiEluBhVw57j8O9UljCODE63LHOVUV2q+zEx7XDRW5EdvgAcM3O0f45qW0uIj5chiCxx8knPzN7Vo1dCNW+jDxC6V18vgKpHcjris21imWHLwqwaT73UgVzLZ3Bi3MUQlZp7pkkXkBR2z0qCGdI4tsblxuzll7jpwDW0W7bDsdHp0mpXMm9jvgLZ2MQMf4VJNJ5bXCRqrOmW8vbkkfWlVTbL3ONQtPKxuGOw87AMZI9qviSxkR5XtjlRhQWwoqndbEdSs0m4x+Q7w7/v56f8A1xWtNCse2OOZnI5Zux9ah6aAFncytcNHFCkrqMg+o96yXZJbqSQMlnNjG0L1PtRFWYx9nZPFejcflz/rBzgf41HPgS4idZFznrjitL3kSSX7pHZlULx5PAByDVewjn8tmP8AqgOcH1qfstsOhZd3eVAIZBCF6de3WrCXP7pldmmgUYCjop9xWbWhVzDuLye5VAV2on3QODWrHNHbR27B1kXBJA+8c9Qa2cbKyE9QluFuZglu726DlQTx+VLPBqMsqyNIVY/dK/dNRpH4h81tjG+2Sq5WeRt6n8M0jSFH3NvYOvB3da6bLoNls3KyAB4/4cYbp+Fd9ot1YMBsYRzBNrKwxn3pxjZmdjp/PB/1alvc8CqFyhuI9k5Gwn7q1o2dUdHdHO3VukC+bDhWQcKBWVbXxhHLYTP3MVCd0U11LRuIVLSswO/uFwc1LcT2UiJ1CsOXU9K4nGRFrmdFcWvmAnDKuVznn8qy2Zij7Jdufu7hjIoUX1M7EsClx5cihpDkAjpVJEWGMmVQGjflWHUVpfXQzNe2kiuomWJ1THUMOg9RUEmnx5RcqHPXAwayTcWKxca05eEgkKATjkVR+ymOMOqHb0DHpSUgKXlGCR3kUk4yARmrFvP5SMRE6EZIdefwIrpeqKI7kyyRwjcjIeyn+YpsVnzzuRwehFNNRQ7moAyWTcyGRW+6eVI+lc1dSKJPki8sY5AORmnDd2KQyOVWBGCDViGxLozPyOxWul6D3M6e1kjBcKTGDjdVCmncTViZT8w4H+NSMxAKlcA9MjpTEMHv0qQAYPGfc0wGtheo5pMls9BQBHTvrQA4kkCnKNx6j8aBE0ZCHJXP44rtrdw8KsD2qWNblmiszUXtS0xARSc96AHY9KMUANIpCQO9AxLdvPUkfKM4rRWNVH9aljRhW0oN1cMRuGeKuOS/+yPSnYG9WU44NszODkmryrmqIZbCYA5xSSSKOnB9aAPL6kFbmQ8CnAUxC4oxQBAyuxwBgVOlhK6kgEgdcdqkByxCPqMe9TBRVIC3DbySsBGjMfaumttHbepkUMf7rHAFJsEdNFZKh++zf7K/Koq6sCoc7cZ9KyLJQgz8uamC/wB4frQMftB+lL5Y9T+dICExj3/OkMJxkZB9jTANhUfNnHtU6mMjhuPrQAhbshJ988VWIZj1LMPyoAlSJto3vk+w4qcAjv8ApQA/Deo/Kl+b2NADSW7j9acCwH3eKAF3eqkUu5fcfhQABh3Iprsv8PJoAhXOSXbcc8KO1TgFzg8CkMmCAVJ9RTAUUE4PrQAF+wppJHekA0NntQ2CMk4FAyuxLHrgU4RpJwyjb6nrWbjc3hNxd0U7u0Q8wcEevGaxrZ7uGDMsWFyeO/51z6xPaUqdaKjLcmH2SdiZIk3MOd461WOlrHIJbRmhb0zlTWukkeW4ToTuiJ57iGI+dGxkVusY4x/jWxb3sLwrIXIX7oU8HP0NefaVO1tj0lKniLt6SFjvVdiHQpj14zTbNYpIW/iwx5rtvGaPPtOjLsaBbyomKSBQB/y06CvM7y0utRbzhOJyDyhPQfTtWPPKkve1R1+zjiH7mjseg2bxx26xrEsYA+6vatMMjDrwPWumElJXR51SDhKzHCNdwODx2zU+P7p/PmtdjnEZiibm6e1Qu4mXaxyB2pkjAmOFY/jWalxNbapjYTE4+YgZxWL0NE9dTbuHhkX7wDEcAHBND2xA4Y/jWidyWrFdk29ahbkc8r2pklcuFbCmrG49fX0oKGEBuAck0m0gc4z2zUjHBRjkUGIkEI5UntU2KuX45DFEA65wMcVYRoznHG485qkJq5XW3QiUKSCH6g1Xa0Yt1DfpVGY0x+WRnIJFQncTnrTGKGOalXpk0hgSCaQHcfagCYgkU5QcjBOaixVySfeYCCobIxx1rj4tKnx8wVR7mrM2aMemKB87sfpxV/7FbKv+rBPvzQOxOqrGuAMD0FSswTgDJqRkbTKq5Zgq+rHFZUmqWqEqJN59EGaoZRGqtIu6GA4/vOcfpVKW8uWOGlVB6Iv9aYrmVcAOPnZ39SzZqrbTIsICjLDsBmmSX0gmnBKREZOPm4q9FpczAb5Qo77RUXA0YtKtYkAILEf3jWokSLgKnbsKQyVVKjoKa7IvMkgUe5xTsMy5NStIhjzN59FGazpNZJGIYPxY0xmVLe3k2cy7F9FFZkO5nVpGLHOfmNMm5upE7giKNm9MDpU39l3EjZbaufWlcRqLpa4+eRmPtwK0IbWCMZVFP60hmh8oppYDk4Ud807DKhuIYx9/d+OapyaiijCL+ZrJzUdDrhRlLXoZ0uqnYydz0KjpWa07sMkFie7Go96Xkb3p09tWVjIehf8AAURwTyysyRsVwBk8CrUYxOaVWc3qaL2p3wxPJtfZ91FLE8mtWLSIgBvDMf8AaP8AQUnJ3shKGl5M0jDb2qbnKRj24piTITmFdw/vEf40KnfWQOpbSOhnXuqrbBo0KmbGMdcV5ybpm1iOe4Yj94pY44xTum7HI3c6S+kjEjyttw3K7BkbR61ydk1pLLI06yNgkxRqcZJ9TUq+rIYt1Osj/uhs3EFVznb25rUsreOaGN5LoNlwu3AyBnH+FQ9EBqzYt1VRKF24AyBlgDmsLUpknmW4iWQIqje4781hDe4GbFbPfTlIN6x9XZj0560txKlmFS3VTJG3MoHXI6V17uwitHeXLRuC7GNmDSfXpk13wvlt1V7K6AbIVvM5Ujk59qJaNFHf2N1Fd2qyIyv2JXpnvVzBroKF49aTimA7Jx6VWZgDnNADfMJ4Cn8qcQ7Dk4HtQAgjAGWPHq1U5dQtLf5TMGP91OaRSVzj9Z1F7q3ijit3VTMpVn7n0rYkg1S4Ql7gJ/spxgVL2G3Ypqhjlkhky8oUbCB1xWVLsCMshdnzwpG7n0rxb+9cgoSGDYztEVIIGCuDzT7eeKCXasQaDHLsD+ldTbaJZmyrI4kaBQsZfcCOvPP5VEksv2tdzOJxgA4zwatWEaiXwllWA58nIy27nP4+9OuYQLoMw5XHyvxn3rCXusYv2mWdfNESoseUJjPX8PSo1jgV0knnOJE4HXFLYV+hTa0t5rkyxSr5Y5ZRxjntSM9qqyR2m5Zg+1SeMD1+la3k9AsVory4CmKR0ZSeMjp64+tWIkijEgkiLRH5xjkiremwDZJSNqbREF+YEckcVWF3shljScjdycj7x/pU8t0MyZ3M0hZIyi8cH1+tWbWdIpMrH1TBLZOD68V3JWQGla3twZnkDEbv7oznHSrJnkubW5ZiCyAHcgwxFYTjd3KuZZNuYPM+1OJyRwRxVaWcL5kYXIJydp61Vrsg0F1OIiJXtVMY6r71WeWeeXzYhjJwMHgD0rPls7sNEacs6yyD7IDFKBmQnhk9QKwgjW14sjESKxxuJyKI6aMfSx0sNsFnaZnjSEn+HkMf/rUupJaRw8yBpD8ysBWF3dWBK5z8lzLNC8bkGIcjA6elQRRm4DiORlUYwp7112SRJrW01xHI8cZDgJ0cYwfapLN2it57hjGjnojDhq5pW1sPfQ51r15AVkVXBOcYwRSwEyKw27gO2OldfKkhs6OOHf5UIeMkDoeorSiFzAQscqqudm0tkA1wvXchHO3VoxuCk42sDgOo4aoPIWSMwo7Zj5+YdD3FdSloWxftEaQi3kiDMpOHz1HtXRaWdOgUTCR2lHXI+7WqTQWOxjukmXMTFhT9zGpZ1FK4t0uF/eAZ7EDmuIv4vs8gRSm09MU4g9jGmL4AyT3xUInkEflliEJyV7VvYwuXLK1lvC6xuqlexPWtAJ5BXzWJKEjGMrXNOS+EzuTrE6uGB+VgCCD09xTvJMrkOwd2O3a3euW4itLpknmkRRMjqOR60tvfXEsS2/lqwTgtjLAVsmpLUZpy6jFbW/lwu/mE8sV7etYL3jiIiO5Lc5KkYBrOEO5eyGwXKyzgyNsJGG9K6AWkLvFtukLtxjOD/wDXrSScdiLMq3Mdtb3yiVj5ykAhRwfert1eiKcJNbsyYyCOM1lZySHaz1MmfUFQnYhO7oG7VlTTNOu5goPriumELalCxWjspYDcB3WraM6NxmtmWh01w8kfluSV7isl41UfIuTSirFSdzOdSvBzVxJAyASElR0FamJGGUfd+Y+hqLaxzmgBzOWQKQOKjxQAvFGKYhw4qVU3kBOWPagC2kTqw3r0PQ11duiquVTZnqM1LGi3RmoNRaKBC0UAKBQzomN5wT0HrQAuwt/simykRwuyjovNQzRblKxdfsy9c88VcZpCCAcDHSm0SmULeIxKc8sTzV8LuHNaGZcEQAphkWM4FIZBJPkHAxWY8nOOvvTQ2ceBTwK2MB+KXFMBwXJq0tuxXcQcew4/OgDYtbcfxqv/AAI4H5dTW6qouN7rx0XGfyUVmUSParcKdtqxY/xynH6U230SJTulcufReBRcVjoF2xr5cSAEeg4FXI0GOTknr71JZYxtHFHX/CkMeAO3FNOfT8aYhQKeD+NADgc0YoAgaXHCjcf0qrtDtk5Y/wAqBD8OB85BHtVpTGRhaBkuKP0oAfim9O2aAEzTwxx60AL160hwoz0oAYzHHPyio1UuegA9aAJPKC9BTgo9T+dADwG7E08lh3H5Uhhk45wfoaapI/hOKAELjPQ/lSAg9/zpgP3dlwfekwAc9TSAZtw2TzU24EUAQkc0maVikytJbRTH5lwfUVReynj/ANTISByADXLKLWqPapV01yz1RDLLdRRr5qbhvByBggCqrx2OoFgsQ392J2mrUr7nNVofahsVhpt1bxlYZRLntIePpioEujbfLcQyWxz96PlfyrOVPrHcdOvdctQ12cXMJEUiyxsOcHmpbOSKJNqKqHJyBwTz1rKFVSvGRpVw8qdpR6mgfJlOWGG/vDg00xSY/dyK4/uvwfzq+Xl1iZ+0U9J7lRrmW3P7xXUehGRWpFcpIobOOK2jNM5503Es79w4ORTSAfTNbHKIAwNSZ4z1pAVJYYZnV5EyV6YOKumdx0wR71FrFDvMVxhsqalijSS2jwQcDGRVktFZrYbu1VjyWHZTg1RIxsEcj8aYq/3ST9TmkMeCRngke1ToRikUSknrnijdkfMBSGOTC52cE81OHcHkbvpSAe7qZI85BweKrvAHm3DjjHBxVkWGyRbIy552jJFQN7qRn1piKxUOe6+hBqaMEcdqBlgHA5HNO3KoyeT2A6mkMX3J59PSk3HtQBDK6R/M7qvuxxWLNq1pGOJDIfRBmgZkSa05z5Nv+Ln+gqu19dzqpMmwMMkKMUxXMxl3ygyuW46sc1Mrf881Zh3wOtAixb2128QTy/LUd2PvWkmmMxy8h/AVNwLsWnQKo3DcR1LVeSCNOFTr6DFIC4sfAxgVHJLFCp3yqo9zVWGY8ur2keQhMh/2RWY2tuwIgiA92pgZ0l5ezHmUoPRRVLy93Mjlj7mgVx8EBcHy0ZvmPQVrJp1w3BVU49c1NwLtvpgZN0rNnoQK17ewt4ANkQz6tyalagbCpwMDAp/l46nirsBUlnt4gVd1+nWsd9SRRhIz+PAobSNYwbKcuooqczfgi/1rOu7z/TN6ZeNowQrdiRXOnKV76Hc1Tp2a1ZWedplXO1R6LT44ZJD8kbtnvjAqowUTnqVZTZcTTZGYb2VB6dTWpHpcY+9vf6nApuXRGSj1ZpR2UUfRUT6CpyUXod/tS5L7lc6j8IomKuQqAemazJ9QKSqhBG7gnpj866EkjLWTMW4ubMM3nMJeeFjGfzJpTqZEJf7G4iXoTk4H8qxlPojseHcIuU2YNzdN9nDPs3SZbCryF+v51RgV7iNbiR4U28JuPPGK50up5ZJeI0qQJ5yHcQPLJ5HHP4VbeCLSrPa0Uc0xBBbP3c//AFqlvSwtznJUiljMr70PTaRx68Gt+yiht7KNWj+c5dn6n2pzb5bCLcSieUNMm8qu4knsKrR21um/Y5ktWXcMjG055H6VknYCrLc/NcCyXyY1UY9jxmueeMzW8jfM0inLNniumKtqPYSykSLJ8gSsRgbjx+VbdrqalTAkIXfgZAzz61pKNxnVR3EFrLA1tHOqLJh2527T1r0MuMdcUqbuikQiXH3fm/Cm5cnOMfWukYBCT8zEmmSzW9sMyOkf1NA7XMmTWrfBEMck/wDurgVXW41K6GY40t19TyaVytEKulSytuubiSQ+hPFaH2aztgGk8tCO7VItWczrWoWzmzWA79k6scDg4rXW9vrhw6QCGEckse1ZTemgaIoziSZBtk37QQcfxL7Vy4uGWdFZcEPhXz3FeZFXbRLLrXUy3EiSfKzKGyRkA+laFw6S2zSmSNRHhinQjnn6/SgRVuImulZdqESruiYHG32rm4kmikZMH7QcDe/AA9Qa6IW1TAvyxQWlwHMeMr824/xU+3Bu8rJuDDhCp4z2qd9TMo6ncIgENsHQx5DEtxmtC1uIWgDXTKVVPlf1PpT5fduVboYsmoi4ysUMcSk56VCL6dp0zFHKQNo+XHFdChbcbsX7e5mmTCWiySI46DkD0+lWPKcOzXCMobcCB/DWMkkTpsY00s1lMjNtYbfl9GqSSQ3SqRF5KgDLHnn1NbpL4iiC5Z9/ls5ZexXpj2FRSvFAyNC29h13g/lWqYIuyawfKjWCIQOmfuHj8qx0dXYliVJPJHpV2KYlyYAB5Jb6HtVJumQaFe2pJchkkVFZEywOc4qbcbd9jMyljkMD0/CodhFpbUs5eViQ38W7BOelXrYQwQsk6iWInsf1rFu+iJ3H3FnGIgNPuGdJBlouu2o2sDBbrJcDcOmVbNLm+8rXYiZUmiUQ7d6kEnoRWVMLmOdflZZCTg461pHswRo23ylQZX84Z47E1PeozWJlMyfe5QetYP4hLc5thukRJAIxnBOK2IbaS3uGRZ1+YDaV6NXVJ2Q2b91aecn2hZ0abgFMbS30rkZVO44ckk9jWFN9Bq9h0kVxGiMxcL1Gc8Gujs7UNatNPcALIMZHXNXJqxN7mJdRW8ePJlZzn5lcdKS2Xau4cZreLuizqbC5jhJyp3+x4NdJFc+agbaVPoamSNoitIT3rmNTtGdvMiXJbhhjNQtzR7HOyRNGCZUZTjAPvUflBo9205A5H9a6DmK+DtUqCG9QcVYhlljJAclR82PepaTEXWmWTaQTtVgenNWY3k81njPmopztY8iuRxtuQZ0+oXJu3lR2ic8HBqglzLHMZI3Ic9T610RirGrdyRryVo2RyHB9R0qqHIBHGD61oopbEk7+SyErlHH8J5BpkUuxwTyB2oEK7+bLuck89e9XopSkx2nzwRjD0raWGV5ZGlCgkbV6DuKfCkuflDFe9UtAOrtQGi+7hhwSBjNTtAGPK/jWL3NVsQnTlYcOQfSoTphPSUf980rjsVzoitkmUhvpWLdWL2nMhUrnjB5rVMizMfaTzipEyWC+vHNWQG0g7SOSaumxuAuTGSPagRDHBvzyQR7cVEFO8DOD2NAF8QtKD8iq6+vGactlLvXIK7u/pQBs2luyOWfcG6HPINa2KllIdS1JYUUAFLwDyfwoAkwxH90frWVclBdwKD055qepfQ0mkCHk5PpVC7eSSEqi9euKQ07DoU2RhQOgq4EZuvStTEuLHx83alYhBwM+9SUZzSDcefxqk0nPc1QmQF8nnrTCw71RJzYp+K1MyRVJNXktwRlnAHqen/16ALMTIrbbaEzP6sOPyrYi068uWDTyiP0Hp9BU3sOxuw6TbxDMjPI3fJxWlGiRjESKo9QMVmWTjngc07a0nAPA6mkBOoVVCgYFBHOR8tAxQ+3qM+9Sg7hTEPHHTpT855NAxhGenFJkjrQIaXHQcn2qElmOCSfagQ5YyfvHHtVkDA44FAx+QRyKjaMN0GDQAvzr6NTgwI60AKDk8VJkd+KAAgEUg+Uc9KAI2k9KiUsx4Gfc0xEyRjqx5qfHpSGGT+FL196AFAIppIPB/KkAwlR060b/AMaYyLzMnpgDtTsEjk4HpQICpbgDAoERHRiKAHgPnqCPcU8k45AoAZn2IpOCeooAkVO9TABTzzSGOuJfMTY6Aj6VziabAgYLuBZi2SelYyhc7qVZwYwxXUCkq3mKOgPNIl1E42Sp5eeu4ZFZxk1oztqUY1FzQHDTolDNbExO/wDGlZEgvLeeRmjW5iLDdgYbOBRUpqasclKvKjLXVECXfnTbIS0L94pR/WrLXkqbflZV3YZlO5cfWueDcPdkdtSEavv0zat7mJgQuxweuDmknSNoS8HyuSAPQ5NaSgpSUluc8arjFwkros+U0SZILYHLLyT+FSQyK3SRWP8Ad7iinNvSWjFWpJe9B3RaxxknBoGccjI9q7DzRMrnGfoKdtHrQAcg+lNCj+HK+4NSMm86RegD49Tio7a4jLyrINhY5GelFx7l4RRMvOB9DWXLG6XCxkAo3QjiqI6kjxmPqaiIOOx54oGO+YYwfzqTOeox9KQDxgjjtS7yB1oGSA55Oc08EKMhsVIxWd/LIZQ24djQCGRcjBxjBqrisQfZlOSOD7VCBIHZSc4HHFMkVnEaMz8Koyc1hyazaRnIZ5X/ANleB+dAzLk12Vs+Tbqvu5zWVc399JExMzIMdEGKYXK3l5O523E9yc1MIiRlUZgPagk0U0+d48qgXI4JNXINKZUUSyE4GMLxU3A0lsrWPG5QT781aRUVQFQ4HpxSGTDPXAUVXeeGNR5kqg9+aoZly6vbICE3OfYVmSavO7fuownueadgMx7m7nyGmbAPbiqRhyfnYk+5piuTwWwOfLRm/wB0ZrStrC4csfKEYJzl6m4jai0sE/vXY+w4q5BYRRs4MYOD8pPORUDNMIqjCgDHYVKibuTxV2Aa0kEIy7qM+9U5NRhVTsVm9zwKG0jWMHIxG1eQsVRkXHYDJFUZLyR8lmd/qcD9Kybk9jrShDfVlF5nxxhfpWfbwzTs2EdsseaaikYTqORqppM0rbX2xgeprUfT0SaNJElkO0DKjC4+tHMQoN2vsbkNkkfIRFx7Zonnt7dSzyLx1GefypJN7ltxi/dJkuPMQPDASpHDN8opxkfYTJIqAddvT8zW9kjC7kzJm1K0i6yeYw7D5v8A61ZR1Z5Dtt7diT04yf0rJzS2PVp4brN2NCOw1XUAm4iFQMfM2M/gK3YfCMQGbi4kkb0XgVlZyNnXjSXLTRd/se3sYnlS3B2DJOMmuE1LVPtCGPyikIIKhl+Zj0+mOaUtNEeNOblrI4STNwSCrHbnPNSWkQaGfYDuAJCn0x/Oh6I5DQ0qNHVp5l2wwqAXxyTkniq19Olxdecg29iM8Emo3kMkgxdSuLlj5OMqo45rWtp7FknVAYgpAVRzn/PNQ10QJC3bLBD9nhQ7DwZGJBY4HP09qym802E6pECm3cWY8AZ7f571K7sZh2twiqFl5Rj84x0FQF0WeURSMsJzgH0rutqMqxQSTEeWpIzj8a7HRZlg8y3KKJwd25hxjGKio9GhF6aZxYu7ybEU42jvzW9oE6BDujuGVxv86U5RQPesaIzZvNasbSLcZlkPZU5zVKPWJbxc2VqzKejOeK7bmtktxzW2oXIHm3PlqeqxjFSQ6Jbq26XMh9XNArsvvcWFmMNIgI/hXk1kvrgaTbZ2zyE9z0pDtbcNurXY5kW3Q9h1qWLQoywe4keZv9o8UCv2KWpQ28F7pscQQfvSSF61KtyklxNEI/MZiV+bgD15rkqMdjBvbi6yNqiKIkYVTzjocGsxVe1ZpjE8mRwWXjHeueNkvUzbNGK3eeYy28XTn943UU+8hSztWeaIO0nGFOQB6n8azXYS1KcSy3ISRIwwUZZVPUfSnXN7Nd280ojUrGcAHqD6VpbUSOTlufPKhyeOpPWpLO8FpOH27geGB7iu/l0sBfvJ7Oe0IijInd8jnOBzxSRwiNPNug5jQbQv1rDVKzGUEYOJ3RlWJsLg9adbx70WVCTIX2itdhM6yxie0RJEicM4bBJHAqvKbiezcNIELHAYn72e1cD3uxrQ5AQyMoJfdtbaB1xV6GB5EKOJGnJI2Y5wO9d7kraCub8OnvbrueOTbkbmYdPcVk6opfUVgTBiBBXpnn1rli7zCPcwboRJORCSVHr61TVgMZz15xXoR21LYsmzzDsJZOxNQHrVIkuxzyIAM8A1ahcks0q78D05/Os2uojfs4ftDP5asJAu4BuhqgY99s+Ldt6/fwOhrlvqI2rYvBpqzCNUK/ePf6VyEkzyMSCzNnIIqo6ybKWxqW8BuUYoh69uoNVrmadJIWlYv5XIyOlXpewirJeHzSYeV6jcO9X5LoTwqhtiHY/eHFDhsMvXFtvgjjd9zDgEdvatdA1tpiSBA6xNxnjaa5JSuiFqULl2vZlkdUZNvGzgg1goJIXCJFh2Pyse1bw0Vim7nSW0d7KViZwkg+Yq64De2aqXVtEEBSRfOznYpxg1HMub3RLXVHODd5+JFLY6irLMNh2sBjoPau8ojibLctivQ7U5to+vTvRLYtbjxMhkKZww7Gpsg8g5rE6DPns4rg5fcD7GsSVvsU2GV2z0O7IxVp9DNrqDG1uYmdx5bgdjxXMNu8zC5OatEPYtRzlRhVA5B561oTXNtkAKZAeuRgis5RvsZ2Jv9HMHmLs2jorH5qwJyryl1QKp/hHapgnfUSRXNIK6ihccU4DP1oAUDrnIp67l5BwaAHhuMEfpWjDdKF2vHwOjA4NIDVhu8bEhDPjk561tPewqmckn+6BWbLRmzXcrrksIY/frWM16qHEbMx9c4pJGregxdQYtiRmA9Qc1qxLDMuVYSfWqaM7lw28Rj2Mg21UnsIpYgqAIR0NTcLEgs4zGqyKGIGN3erqAIoUZwPWncmwoUZ6AVXltYpVIKgHrkcUirCPaxyKN4JIGM0sMJhG3eWXsD2qrk2LVLSKFooAWjpQAFWwSflAFU7DPklupJOCam5RdaQKfnyTWG+Z9QyQVCCpW43ojVUKvTrUyrk8itTMsogGeMfWnF9ozSGVZLk9BWez5OS3NUBCTnqahJw2OtMgZ3yKU470xHPgVajQ54XcfQ1oSa8GnXM+G2hAehbgVqxaMrNh5S+OpHQVLY7HUQ28dtHtiQKPXuasZ44H4msyhR83QZqZUHVuSPXoKADHmdOF9R3qdRtGOwpgO60bPekAgXmn7R24+lMCNgw68/SkD/lQAvmjsP8Ki8wMcFsnsBQBZWMkfMcD0FShdgwBxQBIFFBXBoECjPtUm3FADM0yRA4560ARBHTpyKmU7up59KBkg5+7UMuR3yfSmIjEZOM/lVvkDpQAvWjBHQ8elIYoYdxS5B6UAKc+tN+WgCMr1PQUzII4H40AKMD7oz709QevWgCU9KULxQAEkHA5o69etADMk8LT9oI5AoAAo9x9KPmB4OfrQA0vjqKiLqOSpH4UAQIzuxLkAZ4FWjbwyrhlyfUVk43OqFRxd0VE0x1kHkucZ6VlXMtxYNIZlDbjnJHTtWCvE9fmhW0ejKzS2E822b55GGNzDH4cU19GaE7rKd4T/AHScqa3aUlqeP71KV4spAXUEwFxZqxPHmRcfnWgWGXWOZZQnOF5K4rgalTatqj1ouFeL6NGtFc7lBB69M8E1GZI5pCJowcHr3/OtrxmjktOlKzI9rfaAkMzjqdshyO3frWmrOq/vUCe4OQaSm4/FsU4Rqax3JjyvZhUgjwMgnPpXYtdTzGmnZiFG7im5A+Xr7mmIQkYwKZjIxipGKVII2nFSF5DJGWAYL6daks0A6Pxj8DUEkI2Hb8vfIqyLWKxicpnOfpUCoy9c0xEpbjHekDZ69vWkMkD56cU08kYFSMflhzS7v7woAFJDfIx+lSBsNlhkn0pDK93se0nHTKHivPorVpACkbN+FWjNlw6dcKmdgUd8mrP9jlxiSclT1CilcRpw2Frb4IXJA6sc1oDaP4aChwJVFXjAFV5biGMfvpVH1NOwzHfWLfGI1aRv9kVQOp3LkqkSx47nmmBQle5nb95O30HFZwi27t/r3NMm5MkRf/Voz/QVqW9lcTDPliMDjL1NwNOHSAGJlmJyeijFa8dlbxn5YlJ9+akdi0kewkKoUfTFWQnGSaqwFWeWOJiHkA+prMN/GP8AVo8v+6OKHoXGLZSlv5yDtEUX++2T+QrMF4S7LLM8h6/L8orCUm17p3QjGLvMbcTofJZAVKjpnjqaqs0tw3Cs59hTUNmzKVXRpbFqHTLku7uojBA+8a14tKB+/IzeyjFU5JGEYSlqacdhDFgmJfq5yauHaFHHA9BipV2ae5HzKxkIYMkZOOpqSd5AhZ3CIAMgDOa1jFIzlOUznrq/WLaBmTPUM/b6CqrahCrgRI0pHREXav8AiatySOiGHlPV6IsBtVuseXElunqeP581ai0Jpjuurp5D6L/iax1kdPtIUtII3INKtbXkQqzdi/JrTUKozwPoKtRSPOlOUtx3nqpyo5qZL+ZOc/geasyucp4i1W8heGS1nAZhtMPXPPXH6VxEs9wd8csa7wNzbsDn0rjmlfUiTM4XKvHJ5oXzOQMAjAxVZCksEUdvEfPY7Xbd945qbWINdh9niW1d1LbuSnIz/wDW/rXNyiOMhGZgmQx45ojuI1rmzhlMG2d034MgI6VcjtXivtsTLJGwABwMnH9aly0swNC9iu7q3kRZEARclM8kAVy/lzTWKxhwNrlcA9RRBqxVzFmieKQxsACOuDxUSARzq0sZKKRuXpkV3J3A0EAExuIGeCENwcZwe1dwboagZJY0Qsy4zj7vfNcVS9gOUM0bEDYRKrcnOQRVUPPDGwAcJuIAPQ1tHTcBkMZmufKGPLHz4J7d66TSdSNvOogQtGmdysetXIZ0o164vJWisYBuAye5FWxp19dqPtV0wz1UVoa3tsacOj2kKkuoPqXNK+oafaLsRwxH8MQzQK19yt/aV3Nxa2m0f35T/SmGyvrof6TdsAf4Y+BQO6Wxy2oQxW+q2sC5CqeWByTnvVqOWKzuZFdWZX4RV6HPevPqa2Je5nRyRtLl2ZGXO1NuRwKtAb7bdK8m4j5cdAD3xXOyBIoAu5Vn3Rg8Fj1PoPxrPuYnWeHe4mzgSjPGM1UWua4lcvzSQ2V2VgiDRy/KNpIx/wDW5qK7mjjkMMYJklQlgOgPaqs2M5Sa1ZFEiDepHPqKzCSXI28+lejF3QjYW2jLxFS6Af6xmGNpqa+l3mVzPuXPyqPasr3YkZaw79oxtkk5APAx65rooY4I5UhETbgAVZc5J9D2rST0KZqPe28NrvaBo3SQ45ziufu9RguE8pYpCuTgs3I/CuSMW3cvSxchVFw1y/ltg4BHp3q0t4dwlgiw23a0hbjPqKlq7M0upqebc/uBJvcyEse+AOhrHu9ry5mQqUBZXI5cVmlZ6Fs5G5iRZCYiSPcYp0VrmPfNJ5XBwGHWvTvZAzKDEHNP3bvathC7iOhrcgbzykUWQpxvJFZS2IZ0UkX2ZnMU6iVuMBsAY/rWJLLLESyysUcjPNcUddx7EUrPLbs3nllz0zzmqFtFLuLIDx29a6VZJh0LKzl5tozA2MZUkYojdiSlwDtPIbFFgMtsRzkxNuUH5SR1rprQ/uY55GMoDYKZ5FE/hBk/m2ySTQy5UM3DA5x9a0roQ3ilY7qPyxGMkHGT6kVwNPRjSMmS0mhHlK0cicfOh5A96u6fa3G9lEkbxBsrvP6itnONiH2Nq7v5TFHsKykEq2Vriry3ETAh1eQk5QHpUUtGa7aGaUeJsfMpI6e1JtbBJU4+lepcm42ta1v5oF2Kdw9G7U9yloStcPdOA5IcV1dogjtwBn3zWb0Rad2El3FHnLZI67RmqpvbdvvqT9VzWaN2VpRZSRu21Q2PTFYGwl0KcMo4NaIxaRTnYAlAPrkY5qxb2hZPMJU7Tyh61ZkNkX95tVizdOlRzxMqK7cE8HnNAyjVuG1klYhBk4zVEj5raSBMvjr2PIqn3zSGShiTlvmI7GruyJ08wsA390UDQwBCV2pyOvPWnSSRqo2IS2ed1MkktklwzthYx15onvY4/lt1Of7zVm9TRGLJK8rZdiT71H0qyRc09JGQgqSCO4oEdFa6oRhZxkf3hXRpIrqGQgg9CKhotMf1qlcu0aoEOGZsVJZdBNOoJAUUDCkxTEOFKcD71AypNIySRqBjce9aKbR93k+tQPqQ3TKtu5LDOOlZFhvW34OAxzQhy6GgBg+tP8sk5Axn0q7EFvycdRTiVQcdaBFR5yewJ9qrtISMUxlJn96hJPUVRA7I6E0m0Z5NMAK4zUeaBHSR6ZawLlwXPvV+GFF5aMKo6D/GpHYtljKPSP8AU1MMKAAMAUDFz35PuaZvXPLbj6LzTEOM0oXIQKPVv8KekTSjMzkj+4OB+NAF4DaOPwFPGD1pDHfSnYI60AL1GBShTTEMaRRlQMkdhVTapbJ5J7CgRKVLYB+VfQVLFDFEMIoH0oGT5x05paADp3pQfXrQA7r0owfXNACDnilxj2NACFgOMZNVyFb/AFg57AUABZ+g+7+tSIVPHf0oAl6d8U4NxzQAvWj6nigAGD2o2d880AMYso5qLeOg5JpgK5IA3HJ9KaoLHnikBbVABUgz6cUAKeeOlRMcdDigBVbI6Yp2N3Tp60ABXaOKTpQA/jHWmE0ARgbjgVMIVH1oAeYx3xRsUDoBQAAEH5WYY75qtNEsiEPls+vNTYu7PLNT0zUZrjekW8sxYFOmK623065REkY/vVHQNkVnO61R6GGlB3jPqXUulVjHMpUjjJ6GmywQSJLIhUOUIyhxnihSTJq4eVPVbGVLaXdvBmGbz48f6txk/gaoDUI0UAuwcfeUrlR+PWuJ0+R3idaxKqpQq/eXIZ3a5E4wY8Y3Id36V0sV2NvPQ+o4NaKalozKdKVJ3Qsmx2hKEx7idzL3FXCZEXKgS+2cGoalTtybGilCrfn37kS3cZbY+6N/7sgxV4hM4JBP1rujJS2PMnTlB6kJjB6E0mCnUcetUYjAQ3epeRUlEbliQFwCSMk+lSbmClQ3X1qOpSZKJRyCPyqwhRl69atMTRSeAq7lTjniqwV88jPvTIAELwOD71A7sOelAEiTFiVXnAqVX55HNAyxuA5pV9+TSGRuw9jURkPAA60xDOSpBxiq8txBEP3syL9TRYDEn1i2UfIGkPsKrNqVzJ/q444geQScmqEUpHmlGJbh29l4pnlRIQQoJ/2uaZFyKGMkkRqWO49B71pCynfnaF/3jU3GW4dNLLmaQ59Eq9Hp9smSY9xPdzmpKNBAFXAGAPQYqRQQT0waLARSTRRjMjj060sdyoQsq/J1DZABobS3NYwcnoUpNTTH+sRfYAsayZdTDf8APR/bdgfpSu2a8sY7mRJeP52ERFBHXGT+ZqJppZTgs7n0HNKxLqPoWYbC5kP+r2j1Y1oR6QqvulmPI5CCplJRQQhKo7IvtaBGVYbdJOBhnOdvJrdhjZUUEfXHyip1ka+5DzYkjpHyxUH2G41mw3hmmaOKN22j7zHAreMEjmlUb3LzypEpad1T8cfz5rGl1u1U4iUyP/sj+pptpG9OjKevQrs+rXcbGK0aND3bv+dRHSrmWMLqF2kKoScFsnmsbtnoJ0qa01ZbstN09yxjf7QUOGJPFdVFDFEo8uNUH+yMVSicVWtKeg8sucetSKHAwOBWpwA6nGSc0gAHQUxEEg2xtJtJA5wvU1xVx4jtvmit0kMp6M3SobsNWM/UdS89bcyW4gkU53A5J/w5rFmuYnmEigEAdAvGff8Az3rileTujJiPcSTo0flB933QvbArGtBcYby1eNgdxbpVRSS1EbCxo9mh8z99uO4g85qa2kmg3yyIroVGAQOnNYtiNZR50CzPsi81suCOFHQY/Csm5xDeJHEN8uMDJwAKhfFYdinCbh3aCWSRMA7QOlUbqH7EiolznzMb1A6H/Jrpi1eyKvcpRW1zduwt4TJggHHaq11bzWwHmkZYkEA5Ix6108yTsFzc0WNrlJLaRkSB+SzDnI9K2Uhu7Lz1AUj7m4EDIHf68VzTavYCCRIoLkFrQxl0H3jkfWp7/UHxFbxxhdozuznJxgGs7czCyOaeBrdkeVQhB5APUe1V1l2I+w8Nnj0rr3A6rw7fx2Pn70Lu6grjHQda7BLzUbwBoFjgjPRvvGruaKyJBpMkxzdTSyn3PFbMFlaWiZIjjHqeKY9WUptXsoThGMpHZBxVT+0r25jc21v5WPu7hyaTfYqyW5xWpecur2ys2JgBkgdCakvpkaaNfMJMYxz2rgnujNkkKl4llSQrIr4wR+X1pNTV0hUbh5jDbx0/Kuf7SRCJJreT+yUhmwjp2H+PrVBJLeKDykQtIVy8gP3T/n+dap3ukCLIja7gS4JEag5GRzxWZFcRi5Zbp2fJyrryRVJatIDUW8ils5cwOsvOCoxjjFVTb2FvbwSPuW6GGKg53c0o3i7ICDUrs3coQAogwOBwaw7iKSB5AxHzL0I6jNdEPd0YBdQpFawE7/OPJ9FFaNje3BdHPzRwZ5x0NW1zLUZqLqCXMkxljVw+DwOAfas8JbbpMjyps9Dzj3rms47Ay7dQ3E0iMSjyhQEI6MKijYRWyJMHaFsgmMcKaSaasItXF3EqobZZljh4JU45qjO4vmU7njWNfkJ5/Wmotasp6GFcwyROPMUjfyuDkGtC4uLmbTGV4w6DGWJ5BFdWjSZNzmmG3AI7U0YIrpKEraLqgBtyfu/NxjBrOQiwhC22FiErHlmNQiSJ7WQlSj9BtGRWFgHw2DEZd1RNu/ce9XZZRbQrJG6swOGTPNQ5czsRuPSWydA8wcO3XAxg0l5sT57ecOu3ByOntil7ydnsNIzli+1Mrqqq/QKBw1by6W8cXmxrIMZzznApTny6EvsVGgQy7nXI28N71XgsS7smDvGTt9RSU9AuWY7WeArcwRvs6lSa00ec2G+O2XBJBOfu+lRK0upSMyTMFtjzCkjcjB4assXCqq5jXdjBYdTW8VcZrwSwzwN5zbpBgD5eR75qW/CRwlRJnf37n2qXfmsJLU5PHrSjHrXoFmlbyJHh+p6EGrz6o7QlNo54yOOKlq5cXYpicH7p/wDrUbyc1NirllN3ICjGMHvVO5lMB+XhiMUAZ8SNKwJIGe5rVSIqTukQnoRuxWhkV2URLlkO7PXNVGRupBAPPNAzRtltGbbLkE9DmokY21yGjZtgP50gNK5jhuJRIsm0kcjFZqWzHKBk3duetCBkJQRg5OGHaqjuP4M1Qhu1uDuz9KcJMvyM0gHFjsK5JPoOlQFaYEeMU2kAUvWgB4AHU1fs7treUEfcP3hQB3SkMoZTkHkVi6hIVljC8sBx9ay6my2NSEOIl8w5buanBpkLYXrRQUOAzVa5cwoGHUtjFAFpdxwQMDvUwVR90bqzY0YN9Iy30QABx2rTMhYYUbRTtoNuzK7wK6kNnmrEcO1QB0qkrEPUspDjLbsexqXcE5OKoRE1wMetZ7yAnk80DKrseMH8qjL8YPWqJGgjrR93kUxDcjPSkJ60AKCKbnLUCO2V4kJZ5Ud/QHOPpQXLkNIAidgT/OkUSCYFsRqXPqBUgWVuSAvueTQIeYUcgyFpCOmTx+VS5EfCqM9gKAJkUk5Y5b0Hap9v4UgFHHapQoPWmAdOlGfekBF5gDYU5PoKhlmbIByM9hTAYsbNz90frV2NQo4FAEwAPf8ACn4GM9KAI807tQAgzTqAHDPalJ7cUAN60h3Ac8CgCPJ/hFSqhHJ60ADA9qTys9aBCEMgyDu+tNEg6cg0DJMnrnFPDc/NTAfuz0FMLbRSAZhn5Y4FLjIwoAFAhQij3qcbegoGLjHQ07JxQAmRUOMtkD86AJTxTc56fnQA4Z+tBbH1oAgYnOSfyqIFi/zHA9PWmBcQDFS5pALuppIxzQAAnPtS80hjPLXO4ZUnuKhfcOA5/Kga0K7wpLgSAv8AWp/7LXyWKNtyMVzuOt0epTrtR5XsYVys1swEjM0Sjlc4/Wlha0u41BRNvUAikpX0ZtVwykueBVuNGgP7y1JhkHI2ng1WSS6ton+1QmXHRkNRUp82q3OOjXdN8stUWY7qKWJpF3L5RBKsMHmtVZmABPT1rlVVwSVQ9GdBTblS1Q+ScMnKhhkcMKprHGs0rRuYcAYKHP6V0uN/eicUanL7stUXoJJliDN84J+8B/SriTq3UfhmiFVc3LLcdSg+Xnjqh/yHnB/KnbR/C3PvXaeWVmbb9/AAPXtUilWPDA/SpKRLtxS4H8VKw7kZcoSQTz2pUkxywxUlbkc3lySREHB3Dinywc5X8qoixUK7Oq/lSRyIcgHkdjximImyAMk1Vlu4IjmSZFPpmgZkSatDnEYeU/7IrNm1G8K5jjWIZxluaqwrlBxcS/665cjuF4qkYFz0z7tzTJuTLDlSFBY4xgCtaGzuCihlCDH8RpXAvJppb78vX+6K0YLSJEBC7m6EtzUjNBY8L8q4A7DiolywzgAZpWKEZlTO5sfjVVr2JBxlj7Ck5Jbm0Kcp7IzH1MliI9o+vNVPt8hfLNv9sYFYOUpaI7lCFP4ncrzytPbOHGF3jpx2NZwk2uEUnbt+6K0ULLU5p1m3eOhMtvO/zCJsercVrR6W7EeZKo9kGabkkYRhKWxrRaTArBzEXI7ua1FtwgwpVAOyis7ylsdHLCHxaseqx5xuZj6dalC45WMAf7XFaKCW5nKq3otEVJpkt3LyyqoKjhe/WucudZTYRFjd2LEn/wCtWt0hwozkroorqck6BEgkuH7jov5Crqw6vOArFbWP0HH8uazcm9jrUKdLWWrLcPh+EtuuJ5Jm79hXT2tpBaL+4hjRh/FjJ/OhR7nPOtKRJJI7sN7FgPesLVLP7ZGoXAdTkMelanFcisNL+wM0iyli/BGMCuhC9yaZNx5Xngc+tT5OKAImz1zSUAJv2qxJwPU14TqKJJfB1PDk/dHP5Vi90Jl7UhbvbxypLLuIG5T0H/1+azLCIPIzyFmjTl8dv8msk7JkF4XqxRySBCGxjIHTmsJ76WWbduOcgYBxx6URh1Y0dA4jkjVIsgY+ZO59ailSW5RI4GLBjtJx9P5Vl6kl1kS0iMTzmQs4UEj5QPUelJdSq8+21xvVQWcdajd3H5mQCq3zHzCCBwaj1O5SYogCkoc7gMbq3Su0xmjpIljhaaO5WIHhlPHTpXLzMZpGdjlmOa0XxNjO5s2kj01UMCIocEEjOePvVZmlDp58AUx/eck9W9AK4payuCM+CKWeR4SoVgMo0h6Z9Kz0jRnc3Dk7TtJUZzj0rW6T0EZoSS9njijffjhSeMCp7li8TTSxgSPwSOMfhXTorDEsbQXIws4RugGa7jT9XjsU+xQ2ryyR9WDZye9HNeVhLfU1xPqt58q7LZPzNTx6KrHdcyyTt/tNxVmzfY1vItLVefLjA+gqqupwGQxRDcwBIJ4HFF7BynnmsSm41qJwChKjgDJHFS3RR1ESIQuN29+MmuGWtmQ9yISPEIpCxJQj5Fxj2qzwzRzP8rBypXPHWsGrO5A2eeS83w2y78AlmbvWIlsqQvJMxVfusqjoauHuq3UDQB3RAJL8gUAL696qukV3c5SVEAG4AcYrRXTuI0ysy2e6GdXQZG4fMee1UriKIWytJKWmPRl7/X0rNPXRagPa7tLW38mMCQ7huJ/+v1q5Y3UcpldbaM5YY3nAqmnbmKsjn9SuvOkKbAGzyQcg1RtnkiVgHMcUvyt711RVo2A3W8qyT7O6N5pbGR6dqgkyb1PNXCBdpxyR71h1uyRzwkBGgk2/NtUA4b61bj/d6csQb96WJdW7A1Ld0UWEtZFffFGVjyC4J4b3+lTXZuNkrJ5UUaKQYwR8wNZ3T3Ejnrp1t5IHQiQjDBScgV1uj3AulmuJIlj8snyyBxk9a3kvduDsY1+8VzaNJcpwpKpIg5z7n0rhnUKxCtu9xV0W7alkY610drI07Bm3fKAPlWt5rS5DLFwIUZQobYV5HT5q07aGOGRhIuA3RQM9q4W3yksgmu7aMFSN+DjBHSs24mW9QoIUXb/y0xiqhF7l2sMsWZoHSUjyx0JGaXCzKsUTrnvu4zWz3INCyMcdsxYEMpypK9qabibkmclJT91Wx+lYWvLUa0GfanZvKhI+bHBX8xWveahFbJt8nE2MHIxg+tS4bIaSuZO65uIlmSQvAG5X0q697ahvJIZUY5PUYNXy30Qbsz5ktJTujMgIB9xmslUTfmUFweBg4IreN7agXFeGCE7Gbc3HoRVTzIzGwKsW7HNapPcEU8mgV0FBmkNACwgeZg9a2omA4wDUsaNhDEIgVGH7+9Y0lu93c4UcAdawT7mz2K7RMjEdCKrupY9cVsZbaFmS0mWJW+/H2INQmRzFsb+HjrzVEiQLiQNtBUdQ1dAgt7gLFKAjH7rr0oAyLk/Y3eLcHB7g8VRWQuAAQhB6mgew2QESZdg2euKvOx2qsiqFIxuxyKQFJkUY2mtMWRfT1mtg8z5PmhV+5+H9aozd1YoRbQpIPI7GtnTtMN/bSOj7ZA2AD0NQ3ZXB6GNPaS20zRTLtYVRZOapalke05pc44FAEfJqQDFAHb6QXktMddpxVh7VjciVwWA6Vm9yk9LFvtSUDFzS5A60DHqGbpwPWs7UQqQhlJLZ6mo6lo0I2/dK0hwSM4FMMjEny+BSe4k9DPW3kN0ZX5x0rXSJiM4wK06EPVllI16A49fennYF4NIpGfNNgY+96VQabjB/L0qkDKzkMuAeOvFNUe/NUZiEkDOKTORkUANBz14PtS5PTFMBMGjGO3BoAbuAFPAzQIyrW1uL2YeSrKmfvngV6ZBZQxIAQ0jDuxzSbKWxoqMDGOB6UvX6UgI8kttjAJ7nsKmRAnUZY9SaBE2QelKAe5zQBJmlwTQBGX2nGCT6CoWYsPnOB6CgBVQ44AUfrVlY1UcdfU0wDGDThwKQEmRSc9zTAcq5z2p20dqAG96ftFACZ296N2enFADd2DhRk+tG0k/MaAJQoA/rSigAJzS0ARHOaiYb/pQIbsI+6xx6GlBGfm4oGSDLfd/On7QD1JagBNpY/Mam2gdKADkU7II9qAGjqdo496GLZx0HrQAoVfrS5xQBJ7UbcAkmgCvuIPTj1phfPAoAUKw560AheT1oAnBB6nin7ueOnvQBEcseTipsDjj8aAFz+NGcmgYpGRVYj5sdqBDwwXhRlqly3GTz+lIohkUOpVwCGHOapfYbfy1RU2ADAK1jKNzupV5U3dFSS1mhGYX3L6U1JicK6bT3IrFScdGetOnCuuaGjIbqOKaCTeoGRyw9M1mSWVxZMv2R2aM9Q7DinOKnE8dSqYed0Z0l3OhZ57Z41J+8nT8jVqyuFMpaOZZif4T8rD8DXKr01boeleGI1WkjoopsgjDK3XBGKkkcSWm1x83A3dCOa6FyzszibnSvEvxgADy5CuOgbkVA91IjbJYundPmBrGLlT0lqjqnGFbWOjEFzDKwUMpJ/hoSJVdmC4J7ivQTT1R5EouLsyQecHAQhl7k9qeztnnGKozIicjp+tKkg5JB9uKkoRpFc84/GpI5NoADFvxzSGibeCeRmqyQqXLAZBJ4oFYyNXhDQx7XYfMc4NYMdvDH1RSfVua1MtSwCCdqLk+gFPe2uJFwEC5I+8aALSWQGPOmGf7q1Y+z26qQE3Hrk81JVi7GuB8qkD2GKlCuwJwPxNFhknypGWcqB7mqxvraNTtmUgf3RUuSitTaFOU3ZGRLrSH5Y97E+lZr38kjNtUoM4xurG8pbaHYlTp7u7Kvmu2fmx9KqPyfvnP1zTUEtzOdeUlZaIakFwzkxwl8jGcYrVh025faXKR57dTVykoq7OaMXN2Rptp80NuY1JlMjfdJAHQ1qW+ntCvMka8chEx+tZXlJaaHTaEJe9qWn8oZXO4/mazjeTYVYrfLdPnYDH1rWNNLUxlVk9OheDSlSZJwvqI1/qarzajZQ/ecOw9TuNaNpChTlPYz/wC2Jpm22du7k8cLUYt9bvSf3bRL3LfL/wDXrByb2PUjClS+J3ZYi8OmTH2u6yVGNqDJ/M1qw6NZQkERbyO7nNNR7nPPEN6R0NbCxfKAqrjgAYprOM4Aya2SPMbvuIm7FObIIyeKokeoHYZqKUdulACRNu+Vu1WMjtQAEnGR2p/HUmgAblcCq1wxht5JSpfYM7V6mkBwFzqZvBIrb4YAMYJwSf61z4EEU4aIF5CuAx65PX9DXC22yXqQN5TWT787u/HQDp9agkeO2tEWJCsci5fJyWNGuxmZT4W3bLA57D0rLgdUnVmBOPSupFm6cSyZg+b/AGulaVnIQNipmOMklv6YrlktLMkq3CMY1ViXwwJB4/D+dQR3C2hOIlZ2bIwc8ehqo2ashofKJZb6Kdwo8wj5Tx+YqxeWIe62lkjAG1QD0x3/AFo5rWsIZPLDJYmEDM0ZwXHfHeuaeTovBxnmtYFnTWuWsVnuJmeKMlTH+HFQwFZEKPvwVzj3zjioa3sBvzIltcJEkkom2/NuO7jHFZMDT+a1rsU85bzBjH1rBWerES2+lSy37AsqRMNxZORimahEJJJlVl8pW2qRyPbBrTmTaAv6RHZTR+WYsXMYzuU8Ef41blMy3Xm2oVIUTDMgAJ571MpNSuwtbU1LjXHWWMwQB1IwQOoNWS2rXfUiBfbit4yutTe6KNlbRXF00cskkjDqegzW5NDZ6fb+aVKBjjcoyaSd0DuzhL5o5/EGUkOzAw3pxV68LyW/kuig4G0jvnn/AArmnujN7mVbCNUMDyHew27RV64t96x28MgVR95u2cUm9bkkUYdJl8qT5hwxI6/hTr4wswRYj5jAF8dD6moW4ivc3LWkMaLGGLqQCew/xrkGCiVt3B7bT0rtguo0a2nuQ7ReeYon79OauvcJ5QsUCsc4EuetTKN2A27s5A4MzJkYIwMbhnFaWqvFavGVt87l5zXO3zWSIWpjII0hEzA+azfKi8git/dbny2iiYpguVbnJ7jmtJXHYgN3veR3tPvcBWXgelYcjyyykMoB9P5U4xsVoTCS4iiRZwFVWBVscj8asyb3uJZBcqxYgDd/HT03Qh01/clZIDtTbx8vH60QvHc25jSDfMOCQSc+lZ8qSuhtl+z0pLdHnvTvGMCPOCD71sNfbLBVtoRGhPyjbz6VlOXNothLuzEuI4kt0WYkqeCsf865aJ/JkxGN2T0IrelrcRqak9pIFMSkSgnc2MA1m2V9LZt+75U/eU9DXTGN42ZdtC4t6kzP5ke09V28/hV6GeUQuYSQQvO/+lc0oW0exLMKUyzugYDdjGfWtC3iZFKuAcjls/drd2SsDLqqURyqqMjCYqCGBPLxkK/Ug9ciue/Ugh8ySS5wwyhOMdBU0lrBsdi+1lOFHXmqvy2sMUQyx26HYwlU8FayJ7l5pmNyNzYxnGOa0jZu5SKSSOg2hyBnOM8Vvz30d1YrHJBiZTxIK1lG+qK6jFhknQO8qbRjJ6VpLcwWpAwXyeCw4x3rGWuiM7XM29Z5EYrGnlBshlHT2rFzXRDRGgUtbCClFAHU2djG9sCww56H0qtPbtE2GBH+12rJvU0S0GRu8Z38j0PrV77cxQgBRn/ZqGrmqdjIkYs5Ytknqaix71ojNu7Oh0n96JIX+5jNWb/TIhCrRZyOpJovYnc5KfMT4xkjuD1qBW35DvsXqMetWSSzXCMiqqcj+Ju9RW5iaT98cD2pDZurp0bDfEfMHpmpzYpJCTtdHHATr+VIRyzcMRjGD0qzbXMttMJYZGjkHRlOKsGRSHe5c/eJya07DUp7E/JtZO6mpauI2by4s78C53lJRgNE3f6Gsu3sFuhM8ciRsnKxseoqI6IcmYTj5toHSrNza/Z9mTyy5I9Ku4utjOAxzTqYzUs7iSFsRuVDelb66pKgw+x/qMVDKRaXUopF+ePafY1YWeB+jgUiibYWX924NS7NoHyZPsc0mBDJnGSSPwrJvHMkaIozzXPezLuXY1wg3Ak+9T5AHJAFdJki6XjQDJwakEqdmz9KCijNIjEgHkelZrZ9c0wY3zMDDDj1qAv82O1UQOUjFJ1ON1MBpyPelIBpALtBxzg0nt1piHE4pgNAx3GelJ9OlAHoYQEYxgDoB2ppBXocipAekgPc8Uwnf935V7se/wBKYFpSFQADA9qkJyPSkMBx0qUUCEZgvXr6Cq7O2Ms2xfTvQAke9lO0FVPr1NThQvTr70ASg078OaADpUoA+tMBpAHTrSj8qAJMcUw0AOGMZphb0oAj3DPqaaU3uCSTjoB0oEWAGUcjP0qUYbqaBjioFNJx1FAC4z16Uwj8fagAzzjH504KPxoAiYYPHWmbR/y0/KgB+1h907R6UikoeRjPegCcsCOOaASO9AADuJ7U8hQOmKAFycUvU80ABA+lIBjtQApIB96hZ9v3jQBEv7w/NkD09auYFAC8gVCUDdaAAIq9eKaHIOMcUATKV7c0725oAMkdaQuNtAEYJ/iOPYUm8E4X86BjxgDgc0ZP1oEKSO9RdDwaBjW3E+opEjLNyAfrWbjc6IVHF3RdubOB4wGxnrx61yN2XsP3pQMAQMnnArmd47HsU5QqJqZrLcxy4DqMe4qjcaTZz5KRhX7MtaJqR5lahKkyj9n1C0iCxbZkByQ3U06G887dHNE0DbScv0OPeuKVOSkpRO6nXhODhVWvRmhbziWMOhBB5wpzimCbNwWHK4wSp6HNaQqqbcepFXDypWl0ElUSXUYIBBVieOe3epg3lZO9ioIGGNNwcdYBGqprlqfeaYuFAwVxTUdJRlWyPauiFRS0OSpRcdVqhHVcZPFNLZ4HStzjI2KnHPJ7UqRh1JUjjjjtUjAgr0yPoanQnj5jQMpXURuEC79qg5yB1qotjCnXLH1NJtIag3sWtmzaBkewFNWIE/dJrL2iOlUJddC2tv1Kx4A5JJ6CqU15b2+fMliH45p80nshqnBbsxpdfgXiNGkPstZ8utXUqkRxLGD3JyRS5ZvdmvNSjsrkVtdTyo4kYOGRgcj0/wD1VWFw8a7A+BjHFP2atZmbxEr3WhLFFJIu6OJmA6kCrcWm3LuxO1AeeuTVuSRyqLlsa6aQgG6R2bHbpmtiK3hRRtRVIGOBUas1tGO5PmIcFgT7c1KrMR8qEAd2OKtQXUl1HsiOTgqzOoUHkr24rGur+JG4ZGx3Zif0Fa3SIjCU3ojAOpZjcSSM27+CIbR+dMga8JxaW3lA87mGf1NZOfRHqxw8Ye9UZox6RdXJzdXeP9kHNb9roFnENxQyH1c/0qVHuZVMR0hojubK2SOMbVVFHYDFV7q7XJSLGB1Nb2PL31ZliUnOAMU0kkHnBpiIRjjuaX36UCJFORycCnErnr0oAjBbnHApMZ5JzTAYwCHcB9amGfwpAIT6mgEYwBkUASDcfQVI8fAyxbI6UhnmmtmdrmSJUTy8ADIGcH0/KuPbf5RjlG3Zxz16Vw2RkzQtnhe1CIuMNhmxkt/nJqw0tu8XltbCU+uOc1k73JscrqKsjlgojSTlUDZwKzreNZSwZsEDj3Nd8Xpco27dPLwqqSG6joTVryJIJpMSMiAg7McsM81ztq+oky3dRyfY2kBARG+YfxEHvUDC1gnhd+gBztHIPOKxje2gF4zQSv50zHkdDxjnjBqje6hDKJI/KDllCZ/u47iiMW2Ukc3bYFyhdsY7kcVsXSW9yBJCnlsZMEKOPbj867Xe6YMksJXtZpIDEG3DJDLnHHXH41AzSTyqI4gr7gNwGF/+tUfauM0J55o9SLy7Un/jHUEVFdSPc3BCOS7KMk/Lken4VlZXTC5r6DBIsjzSOREgK7AcknH8uayZh9mdmjcPGs3yrj9cUnbmA662sVtz5rxQlblPujkhj0HtmqFtkTvbH90qHceeCB2Nc0ncEtCu80dtqRnDKApORuzn6UX2qSooa3uGyeWB5Oa3jd2LWhE0zzKs1uWVzkyknhs1qWumzX8IeW6LR5IVQcgYrWK1JTOVXFrqzbyGMWe3BIrevGeSzJ2AyyHIx1C1jVXvIZkF3RLeQRDdnar56kVkNJMl6UjyXY/d7HNaxSbGtDTjtpElb7S4UtyCDnJzVifaLgOm5mwc7j29qxbu9CGc/JvM6id2A6+uKpTNunLevOa7ogdNHp8LaaLiVmVs9B0q79jtU8osG3kfwjp7iuKVR3siNSCGQtchju81Bhd38Vc9fXE0kpSUncp49quCXMUi1vugYztHyDjipkWeGcxSFcsMnd/Q1o+XYVyzNLcrbvyBFxgdSRWcZmtpElhkV2Ixxz9KUUmMvxXUkkUiPkqRucuM7T/hREXuCmxAY4vvkgcA1PKogzWSKyRgsrAvkncDx/8ArqaA2UczSKDG/ZhkZrkbkTYvNKsNnIt0hkDEsjN16Yx+FVredfsURl6r3UenaoaujRlKW4MMS3BjUDPTbzXN390bmYSbUXjjYMY+tdVKOtxaFdLhxbmJiCmc8jkVSyM5wPpXopWGBchgV4I7itmKU3cUomxvA3bgOSKzmtLiZnqkf2Z2LtuB4FXLNN0TuXIGCvWplsxGV5jEYLscdOa153n+zxrgEdmxhvpVSS0GXpLgLaxTIP3ufnBHFVL27SQr5Soo25PHU1go6iSIo791XZI0nHQq3es5j5szHqW7tWyjZ3GTrDtKD7uTgselbsMLySFQke1RyB3qJMhlFLmOORg8ZX5uMcirlzcJ9hRWVJSTw3cVDi7plW1MV2RRiMkhhz7e1VjjtXWhiUlWA8cmtjT44ZJCkoOT0FAHZKAqhR0FOIVlKsMg1zs6FojMlslI+QlfY8is9rOUZYxFlz1WhAyo8LBvuP8AiKRbSWQ4WNvqRVmbOjsbY24JYguf0pl/IryRRE46s3sKTLicze3iBTFAg292I61g5q0RLyClwMZzz6VZBPBcS277onIPp2Ndto+sI2rWv2hVRd2C2eAexoJezMrxDZtba1cIPmDHeCPQ81zNTHY3nuOBIqZdpP8ASqMicRK33W59DxSu7RIc9cYoJIlUQTqXywwGOKbdXJuJi5GPQelSPzKdWbeBridIgwUucZboPc0wehoQWwjvzBId4XPK9K6SPT4XG4SBT781DKsQyaYm75X/AExVZtOk/hYGpuUKtkyLnznVv92pB9tj+64cf59aYEi6hcRD97CSPpSTahBLD/qNrnvnpSauBli5fjbIRinxzStNuDAk/wB6qAvhiSMvlh0PpU6MwJGR9RTERszNxj8RTeAOaYERzv60mR34pkjvemnB+tIY7cR7ikJFACZIHIpMg44/GmAjDselAXByDQA7NJg7uKAPRM7R8xA+tMMylcgEgd+gpAQOrS4DfL6IvU/WpI4TGwaT5z2ycgUAaAIIz1p1AC7gv3qhMhPGdq/rSAcnT5B/wI1MqqDnq3qaBkhHvzQOOtMQuPWnYPakAopQMmgA6U/rTADSDJ6UAB2qcscn0qJyWHoKABExVgDHSgBc/n70bcnPf1oAXJXrzRvzwOaAFCn1p2cUAISCOenqaYDn7p+X1NADcjOByaeF9Tz60AIQQfWjBI4oEQYweOKeH5wenqKBlpSCPlwaQjn3pgKcioznOTSAkB9aUvxwMUwK+7dwo59aURHOScmgRMo5wBipgAKQxpyOOtGRigCM4JyBTCo3c9BQBMMdB0phJHfn0pgIX7VX3bT1pAOKM+GY4A/h9frT14/woAUtzxTQ/FADwVNGBnrQMkDHHSgE/Q0gDJqu2W4PTNFikxjxpIfmXn16GqM9vKFzbv8AMPXgmuVw1uj2aWIVuWeqGi4uE+8uW7q4x+RpolEpKzIUYj+IZAHsaIz6MdbDq3NAwG08/JcW8626OAeDSKdRt9xES3MZ6tjDGolSUtepx068qfuzV0TwajbNPmYNDKBjbJxXRtHa3UY2yhGbGTniubnlB2mdsqEZx5qTuTbJonwNr49Oaz4sFCD8jl2JwMc5rp5YyRxqrODK/n3EcrAqk6hsAHgilOpW6ECUGJj/AAmrULbMp1lJ3cTS3wzIBkYP+0M02C2ihJMLHkcgnNJxlfcz5qfYllJXbkEg9SB0rLn1C2icbp029wpyfyFTJTatc6Kahe6VyxpiW0kJuU3YdjgO2cDP6VYurmKBQzPtU9DWns4vUylUqQ93sc5NrUI4j3Oe2Kz21O6m+4ip6E9a3SSOJyb3GvdXbQPG87bepC8ZrEEUeScZz681Rnqy7FC0jbY0JPsK6G30aVyN7pGMdOp/SsnNGypyeyLsWlQwq+GkJ2tgvhR0qSGOPyo1eOMBM7Qq8jPqe9ZuUmtEbqEIv3mX1bJwInb8OP1qd5zGpzGFA/vNirjC2r3M51Luy2MQ3F3JKxkeOGLtgZJqN762iHzyCQ9Rnmt3ZGcYSnsUjrZJ2wws3+6MUsf9sXZzDAyj6c/rWLl2PQVOENZMvjQtRlXF1MqK3UM24/lVqPw/bpIfMd5v/HRU8re5csQo6QRtxWVvCP3UKIR3xk/nRIBgN1INapJHlSm5O7HAEkYFaSuVGRgn3qzIikuJCCu41UIJOMY70DFAIyc0EZ6cmmIlCkjlcCnBc9aQEm1R2qNmBI20AMOeucCnAAdKAGvyMVHtIAAPAoAfhVGTge5rCv8AUfs677crIUP7wE8Af41nJ2RSRUOttNGxtI1O0ZJc4x+FUL+e9WNXu53CscbYuAB6E1m59gukcul1HFCJc7XJIz1I/wAiudkuA020gj681lFNu7MnqdJaoLWNhKA7lN4QcEHtk1FbZdZJJFO1fvbfU1zvqyBXSzm01twWKRc4Y9WPpXKQhra6jK4Yhhwehrppt6plHXmZ4riKdo13Z4frnjtWmiG9XJlSMEkAMOD3/LiuSSswMsGCK0LyjzZcEBV7H39qx5JVjdXKDZIuAvpWsU2wsY9zM0o2EfKp4qmjEZCnFd6VkUPDOxz/ABeprZ04SRTKXLIHGcEfeFKWwjVurlY/LvIJg1y2VdDzSQSullPLPjex3Rnbnnuf5Vx2tEZbMczTQXjqucAFj1JOT/X9KryXkdzqsQhjUSI21d3GaSV3p0A2hLKtm8cQVWViZEA5UVQt54FsvNmgDDfwGOCfxrBLqDIZJft8jNYhoQrDcWfCj6DtVWNRG80byeYrLzLjpzXRolbqO/QZDBHPqARcmPPY9R3qS5EEqxjCIu7aHU9QPWqu9CSC6uYoYUihJZeS2DjNQf2rera+RFL5USjjYBk/U1tFdWXHTUxBcMJRIWLMDknPWtb7cwcNHuU4wxz1qpRuNsFikmQtnEannNUzGFlxnGD1FQn0RrDU0l1Hk+cm9v7w6dKshluULo/zIOh/hrBw5dTGW5He2zNLtiO87cnHOKzbiydApbAJ4APetIySRmasRm+yGzkkCxlcqR/KqE2oTmaMJKSEG1TtApKKkyky67ytsikI3Zz5jcVnTWc+4jYThslz/jTjaLJuSSxS+Sm4gPnaTu5+lT6jds7JEyjeoAye1Fk2hoitow2+KZ2QtwFPeqBDRB0CqQTwx6jFWt7CHRQTSTgSAqHXOfUVvWVq8V9sUHy3ByM5rOclsJs1CttbZmMTFlPKOMih7u1Mq3MsG1ZEwqryM+uK41zPUqxBPcw3glSQkLH9xTnNLp8kT2gfbmVOCnQv6HNU4tRY2VZVjknZrson+yGzjmucaJTcuI/mjycZOOK6abe3QRTALtyeaAhJwOvpXeUCriTaaYSVbjtQBZuJInRBHHsP8X1qsrsisFYgN1HrUJaagMGfTpXUvG7wQ3EhATHY+nes56EsoSSxsyoEyN3JzjIq6tmgJSXhcZGTyM96yd4oTMuSFreQBQHHoRUMcYmB2kK47eorZPS4y5aoBxIdybu1XmkUsoQujNn5zxz6VjLVk9THnjeNRv5GagSN2XKqSBXQmrFXJPmQqR94dfataCJblWZlVW6dOKmT0uSyjcRxR7TG5Y/xD0qnWkW2tSxVGTW/DPGXiOAm3g4NWB1alWUMrAg+lWFiZscYHvWBvcurAMZPzY9aqT3sEIwTuP8AdWgErmeLvIBMZGeRQb0f3GoDQoXE8s8bRohUEfePauVlMsa4cN8/IJ/i/wDrVaJbM4qc5NIEYnABPfirMxKTNMBKTNAG9aXToxlkzJuTYC/I+laIjsbpSZN1vKTgbeV/GmTe5Sv9LuLEq0i7o3+5IvIasfFGwJ3Vxwcr9PeoXcuaRQhLdDn6UAUgH5C9a2dPMQV2fd5n8IAzmgTNyCEKGkYfO5yR6VdArI0ROvNL0pFDs0m4CgALrg8Cs2WGFzyg/CmIpm1jXO3GfcVEINp3bVz6A1RI5HK8FQc07vx1HamICWNPzkYJpgRsB3poA9eKYDwMAYNIR+FACZ4peBQAHn6dqavHrQA49OvFRnPY0AKAQacM9vrSEd2pXPAyT+ZqVVLNngkd+y/T3oGXEUJ05Pc+tS8Y5pDIZNqc5warGZ8/MuxfXuaBEqhivA49T3qZYwDk8n3pgWsjFN6+1ACipQKAFximZ7UgAc/WnjP4UwHcU1iB0oAYW45pylsYHAoAbswfX1NSDHagQo4p2fUUDHY455pCcdDQAoYAf40088/dpDAMV6/NTt5YfKP/AK1AETOF6/MahLkn5lIFAh2S3AqwoKjrk+9AyYYoOKYhNo+tRsg7cGgQghI5zj6Go/mBz1oGTK+eCaVnUfWgCFnPBJ/CmHe7DLbUHUDqaYFuMY6cU8sRSAbjPOaQkjIDcigBqyfWnbg3QZoAaAcZzTXcjjHNADM7ec80qyE9fzoAjLegyaFU5yTzQBYUk9ifcU/Gec0wISMnC0qoB940gH8dOtAzn6UDJQVz0wfWnHBoAbtJ6UhwDigQHmmH7wUcn+VAyVULfKF3E1aawRo2WULg9QKwcTshVcdDkbvT1tsyxBhsyQU5/Sq1rfXDW8btCG3dSeDisLuJ63JCsvMvSCxvRh1Qtj+IYNZEunzxoq2tyyBeikcVo0po8m06ErozxdXlmf8ASLckD+OP/CtuLUP3zQo6TRkBlRhgnPJxmuPkdNNo9RThXaurPqZst+lvcO09tcLvbO1cYH0qS4fS3gEjvtdiG4GWrpjJ2uckqKb5UZs2p2qODDD5hB4LcCqc2sTSDCRxR+6rk1Sm7HSsPBPXUxnmlk+/I7D0JqAjmoud1tLGp5soKRLO0SFcnFSxLEzgPNJIQOARxVRcraHDiIw9o+Z/1YtqUziO2kc+1EhuEIYWR3Y4BbJ/KqtN7s4uejHZXNe3tL2VQzRwRBh0OSa0VtHj4MsCY9EH9aPZp7sl1/5Y2LGY02Brksc87Tj+VXozFncqOx9wTWqilsc8qkpbs6BpI3s2Dx7CRtycDJrjW1q0jT5SrsByF55rRuxMKbk7IxJ9burg7baNhz/CvNNS21e7YMw2f7T4GKz5r7Ha4RhuWxoMpO64vCfULzW3BollHg+WZD6uc0uXuZSqu1kbkcEcYxHGiD/ZGK345ooYlOSD6Vqkcb1ILidm+6QU+nNZZY5z0piIlbdu3HkHFOLDGKQEasSO3FSgnHNMRYBBHApr544xQAzoOTTkYcj+VAEhY46YpgIwCxpDF8wdgT+FIPmJyMA0xDwgAzuJNUri5gg/1kqqPc0DsYEuuQBiIEkmb2GBVBrzVbniCFYQe5GT+tTcrRE9tYXZUm4uDvP4457VzYtZFvZPtjvMG6Kp6gdz6cVzS01IbbILuaOOMGCERsGyQGJ46AfrVG/v7ua2XzYwsIOQR3PSsoq+pG2hzz3CEDg7uoOehp0dtLO29CrMecZxXV8KFsa3mM4ZZHBkJ28dcjvmtO3Kb5QfM3ONoVeQx/yK4ZeRBdMBljSN41JH3x3K/wBCa5u+eGO3SGFSPmy+egx2/WlTbbsXYoSysLdD5gPZcdR7GuxtzE1rtkk2mMDOOpU1dRaDMyeOJroMk25dvzNjv9KxJoZ5ZGCxtIifdbbjj1q4O24noUjAq3GyZm6EEdCpxxmqsrEPuJGexFdqdyizYHN2Mx+dwTtzit6K6upbkSXGWERwVyM7T2xWcmthM2biHTrW6RpEYhwHTBqpZxyG1aSMFgwKneOOtcF243YmrDQLhAXklVoEOSrNwRnrVCCWP7a11cRBdy/L6EjuPyrWNt0Pc1bd7iZ5PskTBpD95ujAdRWrepKtkQEVxMdoAGQDzxWLVmh3F0y0S2tIJ5fLy5IYH8h9fWqs955sci2yQrE4P4Y6nH4USd2NLS5z9teRrdmVo+AhBCisozoqbWhw2dwBGAQa7FF3ERpCswLvKE54XFZ8hAJA/OuhdgIRWnb7VcO43BSCVHpTY2XJGDTtLhooHOCN3b3p1qtuF3O7FgThduRXNqkO/YZCiSxyBVAI79xzVy1SGA5+Yb+Ad2O9S29jMV5JEWTy5CigYXI5IJ9ahW6gbYZg7hDg88/WpSutBj0UGVrrzMqgyqMeSOlNkSK7h8xSvmH+Acbad2tRlxHNvBGZFMpVSAuOvvn8qqm5vboZUEI/XFKyerFotSnc/aFiKvHhTT7eKOa3dpFZWA+8Dwa0v7t0HTQ1/JE1nvZwCDgSf41Yn01ETbkb/vE7s1yObTJ1LU3kRQrJu3PjGP7o7/hXO3ExjuPPgfaM8c9aKabeo0rF+cTTvHKrEoQNyfzHvVmYJdKIoFjVY+5PIxQ9LW6Bcy0mQxybDtflCTyWBqFL941TZGu5ON2OtdHJfcZVELS/vo8k5+bI6UXqskwk3o4cfw8fhWieqQX1MvPNISSetdRQ2g0AJRQA/cVUgHqOa1rdwbQxLIORnDHpWc1oIqx/K4PJPTp0FaXlOZAJZMqOxNRLQQt4srSou4EDocVIlsP4QQ6jk+tY81kTce0TxMryNnjoBVJ7lXlAMeU9M00ubUYnmsGb92Wj6Yc5IqvbOBuRm2qfWtEtALoMbMXGA47E9amt7tEDscK57diaVmwsUHaJ5i5yueq1ROO1dKNBQD2ro7C3gucxynY/bHemQdXBaw2SnEhVT13Gq02pICVgUufXtWTZslbcpFrm44kk2p6CrKQRp0Gfc1JV7k+PapVTnigTOlvtCmfw3PNCrNcDBK4/h749a8tg1H/RDZX0fmwr/qmHDRn2Pp7Vq1bRHOveim+5z5XnnOKt27BZNykg9MUyirLF+9IWo5Y2i4cYNAXKnJqQKTQM7jRJ/sGny3NxCk9pI4QwsOvHUHtWu+k22oQNcaNcKxHLWspwy/Q02ZxitWupkWEvnr5F7ceXAjDKkE4HfAr06bSvD0ggulMDKuA6RvhXHr14NW9dSXTnKTS0PF9bjtodSmSzIMIb5cNn9awgDnisVtqdc0lKyJjxyasQwSzkbRhf7xqjI6WCwhjAO0s/ctWoFVegFZXKUe5IMmncDryaRYmc0FsUAQlzUReqERmQ1HuNMRGze9V2l2+tMRCBv5bqaQllPPzD170xEytnkHIqXdnjGaAEwenalAIX+lADsZ4JzQAMZoAZ0PWgMD15oARgVGQcijfxTAbkHrUiBSwBbap7+lAjQaBE+aNxMB1UjBqvuMrssaJHnnaelczdxHaLFnlyQD+Z/wAKuLkDpwOgrcsezhRknFRbi3I+UeppgOH+yM/7TVKI16t8x9TSENbKdOlCyg8Hg0AWRhqXHrTAcCKUt6UAGfWl4oABT9woAjY+vAqEknhOKAJFjzyTn3NTYI6c0AKpycHj2pSBQAmcU7PpzQAwAg8nj0pC2GwaQGbe3sVvHmRxk9B3NYlpqpuJTGFYnt3xQy0dAC5xk4HcetXFclcKNo96CRpUpy3OafjPWgQ5Vx7VLyBzQMUZP0p2eeOKBC7wOMUvGKYDCT26VGw49KAKzBm9h60zdt+VfmI/T8aAJVdB7t71YXaTk0ASFgB1yKb5nbpQBGZFxgdaYpJ9aAJl49KDxxn8qAHb+MHIphwFyaAKzdieB6UKd2ccD1oAtLF7UFcHrxQBKG/hHAph2jqaAId/PtVgFcZzk0AGM89/Wmq3zEY/GkMm3ZPrSgCmApzt4qI89TSuNoOc4T8TShscY/GmSWVYDp19alMhK4zQMqM2cjtTOOmOKho0jJp3RQms4JFJI2ep7Vzs8qWZ+S9Rh/dzurja5dj6GlL2q5ZopnXogpzAXb2OAa5641KSSfzY4kibGAQMkCr5jD6vFO9zKeSSTG92fHTJzTQpxUnYkOC04KKRokNZ0TqapyXAz8orSMbnDVrKKstzY0tBf3ttFK5QNlSwHtXcLp8Fkcs6M3Qb1yTWqVtDzajlUakRKZRMTJdQxRAcKgGanEtnH0mkYnqcnJpuSRUcNVl0Gm+tRnKyN+NMW6Qn93bAn35rP2h2rB2+JlrzLllysCr+FSg6nJ90Ko/Cp5pM0UKEN9RkWlzmZXeaNCDkE5OKng0K2trgzTSCduy7MLVxi+pjWrxatBG6mwEKiqgHoKnIBPJra1jxW7kMpVUyP5U5GOwHGKYhm4k9aC2KYiPexbj1pXfapZm2rQBTjPWTGzruBH61FZETvIclivBfsfpWF9RmjjYT71YVgGHfiugRJvPYVC+T1NICvuG7uxqcPIcgIFHqTQA4KT95yfpxTWCIN2AMc5NAyjLqVtF1lDH0Xms86pLKcW1uT7tU3LtYjaG/ueHm2A9l4oh0WMEGUmRvekTc0/KtbQZd0jHuQKzJtdsoeIt8zf7IwKY7dzJk1q9k5jtTFGf4tuT+tc8yvcyJJPIySO/3yOw9vwrlnLUiTXQpfIriFCzEtyCKzbxpJ2WEMAqdFHSkt7szKUVo0twY3YJg4JHNafltYwuwBZckB+xrSUr6CuX7UxWqo6qZJGUlm7ZI/pTohI0scxYrvl2oF9PrXM9xF7Ub0W9xI0bKzE+nGc1DfutzbtIlgFO7cXXqOMniojG2pfqJbxwC3g+z27G7xklxke5Iq15NtHp4kWVVuUyJAvO4Fvf2q29RWMy5u4DtFtkHnLEY/OqUuo3DSGKB8KRt5Htz+FWoX3KG388UCCFEDyFQXdvXHNc2FG8A9D+ldEFpcSL1isgl3QDMgGQPX1xXaRCGe5MjIqykBsx5/Ij2qKgEkti8qC4WdWjiY+Wj/wARB5/CrN8PLtIY1uEBflynBORmvPvdJDscuIp7tViDs4BOQB0x3NSySJb3DW91CrxxgDGMEfSuxWvZEmxbtOdOgkaYbASqR7udvr+tMuiJSx+0lFh4UL3YZPb+dYPSVyzLkju7kebDA3lqMbc9/XHrUa3Crp0iNABKOM9MZraytZC3M2IoUyZBHIO/XdTJDJd3ShiNx+UHsK6eoircQvBIyuORVR9uODk1oncaIKkBx361Yx5YnqTitPToopZ8SsQuOQDjNZS0RLNWAG1eTB3RuOuOaqQXG6YIykliePeuVK7bEW2QywE7CX3YOD1+lV0s4jJsR2GRlgw/lSUrCCWyaGKTgk4DJng7aLaQySIi24Cngk9Kd+ZXL0sasFv9rdoV/dunqflxVdIp7Kf7M7FgD2PArJNfCySe92pCYlIZ3UY5yVFYdnLbxNJFdB9rdGXtV07uI+hvOtsqbY8yQsMjnBz2qOxDLbyPNlVYfI2eOvQ1jrZ3DyLH2t7yTMSxKdu05PU+tchMiAHBO8EggdK6Ka5XYZatBcTSgo7DHGR2FdQht4Zo9jDniQEdD9aVXeyJeoyQRiTEcW8sRsYY61UdYY52nXaNg5Qnqe/41lFsLGy8iDJWFdkg5YMK5PVIIYijQuGLckDtSp3UirGHjNKRzxXrDEA9aBjPPSgAC5PHNTRJukAYHGeaAL81tCYiYXbcOxHWshODjpSQ7GitwIiSp3HuD0NWpFWWNWRsDPr0rNrW5JPa3SsGiuWZuPlOOh9adNLKp+U/M3GcdRWXJ7wWKP2uaM7WO8A9CKY8yTXKnaEGea15bO6A1wvmMQ3ypj7wHU1A0ELsxJyw6be9c12tjMxWADEHjFR13I1JAC2BVsLHsIIIcfkaYiNSoBywFSx3kkciumARxnFMDTN1G7AzO8h/StmN4VAwyrnsTWVjW9y+AKmAz0qRkgTnnmut0HTxezuzD5IhnHqauKuzCo2kek6fmGUwfNtCDbk5rz/xP4LS8L3emAJMeXh6BvcehrV66krTQ8FntZraVopkZGU4KsMEVGse45U9O1SimaCjb7+uaxbl/MlJ7CrZKN/R/D93qhDKvlQd5X6fh612Wo6Dp9tp+2IyGVB9/P3yegxStoYqTnPTZGlH4flm0UwNJ5KRLlTj7zf4ZrzKO3ZlEtuxjkU4IBxzUy0ZtTbcblF/Mhf5wVY9+xprNuyCFz7Gka3CztJL26WGJSSeT7Dua3L6CGK1ASPYyYAJPLUErVi2dnGqB3Xe5Gfm6CtUBVGBis2Ul1Jo2YHkAg1pIkLJjPzda55XWqPZock/dkUpVZGw1RitU7o4KkHCTiwzTSR3qjEgLA9DULGqJI80wmmIjJzUdMQYpAaAE2g8rwakDsn3l49aBE+4E5BFDFdvX8KBiZwARyD6Hmkw3PPHpQAhywB/pQGxxQAhI9KZj0pgO4PU0DAPqKBFnKuWIIjPYVXjjklc7xtP97qDWO24j0rheSRSknbkkKvqa0KIAqy/NGd3+1VhIlH3juNAFvoOaYfagBODxULQq5zjkdPagBoLKeeRVxXDCmAuPzoB56igB+BSHCjJNICMsSOmKQP/AHRTAXYWOWOasKAo4oAX6UZ9RQAEZHpTMkdctSAduGKTPpTAY77T81NOCMg8fWkMwJtMjvJvMJwPUd60oYobUeXCAD/nrQItiPPLHJpwBQ5zxQMnQgnOct71IcZ96AHDP1oHXk/hQIDlug/GjYwoGIBk08ADpTEG7H1pjMF5Y80AQtuk74HpShVUYoAYyg8AVCVZeh49KAAMc/NxU+OMnmgByJzVkHFAAVqE5UEj9aAI1kO3JGTTN3G5jzQBGMucv09KtqQOBzQAu9v4RThk8sPxFABn3zTGGTnGBQBERj7w696eNg6UDAsRx2pRInSgCb6U8bscGgB2R1NQk7+P4fX1oESY7LQCe4oAGKgZJCj1JxWVNq1lBkNcqxHZBmpbSOmFKU9jDm8TRA4gt2YerHFYU+vXsv3CkQ/2BWDketDDxjq9TEluJ58mWZ3+rVUA5rE9DYkxRikMUinUDExWZI77iCcY9K1hZs8/EOUY6Fc1EeG/Cuw+fNaxwLiEbtuXAz6Zr1P+x4erzufoK55xuz1qNd046Ei6Va9hI/1NW49NgDf6pQPfmpUEKWKmyZrSJOQi9fSrIWNV+UflWiijhlUk92Y15qVvBlc7n/urRHqUCQI0koRivK9xW3KZ3LVpfRXiv5RPyetaJYkDNBIqR5PLdPSrJKJ1IpCIZHyoAH41Gu44OcCkAAdc9RSckHAPFUIeBjniqkqpcHcsnyp1x3PaoYGc5kJLROZHUbVT1J71eS5itYEWQhZTwVA71zR3GWWdW3YYEoeRmmG4cEhICygcuTiulvsHqWlErL8xAPtVlLdTyxyfeqEVJ7i3tzmSVF+prGl1u3TiJXlb2GBSbKS7lM3uoXPEUYjX1x/jSjS7i4Obmdj6jOakd+xqWulwW69N3u1LLf2FrkPMm4fwryaBJNmPJr/mOVs7V5D6tVVm1m8PLCBD6cf/AF6CrpEkOhKzbriZ5Cetba2dpagMyxJjoWoI1ZzV9sE4uIZnn+YlUC5Qda5W4mee5wWw7cZHHPpXG0uYzZk7mNztGQysck9RU91EEJljdyORk9+K12EWLeZFRhDGPMKbmducdsVmzyyzRlRIdoGNnbGeKEtbsZoaQDbx3E0gwSu2Mn1zzVg3KyXEMI4VeM9wKykryuTuaTwWzFzMHUKuVIP3j/8AW6Uy2nd90UZVhg78e3Fc2rWoWL9vKbh5XEihkG0LjkDsc1zskT20Inj/AHomBU9yacdHYoTSoVube6kkKBUXOCKdc3cDPAyRL5iHJyOv/wBaulpudkFjMume5fc6jLen04rEkDq21wQw9a6Y6aDNWzjnUxzRRs+35uPTvXUWFzFsR2ZIgoyzt1Y/T9KxmriFF5CyF1KiMqRtOfkOeo96qW9mktlJcmVw28hBjIP/ANesEuW7KNKfytN2GENG0oBOTn6n8axjKVu47k5nQScBhnd+FEdXcnoTT3iyzOPK2iUgAjjn1xVARG1jO52Dvnaw+6RVpW07lGrA96bpYIJo43xlyTwMjr+tMk08xXB+2uHJTeNhzuHelpHYnU5m48t5z5XyqOOe/vT5Y5LV1L8Z5Vh0rrXRMDOkYtISWLZ7moW7961RQz0zUgApgHIq7HJGIweQ6njHepYjqYma50uMMN75OMHpz1qSKNI4o4liPmZyrnA3H615rdrpElW8NzMyxJG3mLyGXuD3qzZ7o9O+YYmUkc9cVLtyaAVImlvT5btmUDgk4wBVy1cxt5e8jjGKckrWQmalvcQw2UvlKTISQ4P061zSSlw3zEBeRjufrWcVvcfQtXij7RbmBleQrnA5/OufKOzO2M45OR0rrpvTUZ01kCto7Sqr4GPoKZBaNJZJIuXhGWZSawbs2yTJnhSNkkVuSfug9VqvHBFLHK6swZXwFxnIrpUna4zYtG+z5gljYF+V96DLauh3MfMbh1I71i027oLFeW1VQxVmVFXfGQabbXUbR+TMWYO2ST2rRXkhkUyRh5lBYAElc+lVtzG1KhQQT1xyK0jqtRlGRVUrtbORz7GgAgbscV0jFPUkZx34qA4pgSKQhypq+HB5GDxSGOVwCC3A7VQuMeYx70hlZeTW+YJLW3Dqd4bquMih6okp/ZXEZdgV9M96gzLBJnJBHvVASyXMkg525PXio4ljYMJHKHscUnsDJ4ZtuCzkgcbfUVqRywzSxohCHPJNYSj1RLRDK0DPKssZBAIQqehrLQLn5ulaQTSAWR4x9wk1VMjMfStRiqhbkfnU2Y16sWPotADTOQcKoUe3WjzWx1pgX7a/mt2HO9f7hrrotUtpIt+7aR1U9ahotGVc6uxOIRgevevQPAutQQ/aILmUJK7b1LnhhjpTjuTPVWR6Je3VzYz/AG+0X7XZOMywryy/7S+o9q6XT9RttRhWW0kEinrjqp9CO1aoJdyHVNHsdWj23cIZgOJF4YfjXkOpeAriJi9jKsydlPysP6GosZHFy6Bqyv5AtJSx7lcAfjWi3g2WKzy93GLg9UxkfnT6XMuf3uVI37Ce5sNOFtdsCY+EYHqKXTf+JjqBeU4trb53J6Fu1X1Kd1Bpf1co61qV3qFnNc2lwkVpA+0RBsM49fpXC6flomJGMtke9YM75aLlWy0NVkDDBXd7YrFutOzMPKTaD6Gs0ZkkNjJCyvA5SQdcmr5gZ9hnkMhX7o7CquSizgn2FIAAaRRIDTs80ik7E4ZH4kOD61VlGxyAwI7EVitHY9CfLOHPfUg3moy+eM10HmlZogTkMQaU/XNMkZmm0wEpKAGg0vUUAOA55p3PrQAzbtbI/EU4yDdwQfY0ASgjHA604kAjJzQBGWHp+PpSE89aAGn16033piFxkjFWSyvtURgMeBt71DuBeW2ijQi5R/NHPynqKoiZEfCyHyjwVYVhe+gjv0yWOBlvU1OYt4/eHd7dq6CiTGOAMClxQA4A9qMZNADgoFO/CgBMA1GUxyDg0wIyWHXgVOrjAzQAZOfk6epoYgepNADVBfrz7VZVdvagCQ800jj0oAM468UZyKAAkjvTd3pQAjfP9aZnaO1ICJzvHHzGoCiIPmOT6CkMjAO7IBRfarSqoAOBmgCYBu3ApoBLc0xEp7Ac05VdepA9qYydc9M4qTaMcikAmcHHWn7waAGkgDmqzOfXA9aYiq0uflQ5oEZLBmbmkBaVeckE1ODj0oGM2knrTW2jlu3pTENwpHSodhB+TigBvmMhOR+VKbjIwp/GgY5ZSBwfzqLzN2cnFAAz84UA0iZDE9T70CHmUZ5FM3AsTjk0DJEYnIGMfWnfMSMnaPSgCTKjvULS7e+aQDWkBHGTUO4Kc524oAgW9ieYx+YuR+VaaYPHWkU0TBT3yPapC7Dtx7UySu8sar+9dY1/2mxWTPrFlAcLKZD/ALAzUtpHVCjKWxkyeI8DFvb493P9Kxp9cvpsgSCNT2QYrFzPVhQjHfUxHkkkOZJGb6nNR4rG532FxRSKFFJQAtFIYtLQMSq08e5dw6iri7M56keaDRmVGw5Fd58odhPHapolhNCv75mYSN7gg/1r19fL2KwxyARSZpZobnHReCetRSTJGMySpGPc0iTCn1mxjPV5WHp3rk7vWZbklIgY09FrRITMMv7YPrUWck5NbmB1/h0MZ5WXOAuMdq7CViqE5AI9ema55bmq2JowyoN5BbHJHApH6jgnJrMoexYAfKAAR1p44KqzdRmncC0Co+7jNQ4cuQcAHkUxEV1HG0GJmPl98VQSdBGpUEg/dQDBxWT0YGVE8qyyHPU4GT+efyqi6vdXUbQpIWDgsrHAOO9cMd7A3odMYktwWVAjNyzA9T6ViSak0LE3LgsCPkj6kd/wrqbs7DQ4ayx5toGIc4Bc5FWhFqd0p82bylPZeK1RV0h0WiQhsysZD3zVy3WyjRmCrGqsRluM0ydWVrjW7KDhCZG9EFY7axf3DYtrYRqeNzc0F2SIP7Ov7x2a6ujsPZT/AErYt9DtYuqGQ+rmgltsvtLZ2a4eSOPHZayJtciBK28TSN69KBpdyESareAbMQIfbBq3Hoe9gbqVpG75NAr9jlL9pFSWJgsUathB3PUZrm5mKhZFfcckhsdfauOO5gV3eWK4DoBvK8988d6eglnj/eSDbt2gE4xW+m4x9tC6uV3K0eMk/hn+tU7kvHMwU4bqwH1oTTkLqQRzXFw3leYfmJPP5muxtIYUHmylWVcEj1NZVPdVkNk8V600Bto1BMgIG709BWEzu10YYV8tmOCyDGRWMVZ2Y9CORPsrtDk+Y3TBqwmFht4Y3ZZmzkHsMc/n/StXqrgUb5FhcLAHO8YOeKoJKoGJEJI4zW0dUM3Zo7VWjii3s24H5fTNaU9vp6agk0lvP5e85BPyn/8AV6VlzNWIFa5ZruVoXEEe0tuxzj2FZAWO7tplVgBEMr8tZrTUZzKnng9e1d35lydIeXy0WLgDucgAdq6aiuiyVXWWzilkhaSVFAU5z3rm762e1uFZ3G18kBT0rni7SsSNZo4Ihld7SJ3/AIazSs0qhMu4UbsY6V1Luw2O6tU+x6flIVnaVRvVeW//AFVzkNx5bbJg4kQ4+Y8gelc+9wKLQPLKzhdq9yRxVeWOTZnduVTjg8CulMLlPBoIIPrWoyM8nNC8daYx/BFMxSEWIiysGViMehrqrRHu4wkMw3A7sVzVLWuJmskywF5pZNsmMEDnBH+OayLu8kKhYMnd8wAWuCMbu/QZmKRHcxStuHI3ACumdk82KcgfvCGBPGD71vPpYncuzXVvvkRYwrP3zgE+lYMUjTTj5AIh8vTisIRe7G7WK95HHG6hkILE7SDjHtWMfNiPU/KcE1203pqCNCOJpJlJDIj84HQ05jNEqiOV0VsqVB4FJtN2FcsvE9xMkLKkbKfmcDgj1rXJjtFRY1Qun3TjPHqawb0SQtylf3ktwE2orbeVZR0pkscD3MILASOMlh600uW1h+heO6GM7GBXaTyuce1ZFsInVgW8sseSR6+lTHZsOhYZLd5QkjZ2jhs44rEvXVbphGAqgbfkPB963hdsdigvJx60h4+Wu4YBiBgGo26UDGhiBUqylQcdTQA0yEmjO98mgC4I0YggkAVtW1z5XytyhqWUjVntEudrFiOOMd6ybyGGKRVMLHIyCD1qUyrGIcbiV6ehqIIxyQDitDMdtG0etL90c8UxDRKQSF71Hkk8nFAx5C4+UfU0qmNVJIJbsOwpoRCzM3U1HSGJS5xSAlDfnS5pgSKc8GpQDng4I70gOx0fxHdaYgiPzxb92M9Pp6V6fbC01aQ32j3P2G+AywHAb2Zf61pcR0EfiC4tv9G1iBrSU8Lcxrujb/CuyLM9rkkM3Gx4zjI9xQ9UCaukZF5cSmPGMY6mvN7q9JZ8HocVJfQ841PU/mKq25v0FZqazdixNrH8sbEl2A5b6mkPZp9jdnezayFvYZZpgpkc8beOR+dRCBoFVcdBUyJSdlfcnV2QYBxnpTRFIr7ncsfcVBQ+kxzSGGeKaaAG5xSbqYiMtUJamBGWqJhuOeh9RTJIfMKttf8AA+tS5pgJ1pKAFpKADGRSAUAP5B60negBeO9RFFLYzigAIZBj7wFTK4Zcfz60ANyQ3+NHDcDg+9AE0sEkQDfKyn+6c4qvtOcE0kxD3WROqnFW7e3klBaNl3DoCwBovoBZ8i7Z/nwpHIEg4NZIjAlfzEGR6DiubS5LPUwMdKkBrpLHYoxg0AOzSUwF5o+lABt96O9ADSQ3A5qsYgvJJJ9KBD0O7qce1WdoxQMerAcGpMg9OaAExznpSd+aQDiR9aiPPSmAvHfig4ApAQu+wfyHeq7bmGSQo9KQwTcwwBtX1qTZs/qe9ADwAQdpzTwh69DQBIcjj9aZ14B4piBflOV61MG55GDQMmphLdjQA3djg0x5QvbmgDOmudi75G2qO2M09QJMM7Mq+h6mkBYAHGFwB0AqUZJ6ZpgTDJOM4oC0CABvrTQVzzj6UDFYr261EZGPAXigBhGTy2R7VUkVP4Rg+1AiMcHJ6fpSqQ/zAgDPXvTAexyQRhQKfnC80hkHmccU0vheTj29aALSTAqMrt49KnZ1K9cn0oAqguFPP6VGJAGww596AH8ufkxgd6qXVvJPFsSTae9AjAt7GK1mLX0iLjkLnr71sPrNlDwpeT/dGKzbsdkKUpq/QzZfEUhBEMIX0LnNYcuqXs/3p2A9E4rJyPVhRjHzMtizOSxJPqTmlK1kdo7FJUlhTqYE0UEsxxFE7n/ZXNRMpUlSMEHBFBKkr2GinhGPQE84/GkUOljeGRo5BtdeCKipgnfUdSikWIaXtSGZ0kWH46Gop4sOgHevQi7o+TrR5ZtHZnT1Gght3z5JAPbpVpPEjrbRRxxLlEClm5zgVrYwvbcz7jWry4UqZdinsgxWGzsTl2Y/U1qkZOQm5R0pmWJyBiqIAg9SaAQD1zQB6T4eASyd8HLt/KtxhulUMuRnqOgrlkbIU2wDlyW3LyOatMWdQMAN169KzSGZkxaaXJ4UDgg8FhVzzY/JRsj7uRntQhkwcgZAPI78VHPJ5YjeRwi5x+lV0EWXt/NibkkDn72KwLq7htJVYqSR0AOS2OKzemoWMq/vI2uQIwdwUse3fj+tVba51GbfLDFtXby7DqB6VzR3uGiIbKOS9lP2iSXJb5jnpj2q7b2YluJJEQ8ZCNJ0/H8Kad2F7nRwXFnp9ti4lRZG+Zhu3YPfFZ0viKJnEdrC0jHoWOBXUnZFKPVmTFqV7qM5jWQRKD8wQYIH1q3/AGShkzI7OAehPNRuxt9jRFhbIoJiQBe5qCW/s4OPM3n0TmrEkVRqVzKwW0tCAf4nqSSz1C6bEtyVT0Wgd0ti5b6DAuDIGkb/AGjWx5NrZx/MY4h+VURZsxpNctEyIg0rZxxwKq/2jqNyR9ntwi+pH9TSNNEc3q1lcRlppl3GU5JByQf84rF+/bMBzs4256c4zXGchhQyMWDYDAcEetT3TxtKnk89GKjt6iui2pZrSs8jbIyBtGPr2/lWPcwvGxypMnIYk8Gs42TJH2Vm5dZ5PlBOUA7nP8q6O082e4Zo4/kQlt7Lxn0qZtNgQyMyXfmYGOiqOo//AF1n3plZknt12qBnI659/eso7pjI7FfPlzJG8zs3388DioL5glydrsjxcKe5rf7Vh9Sm15PII0dvudPWtMmziXLDzA45IPOfaratpEb1NWKwtpLZbhLgmQEBQvQDtmrtyxk0wTROFEYIAA49645Nt6isc9bMZrVypYy4wR2x3rRs45IbWRo48y55HHQ9M1tLS6EZHlrbE70KygfMjDrn/wCtXVTQl1hFu0qW5+9EedvPP9DSk+oIrSTJHbiC2jMjbtvToM9f51RaJJYk3yDc2R8xyVxzWS01LMG43LIqu24JwPpWraXyRajv+4uAuR0x9K7GrrQksDVTDCiRou7d1AwCKdeSSSXDz3O3HGcjBP0rBRsxuxQkuYZXTDOI8YKjimSGxUOsRZyRgEjoc1tZoVjEDYJH6GogjM+xAWY9AOa6BmpdQxx2sbN8k3QqO+PX0rHxnpUxdyh+KK0EOGeQDitKzEiXcYRyjk4z/jUPYRpTQiSVYklDySEkk9quXbtFGkZcLIh5+XGRjpXnXvZEblSfy5kRFmXYAWUd60LeRY4wt1GchcIQOoptPlsBdmaB4lQY3Z4LcVk3nmLEkS5RWYlSO5rKF72YyKWKW4C73Lqi8EjBBrGDMzBTkgt17muyLWwXN/ynhmWEyqFxgbuce1TsreebZG4PB3DOPeuZtNkmlaz+TM0LovnBeCTxWAhzqjNMDFgnJB6VMd2/IrZFlp2jh8uFCWdMEkevcVRsIvmcyxF27EHketbLRMCCS5cxnJPlocAZ6/WnpcFLVgoBBIPT7ta8uhRmzyvJMWcAE+nSkMyuw3xgAD+Gt1HTQCE4ySuQO1ahe0eIhwwbbwR60pX6CsY1LxzWxRERikoAKkUgdf0oAuw7ip3cr2qYdcUhnUaY5aIocnaeKkutMmuG3LIB6K3as+pd9DNk02O0jL3DlmIOBjjNZ8SQmJ97ESAfKB3rS5mkzGJOSMYq9C0bLiYMQPTtTAiuI0R90RzGeR7VWKkfeGKEDE3Y4FLtJXdjj1qySI02pGJT1VnbCgk+gpDLfkLHzM/P91eTT/PCcIiqPcZNUTuVmcsd3f1rq9MW1u4SsiYkXrz1qWM0ZNLtyOCy+1QiyktSs1lOwkXkc4P4GslI15T0bRfGMSxR22pqwk6PIV4/EV7FDcQtDvG1kZcqw6V1b6nPy6niviHWG1I3MNtdfZ44RxjrIe/4V5W9/cTwrBDuJx8zdyfrWJ31Hy+72/MktdKLENLlj6DpW+IhF8gUDHtUtnItdRMEfIACp/SpkiLOFckA/wAOOlIvY2ooIoEVxgHPO8c1WuLtWyqIOerGkykurMc0ygQzdSE0xEPTvSE0xEeabmmAwmmGmIaQGGDUIJQ4blexoET9aXtmgY7GRTgvvQAEADmqpmA6DNIBVmDHHSrHUAjFMCMg4zg4pAaAFzUZXJ64NACZI+9Tge/60AWxMFi3RDEoGDk9asW4WZP9LDZPHBwR/jXK9LkD1S1JIaSVsdGQ9qQxNcyGO3iVggyJFOGP1qE31DYtxpcuogO2M5/iPJFWr2RGQK6OrIOqDnNS7PYaOuB7U813FCZx1qTIxTASjd2NAD6T6UgImlwcKMtTCc8ufwHSmBICSOmBTwooAQoCOB+NQO7oVAUsO5HakAobd06GplyB15pgShqeScAHFAEfPak6NSAazAdTVJpsvhfzNAyDzBuIGWf1pfLZjl85HQUgLKl/unJHtUn3j7d6Bk4C444pwJHFAh4HvmhguDnOfamAL04X8adkDOTSAMD+9+VNdto+YYFMCqZSxOOB61V3Enaq5/pQBMkZ3ZbrV7ylC5PNAC7do4+UVGrhTyaAJTIuORVfzdvKg8nGKAFac4wAB9ao5y2Sck0ATAtjHapFcEDI/WkMGcH7o59agyAcHr7d6ZJExZjgj6Cq2TuyOKYEq+YeTyKcWGcZJ+tIY3CjtinhSMsVz6etAiMMWY45+vQVcjiG3IJ3H8qYCGKZmChT7tWgtqQh5Hv607CuTxWkYPJJ/Sp0RV4A6VdiTyzxFJ5msSDqEUKPyz/Wue21wT3PpqK9xDgKUVkdgp60HpQMUVPBBJcTLFChZ26AUA9Fc7y38NRgA3EzMe6pwPzrZjsNNtc4jiLIMnedxA+ldigup4Eq05u0QvtQigsZmtyN4IjTaONxHb8K4EWKpcSqzLIFTcrMdqk7gDn8c1E9TqoxcE79SWaFY7aQRI4CyspwueAB1J7VPNdW3nO5++Jw+F6MADg/yFZaI7Um9TCupxcMjbNjBdp5znHSqYrNnSlbQdS1JqhCDS44pDsNZAyEflUKpsIkkOR711U30PFxcNpF1tQaRfKX7oB4rnlYg4rsR4ktifecdakDA9a1MCQN6DNKMkelUSWmhUQF3fJOMAc/nVPOMYqb3GewafEYbKKMYBCfMO4JqxKqR3CfeLEcnsBXKzciS6R7dnIMuTgKg64q3JI5UYQDjvSQzOKs0jRoB5bAHI4x9KWxVTZqZABhiMn2OKBE02pWkYIaUMfRea5yW9juE8zy5TyAmehI9KiexdrEUlxeOh8yZoxgEgDnpVayjjYs0hLKGwST3rj5tGhN3Q6aODypP3hSSRg2z/Z6df1qZ9Vl8hUHHQbAvBHrRzdiNir9pkgVlt1C5xyefrWMlvdeXIGkYBMF1BpwdkFzetLJLiN4sMuQTkjO2kLWn+iyRjyvJbYwdeen3jVx21FuVftVtBbNb2glkkkbLOvHPt7VBFcXoPnRFkTiPk8DtWxd+U6G3017pRLNcNL7A8Vea0gtFBS3LY6lVyTQ3poF7lt761hgVpHEb4+51I/Ksx/ECn5bW3aRverTLsluMEmrXZ5IhQ9hxU0eibiWuJmcnqBTJcuxrQWNrZ5IjRAOdzf41VuNZs7cERsJiOoQ9KTdhKPVnFX+oz3jZCjI5Tb0H/16xHkQKqg9cDgc1y7mT3KCEs8kcQVGJ6gelNEBguUbdtAPfnmt07aEl69R4Jt4cbjjgVNE1u4i88syYJKA9D6ZrHdXQdCxZwCaWRUk2JDksAepJ6Crr3uyIQoSCAQB9awld6DMopMbdyDlsg+nSmWwea0aONH3kktxxWqtYVyzaC5szLEVCllyR0I/zxWZcI2E89P3j9JOuRWkWua5VzIlGWGBtA4zW4Egns1RztkQZDAYBrWV7XQDbSNolmCAkEA5Jx0NXtR8xbYhRtVsDBHXjn+Vc0neQrlPToZTIGUlAB19afcJJZASJPtfpgnOcVbac7BfUrWd5uvd9xtdm6Mw4B9a7cCVLORY52luG+baPTvisqis0iupwiTXFusjLkFzjJ6g1Wm3xsd6Zfg5NdSSuFzXshE/mTXERK7DjngGql81rPcBrSLy4165PJqFfm8hW6li8ure4eJkjKqq/N6k4/xqpLMkqb9rHBGcnvjmjlYWEiH2eFpCqMsgwBnJWs1l2hizc9sd62TAgJJII+8K17WWOOIzBXFwr/eB4AqmtBlCX9/Izlizs3Q96rMGU4YEH0IqlpoMZT+lUAg960LWQi7ifO7DdDUMR1Kxx/aQ25Y3PzA+9Z2owM8rEk+Z2FeWm1JXJ1RDLbo0MTbcO/yhfcVdtQ6SxrKP3YyArDkEDj61u5XQrj5GhRmy5jk+9hhnJrEkm3gnJLn8gaUE9yiQXssgZZJNqkYOPSmy2pTZmePawyMGuhJRYytExN2gmfcpb72a7GKZZWZt/mKjZPrjPWsasdiWjLmuLffiKM7y5HPeo0ntzKySHZgcbufwrOMZWG0PYgoJ7bPy9SO3saxJ53kld1OO3y8cVtCPcFoUcmnqxw3cY6V1DGvxjDZ/pUkcRlOBk89qANa2s3LhJYz5bHt1FVZLR41kkUbolPJ9KxU1cm5DFBvwWOE9aiZNrkEdK6SyJwD90HFQkYoAbUiDnOM0AaAcBBxxTROu7pQM7HS12oz8jPStW5vfs6qNpZ26CsmaxMaZri6GJTtQ/wANY6w/ZLxd4LRt0OOlNEydy1dacr7mj4c8+1c9IAhAHDjhqpEtEcbIsitIu9QeVzjNRSEuxbnGfyqzMr9DU6vkAHpQMUjHXmoyMUwNGysmuvMcnZDEMu57U2SYJlIRsT17n61WyITu/QoFqTBIqDQeSNigfjUttM1vMHQ896QHf292lwuVByOo9KskgcCsWjcpTwJOuGHPYjqKmi1XWLKza0im82ArtG4cqParTtoLZ3CSeO7t1S0tDCxjCSM36kfWq8cKwp5ajGO9Nme5fSZ1XaCAPYVLEglkwW2+5qCjVEMMUZblGPVmHNVprwbj5ajOMbyKBpGW8jOcsST71CeetANjD+X1qInmmSMJFRljVCG5pCaBDKZmmA2gUAJS49RQAzaRyv5dqUMCcEYNAEyikZgopAVZJGIwOBVSqAXqeK0UJ28igQuTjg8GoCOaQx2KTPOKAHDketNMZ/hyM0AOSNnO1XCOOQScZq0bkJGUuIlOf4wORXPLXQkfY/xTwiNyAQUc9RVMSEzbog0DZwfSp6iHXLyxMF8wMw5Dg9quLBPfxFkfcVHI3VPS4NnpWBSV2Fj8Z60bfSkA3ODinCmA1mC9evpUbEkfMdo9BSAjQ71/dj5fXFWRHgZPJpgSDmn4oAX69KQ0gKkkY6q20+1NWQqcMPxoGT7iRRnFMQ7f271A8hzjGT6UhkBULkuajOJTjkUASOqqPlUDHeoldw3UsPakBbSXeDtOAKpy3MUZ5cZqgGx38fTOfer4uYiMlhiiwEquX+4SB+tSZ28H86QDwwA5OfaqrA5yMZoAb9oVCQRk+1VxMWOZOB2FAxhy3I6VMr7eCuKQiz530qEzEHg0DH+YSOTxTGb2/E0AR76UtwTg0AMVGbHy4FW1iCA84xQIMp/ETmlYgjAGBTArFj0HrzTgFGOeffvQBMQGA3c1AYO4P4UARDPekfYBlmA+pxTCxYjtZQw4yMd60BbEj5mx+FVYi5YW3j6EZ+tSoqocKABV2JJH7U/+A1QhUoA+f8aQzxS+kE1/PIP4nJH51TrzJbn11NWigFAqDUD1pe1BRNHE8gYqpKr95scKPeuzsZRZWky25QyI675VHLqfTNaR3OWpqrGpeG5adDEznMYIw/3SDz04JxWlBFJHcPi3V1kk3iVv4VI5HrmurW55TcVGxwOpSLb6k0cODFFLvC9t3Gf5VlSXc8iFXkLA5zn3x/hXI3qexTV4K5XZ2b7zE/U0yszqFAp4XNIaQ7FLipNbCUYpDHqM8AZPtVoaRd3bqFjZAT95+BVxdmcdflcLNmtB4dFteqJpvMHQ7Bx+dcFexfZ72aJQcI5Az9a74u7PlZWtYq59amUgV0nMWAx7VIMgcmrJLiY+zFtz8NyMcVNbJ9puoYo06kde/wBay6lHqiRE7lB2K3LEHqakNu4Leed8XQZrmsza5jRzG1uAsk4285U8Af5FSXGr2yH93ukb24FSnbQaVzAa/unnYwJ5YfgcZp9vbzXcYhmdsI5yo65z3qZjudHa6VbxqDt3N0y3NQ3s9rFHksMxtwo+nXFW7EpXMDzhPlsbpHBUAHHWq7FWjWGIspJxnOAPUmvPb1YrELRRqS8jmQLgKc9fbFXmkMwiYRrsA2kvgAcf/qqdySvNqEcsSKE2ZYMzIOgFSNeRbi9vC7M5yzO3UfSt1tqVoME88qeacgHCllOOPw61UuoXMpljlDw5AJc7cmlHdib7Gw0ttbWtrJFIFjXIkwMlj6U99QgtLfb56zOBxGEyAfc11DSJP7UuRYxvBFCGkOGx2P0pqWuo3OTcyYDD7ucY/KpWuhd7bCQaZZRqHmmD5OME5/lXQwGzt4wI9iL29a0TIs2QS6tAnESs59TwKqfa765/1S7UPdR/U1Vy9EVZtKe6ZDdStgHO1TnP41oJpdtGpVIlBIwCeaVrkN3OQu4Vgd4nmH3x854xgfr1rnyi4cq25owce47GuVGVjPlbAWWMkOeCRVnZPNCkkjcMSUx19K36agTtAxhfzWJZDgDv71jK4jYAHjd1oi7gi7GrLJ5yElcEnBxkDrXTX5juYrdoFMfy8E+/r+tYy3QGbbXuQLcpvkchd+en0raS9uFxDGUJjTBXbjAzzisZRswVjOjWW/Jcz+Wu8hiBzWTHPFazyxy5mCHaOeDzWyX2UPcqSvGzSGNdqknGTng9KdZKzLIjDcqgHaa32WoGgjYt2MYOVPOeQO1PgYMrtdTb3Q/LznOMcfrXPbd9RGhJJD9mEduzmUMSoA6jPX8q5G6DmRmbI9zTp76lbHTaNZWzWBu5gzsrlSueMYrYkvIVlV7dPJZE+ZmGQ3HFZzbcrCt1OXubhyZJDEArtnkdO+RVOW5N7OpkAU9iO9dMY9Rly5vPMshDGVRR97A6/Ss6IQyNEpJQZw7HpiiKaQBcxq08hhOIxgjJqqrBFICkn1rRaoCdIzOGaJeE5K5ycV0Fjpiy7nvVcxeXlTGen1qJS5UT5GkdIsoZoxK5Kk87TztrkZ0CXMyxSfut35isoTcnqCTW5NBZiSWdVk3bM7GXoT2o/wBI1ArbhF3RAsx71te+r6D8zLmhaEjd3HSogRgg1uncoZTlODmmBOHLHBJNb1vcSybIdqBlGQzDniuWcU0SyzPEyz+dkfK2doHGKnEytbRyZKv/AFH/ANauLdIhalJgs37yRwYshck8rU9xblYzCoXDDcGC8kD/APXWl7aDMie0ZIS+CRnjjmqcGxgVcMcdNorrUrrQd9C+LVoWSXaJFY8LjrU7LJDdeekJ8tcb1z1rLmTYrmc1xm7MqR4TP3euKmuWUHepQ7x1HUVslaxYQ3MSrIpDKHGMA8VVlTYVwQwI3YU9KdrMCqRnpTijxnkEGtALIjaRw+Mk8kYrahs2E+V+QFCykGuaUkiGy6QssQWGZi5OG5ziuYZpojJAZDtzhhng1NPs0WiGMMcgdO9SsDCwz82R0NdoyIgEZB49KauARkZFACeXnntSFMHg0wG4PrV+ygWW4VZPun3oEegrtiiAyFVR1NYwkN1eecP9Wgwme/vWHU6NomoBnrSn86QjL1iTyba38uQ7pVJdfTnjmuL75rdIiWwhGakimlhSRFbCSDDDGQaoy3K2AetSABTUjFxihVyTzVCELlFIUkA9QD1qIcqxpFCL1p+cDFIBlOAoA0rOVo7ldvc4I9a7TrUspFxYg0G9XBbOCuKqYJPNQWT+a20qoA+gqAAAUCCgfWmA8sx6knA71ETzzQMYXFRE0ySb7TJ5Pllty9gR0qmWzQAwmmk0xEZNJmgANNpiClx+dABU0gTI8vdjHIPrQA0U1lDDBoArI5256leKid9/0pgQjOcDmplQnBNAicKF7U7PakAUygYvajGaAJEC87iQPapVWJ87pGTHfFZSZLMaQtBcHY4ce44q9bMDKspPTloz0ah7CZOYoprkGFxBk85NOeAMCjyBj2J4rK4zLRcOVkRnA6nNWfNihYNbu6A9VJqxHrgJPoKXHpW5Y4CnA0gAkKMscVCCzH0X9aYCgcnbye5oEQ53cn9BQBKOKdupANzzx1o3mgBcnFRnp1oAKMAjpQBAxEfRuPSm/aYwvLY9u9AynJOX+78i/qagQn+E49SaALBmt4huaQFqzpL17g7YI8D+9VJCZMkbx/PPKSPSmvqUEYxHyaLXC5h3Wou4KqMfSsIea7cZNabEXN60sppRliQPQV00dnHGo3Yz7ms2ykXfO8v5VYH6dqasm7OM1JRIzbVPb3NUvPY5CY+tADV3O5C/ialZefkO4jqT0oARW+bBGCKlYlmyTn6UgG8nipQvHTtQA0KQck1KF4FAChRjAFWVBCZIAFMCHcdw20rDB+Y80AM4Az1PrS4Zh1x/WgCJsrxjFV3khjXdNMijsC1NJsDKk1m0jY4keUjptHFZE/iCRjiKEL7sc10qn3E5JGTPq15MNpl2r6KMVoeH7Vr3UleQlo4vnbPc9hXTZRRF7s9ePNFchIq9aXHzGgBzDgU9elIYJVe5k8mCaT+4hb9KBnh57GjtXlM+yQCk70hi1qWFk145yyxxr95mOPwFC1E3ZXO/32EGnvaxsioy4JLjJPqaz4bmxhyZp1ncoI/m5AUdsAV16I8hQqO/mWP7dtIhtjwFHZY6qv4jUK2xHZsHbkAAUc6KWGb3ZwBJZizHJJySe9JiuM9hKw7FLSLHAVIBzUmiQ7HNaUGnXdx/qoHI9SMCktQlKMVdm3D4flP+vnSMei/Ma149EtEA4aVs9WOB+VbKHc8apiX9k3Le3jjUeXHGg/2Vq2Y1HLH8zW6SR5Em27srzFdgIOcHNeI+Il2a1cdskH8wK1juZPY54e9SA810HOTgntUwGfvGrJL8BVQwLALg9ehNathIltdl94yEyhx3rCbsWtzpm1lvuRQknjLP7+wqJZL68icNL5SKeVJxmuVy2Oi66GGYg7eYVyCc4zzxXQW7RFlMUKrGq5dz0zXMm7ma1Ekv7RGRnfdkMCqjkZx/hWZBqckXmqkIMjPuHGTzXY2XZLccn9o30jp5hCqfm5wBn6U82MwQJPGHy4yU5496yltcTl0ICSLuQW8Q2RjGD1HGKfJKq3QLlUkcYVW52muF67Gd+hnyxTT3WHAbCcBehqOYNFAqIMAglvT9aatoiS7Y2rSrIGjYKzHfgjjg4qa3FrCJW8tlkiGTu53Z4re1tSkinqN3G6RQwBY1XOXX37VkTedJHGjYZHXjHtzShpqwehTjCJJsfdtHIC9zW4ttDawQ3dwrssn8Hp1610MnU0rU272wJf8AeMdyqvRQKsSaxcGKYeXglvkI5IFZR0ZqtCKFJZ55ApVA6gsPugegq49ktkN8ruwc4+Qf1rVbCudHa2cKIrJH94Zy3Jq7LPBbJmeZEHua3Q0rnN3Gv2+CttFJOw6EDApkM+qXLBiiQxnt3pMrRHO6hpTKrG5uPnb/AFYUZLH3rJjt1DAPJhYxyMckjtXNe2hzaleVInDND8yqOh/KqsRYWjIrfPkZGemKavbUEasCgW4Z2LSDIPPK/wCc/pVS4s47eUqoExwBz0yfSoUrMRWd/MWKJRHGC+SoOAa6i4BKybFUIrbSFHBHoKVToUc3dSxGaIwAptwBn1rSe7F4kXlAJMMrgH73FNxdk2MykaTyXXGVjOW5rGnKlsICMdyetdEVqBX3FeKsRu0E6uQcqeVPetijoLd42ZpEyIjjKnk5py2qzEbRlmfjPHGK4W3Fmb0NGW3/AHaKEffGAoZeprOu0Q6Wu91MgfGc1mpXEWtOdjaLDgKjZyScDoadFcA2EimVd0bY6ZLDtj6Y/Wm17zNEZAeW8AhJG5Mkdu9ZYKpIUlBKqcHb1FdcdNAKZwM7ckZ4qxG4CtvBJxxWwy4ifaGCg/MqZHHpSQwhriNWbajnDN2ArO5J0MI/sq5ckbg6kgitKy1BZopEwT3K4xjHp+FefJOS5hozbcSTYZ1A+bG4HB+lZVwkbXgG1liIGQOuK3jpIRnwmXzGghfaHbucdK6O1eSysplCJ5xU4cEZHqc1tO1hnIuzMxLHJPemV0DCimBswWmR5md3cYq2kbNeiVpk7k5P6VyOV2QdErx3Fk8m7YQTkDtXP2qRMqrMcqW4z7VxQuroVi21vHcQlbeT5c4xjFT2Srb3g3BuU2/N0FHM7NPcDTljbeGlf5FbO0elUrmeNZgYrQDdlSxGMc+1c8LvRaBZdRrSu9xEYwhjiUbiDgH1qnqNzMHdCoRZACMdTXRGKbQ1Y54nBIHHHNVCDuINesiiPjHvUgBP3euO1MZctYPPLjdghCR+Falr5f2USSMMjKkHnA9a55t7Inc3IbdI12s4xglC3AxURlhSEHzN8YyuM9q87WTJS6nGLK8UpaNiDng1FnJya9hI0Jo2KgkdDwa0YbdJYizSA47DqKoCt5S7vkbcB2qVvKMfGQRQBRLqDxzUZYmmAAn0rWt0BQPkKynqTSCxsoVunxLMGx/COBWuqAKAg6VkzaxYVPU05REbq3hlLKkr4Yp1x7UIl3s7HD6xEIb941cOg+6wHUetY2a1RDHClqyRhFKo3HFSBY2kU1jge9USVW5wKdwFxUFjc44FGKAJ4YWmcKo6nGfSlZNi8nnOKANnTbZmbzmU7R0NdJg8EVLBE5kbp0HtUZ4qTQELK25SQfakJ5oAM048jNAFdmyQc0wnNMRGSBTC1ADSaaaYhpNMPNACUlMQtAoAWloASjNADs8c1WaXsvJ9aBldUJORkZ6mnFMHB/MUySygAUEAH3FOOaQDMGkPFAxtLQIUCpFQnk/nQMlETckKSPUCrlr9kKyCcneB8q1lLYRizRIWwpzzxkc1ZSKyxGfNbk4bPQH6Vkr2JZJLDEkrK+zaRwwrLnbao2Jkg89waE2BYhjlkjKk7GQ5APcGkaSIt80W2QelV10EewDGKbuweOlbmg4HIzUbSdlxn1oGVDJ83XJqwuW6/kKAJcHoBRyOpoEOx703gHgUwHAkmjFACGmjHUmgAJz06Um7aKQGbIWfOOnrWaQmeMl/1oGRtIY2+f8AKqU11kYVqaEZnmR7t0jZNW/7UKrtiQAetaElJ7iSdvmcmnR2ckp4Uj3NMk1Y9M8rBcgk9q0olhQbuAB2rO5aRXuNUVAViAB9qyftdxOwXP4inYLnSWds20Mzk1ouyRjHVuwBqCimzFxmTp2pqjqBwvpQAbFzwSPxqdVAHQ80gJQOeBjFPC0ASAirO7jn9KAIWPoMGlV9opgQtId3FNDnB5zQBIHwucfjVOa7gi/1kq59Ac1ai3sIy5NXhXJQO5HTjArNm1y4fiJFj/U13RoPqZOaMKa8u5sh5nx6Dis5ge/NdKhYzcrjQMg8U3BzSAXGTXsmgWX2PTULDEkvzt/QVhN6Fo6PHFOArlKAU49aQCn7vPSovOiUgFxljgYpFpNky8GsTXpPL0qc55YBR+JpPYcVeSR5EaK8s+wFAoxzSGKaKCheMUUDEGaWgBSKMUhi/Wr1tZ3FyR5MLv7gcUhtqOrOkh8O3TAGZ44gffJrcg0G0ib94zzH64FaKHc8qpiukDoIrOCEfuoI0PqBk/nVhgFGcZ9ea3SSPJlJyd2VcgZ4A57Ck3NwQMVRAAlVPJ/SmeYi+/60CIZZWaNgiHp1NeU+IoJZtXVVXc7xg4H4/wCFPbUN1Yw7jTpLaHzJWj642hsms7cB1NawmpK6MJQcXZiGZR05pvnOx4GK1uRYs20DXEyo77QT1Pat42UplkeOPfErYBTofpXNJ2C51815FZWrhsFxjII+9/npXOByUW4MhdpFxt7KO9cVro1eg9p3eJPK+8W4VR3AwKsG0uHgRpBguNwzSWiFcty6WsMtt5u5gxIIAxzg4NSW8vlRzRR7PNJG5ickdv6VvJ2HuTrq3lB1trfnIyD69zTYmui7idvs6NyQByfesJNND0QlmFtbtkwJ1k6yfhTZjHezTEEAIoAPUnntXNfUi2hjsXWQvGWyPlCfh2pFBvLxWlbOD90VpotSRp3pDJOrHDNgrnnuM1SeSWSLzdu9F4Yk4/D3rSKuO5UQMAweNlQjPTqf8mrs8yxoyuW3KnDEcDtjitZR7EmDGDNuk3YYYwMdTWwxmbylcp8igdeDW7KRcDQTZdWKy7MhBxuOe1btpPDBB57QtCoIV9w9e9Y2Yya4ura508vNLFHISGTHJH5Vkf2vdz3EKwLvEeDjGNxrcu1jeEeq3v8Ar5vs6H+GMYP51PDoEG7dKWlbqSxqxN32NEtZWQ2gxqcfdQZNRLqKuP3Cg+7GtEgtYoXYlujHufbtOeBXETbo1lUtubdnPSsKkUmYMrxDacyNlcYJUDFNS1drssIywGTnOM4rC+oidwiW4k3fM3zMO/HSm3FwvlRzBNzk4PPTjtWaVwRaSyyZQY8y4yT2QVBbpMbj5iyJwMHuPWndPcLl6fR9kfmSyqQWyAo5wKY93bJAfKQeYowpxgjn/Cs+Zy0RSXcyodjRTpMfLcjcp9azVgSWJyTtZf4j0rqu0NmSV5xVyKOS68xi2WRQTn06V0N9RlpLlreAxhVyTu+nbFSLeT743VduDnIrFwTd2GhqzXt087SrIyKSO3GQOTUEcCiFty+YM9R9KwsorQlssbT5AtnclmBZGB7Gs+CKVJ1ZV+7yQe61aa1GVbz5rklfXKhfSqIACHJ+Y9u4reOwx7+XhfKB4HzZ7moyNy7hzgc1YCeYxbPfpxW3bxtPaHKgIvys3f2rOWiuJmjC4k2rcyF40fZvx1Bp9yq2UcYUANlsZPUd/wA65Lu9u4dRkxWOJWkVikpDL220k8G26MrEYB456ZHFJaMkpXQjm2+UoDgFmOcGsZst3IHSuuO1mVsVyMGl5H410FDR1pcZzigCaKaSMnY5XIwfpVpLjzDGjgAKc59azceoG1DcDzQpA2qcn/CrAjWVSWiPl7uO3HrXnSXLqZD2jDRExMGCNuLL2pl5ciZI5bdC7Kfmx3NZ7vXoP1L2UljUFG2yDPptqq8Xku2M7s54ORis07OwGXNfxlGjWEBDnvzn1rHaQsmGbcR0Oea9GELbl2JJUkVEdx1HBPeoYnTfmVC/0Nb9NBC+WkjsVZUHYGnz28tqRkjDDhh0NHNsmAyFjG24DPqMdRUTMGdmxgE9B2q7a3KNeW/E1ikUgO9OB6EVlx+X5Um8tux8gHSsox5b2Ar0uK3AfjFOzjvimA3zCv3TUWSeppAOAqdlUY2tnNADkUqasLhR0qLnZGHcnDCta3vnjwr/ADL69xT3NGiefU9v+rTHua56e6kkdXLHcpyDnpSSOVvoS393Je+UXxmNdo4rJKleoxWpiNpwpCHYpwIAwR+NMCXdgdciqhJY5oAVtoAwcnvUfWpGOxTxyQKANuNRHag7SA2cN0zRa2glYyzLlSeF6Ug6HRqxCBRwo7CpRjvUFoGHpTTSGLQSPWmAzPPFRk4zmmBGTUZNAhpNMpiGUZoENpKYBS45oAWnUgFpvSgBvemnA6mmBWYmU4ToKlEaqMYyfegCUcU00ARbcHKnBpQ/OCNpoES0ojZugoGTraSsOB+dQNGyEhlIIqbhYAMVIOPpVAWkndI2iVyFY9B0rKuwuFkz8+eW9axs73AcZAFV02uR69TWe9vI5MgAUZ6HvUrQzIZkmhdRNGwzyA3QitiO0lW0EqyLtb/lmeoqm1YCWKS2IiEzNH13FRyKcxs2BjkY9fkcHkVlZ9AselFhSNLtHAzXUaFdixGW49qFQty2VFAywAo4C1NzjjigBcmk4zyTQIaTTd1ADi3HNIZNopgNMmfSoWcfU0hlOW6WPhjk/WsWbUxnC5Y+naqSERCeaQFpH2LVZr2OHhTuPrVWFcy57syZPSswsxPJp2JHpG79Fz71sW9izn5mwO9K4HW29hbwhSMlsdTUs10kAwAi471BWxhTahJJxEp+tZPk3EzZJODVbCNGOzVRl/zrWQxRgbQPrSGTJKx6MUB70sjhSFiQue5NQWTIm4jPJq+LYEZLYPtQId5YTjAz61MUVVHrQBAXGSBSAjqTQAEjt+dGT60AIzY5PHuaoS39vD/rJkB9Acmg0UWzJk1uBR8kbs35CseXWLiQ/IFjHoBmu+NLuYOSWxmtcTzH95Kze2eKZj5q9GEUkc0m2Wo8EhWqRoCj+1dljkbsxjxYG4cjvThAsqjbw1OwX0K3klGIYc1WdQp965JKyOhO5r6RaG81FEI+QfM/0FeyA151Tc6VsS9OvFVzcwhSfMBA9Oa5TRRbIRdq8UzRKS0ZwQ1EUs0rNvXYhX5TjpSNeVLcgNu7IgkuCfkKuAM5zU0VvFt2KpYf7Tf59aAc+iNUZzz1rkfFT4soI+7Pn8h/9eplsOmrzR5uRRXmH1YYpKChaKQxcUuKChcVIkTyNhEZj6KM0huyWptR6LeOm5kEY7BzyfwroIPD8SgGeZmPdUGBWqjc8upiUtImtFp9qmVhgUY/jYZP4VrxZjUAHp+FbJJHkynKW5MG75pwDEjavHvVGYnzHIJxj0qJsLyzfmaAK/mA5wufwqMFioBwMUCE2Aj5iTS4CAngCqEZ02o2sOQ0oPsvNeca5eiS5hmhBUhSuT3H+TUbuxuo2i32OdnuRLbbMYasoJmtIRsjmnK7uTBAOtTqVzgcn0FbGBYiuFt7lfNiDBTypNbaXErwqT9xm/dknvn/AOvXNPUrYv6bYSzW0800oMa5HP8AFimPELd1l2iSLb82R7f5/Ksna9hj4rmN4920qsY5KcY9OK1o7qaRFjgGB1jxz6Z/WsLO7KRFNDdyMrXrFwzYXn5V96ijsjaXuB+9TjIPAOf/AK1aPfUTepoPc2yXKyQFnZlIYD5duCD/AI1nwXge6VbrJj4VW9O/41jKPYrbQqXJPmMiEHJyEQ/jmoBFLEP9aEVyATUxSS1MxtreN9uWSV97klV7Yqaa5aA4ODLvB8zrj6U3HUB1lPGZz55DBV+QY7n/AOvWFv4CA7m7ntW6VtBeZNPcztGkeBwOnpUUUKTBVuZwgPJwM7RWqSQG/N9iW1hhiVTEXBSX+I465rER4BcBiXKg8pT1HaxHLcyeajrlgBj5h1zXQiG71OzDzziOHByvQDHTiqC420m0yzTE8TtMvXIzzVGO6t01FZp3wIieEXlvT+dMuxsP4rTzCqW+1P7xOT+VZk2q/an3NdSKD/DjA/St4+Zo7LYwppEaY4kx6EVp28hiX5pwQe4PIrRWMdTVh1GfG3BaMH7+MnFc9fSGRiSuWY547DtXDJ3lYlkIjflcAnqBV1LsIzgkElNp/wBkd6ya5loRuVwkwnLSNs9CR0GaDILZ0KorODuGRxx3prXRBubEMrvahyu0vy5POfSlvy+WfOUG3djvz61yaKQFUzTTQb2Dsgk+U54wPWq7SxbpYjCWYE/MnIHFaqPRF6My7uHEEbh93XgnkfWrUzxNpwZWUOwAKj/PtXRe6QjCZB5YYHknGMVcsWaK4XBG1/lNbvVAMKiO7QuDsLZbvWxHOgiKpESvJzjv6VhLVCJrTz5d2UXJXoRninrBcR+YyvncMFDxgGsXa9hFW2s5o5lnYEwg4Pc4PpTYn3SjYzqEyNzHgjsK0umMoXUxZlnjUIvQAVnSuZZGlOAWPIFbxRRGCV5p2Rt4yDWowXKsM8c108UhS5bKGWFRlgOMnqDiueoroRLY4lgl2D5A+5Qece1Ur2dLplVn+YHg44xWCT5vQRZhL3Uy2gYyImdpP+eatXSSz4hMYyi/Mc9QP8BSdlL8RGXdJBATHHJufPJ64rELHaVzxnNdcdVdjQ07ccZzUqlW5c9K2KIZAVPsRkUAgrimISgYyM9KQzqIDCxBiIMmM49u9W4bkNctEpOB1GeK8yUW9zOxEEktkdVfEchKkEdqr2RNjJIrthMdR1paST8w30Ojt3xAA6CRSPlqAxiJmRyFZm4Y+npXDs2Bx18EW5YIcr1B9az2OTkDFe7HZFkjSOyAFiVHQelRj2qwL8Nusi8sQT04q+zKR9mkkyAABuHQ1g9XYRl3MMltNscjOMgg9qq9q3TurlDghKkjoOtTKqmI8HdmqABEdpI6DrUJOKYhCSwGBUeKQx1KBTAcRsPzdfSrsYUrlaiR00rXJMU3FYnotBTw2KpEND92B6ioZo/LCHKncNwwc/nVo4prqVck84xWlb3EWNl1EZE/2Thh9DWhyGeY+eOlTrAxxgGgBjxleoxUB4piIWNM5pFDwvrTulIBUVpGwiljW9a6cuN0xJbso6UhGjFZIuMszAdATwK0QoHGKi5aQ/AoxSKCkJFAyJjzxVeQE8qcN6+tUSRCX5tr/K36GnlqYhuaaaAEzTSc9KAG0lMQUooAWigYUtIQ8RytE0ixsyL1YDgVXySOnNMCEyYOF5anBAeX+Y0ATDA6DFN4oADTaAEPWgoWXFAElvndsbhvfvXQwx/LzUMa3LB3DgDJppRCMyuFYdKhI2fYwZD+9IG0j1HGaYoxxWpkx+KZKE2rnLdyuOtQyRk93HLGSluIlXqoFRX3kSRI9s5xt5APesbNO5NiS2L3kJDSA7Bgh+oqOGzkk3mKY5HUetDdhFCbe+FZd6juOtVvJxG0mDgd/Q1omB6+W9cAUoYn2HrWpoSIFHPU1KSoHNAEHmgH2pftA7UhgXZunAqIybeM/jQITf6HNIxJPGR70wImdl6/nUW/JGfzpDGl1APWqU07hCFGBTE2YLlpD85wv1quZo4vuDJrUzKTyvIeTimhaokRkHfipIkQMCxpDRqJcRx/dH4mnfbm/hFTYu5JHLdTttBIB79q10sAOZn3H3pXDcWX7PEML1FZr34HCr9MUWEMDyORuP4CtKGIZ5HzenWkyjSMe3G8bQe1WUCoAP5VAywCq4IFL5hHQUDINxY8nmpecd6AB8LycCs6a/tIAd8ysfROaRpGDZkza5COIYWb3Y4rHl1m6bIQrGD6Coud0aaW5kSTyy/6yRm+pqEL3NdFKPNIitLljYlC1Msde4keESKoDDmpWZA/UcVsmkjO12T3Txoy46MoYVLHdI6iNwd/8BPf2puaTI5G4jVlbz2UQkgDLKewpmxiyeWyhXyVJPahz7DS6liJxKqrO6nIyCOorKnjCyuAdwz1rN6q40rM9M8PWf2ew85hh5uf+A9q0na5M7qgAiABDZxz3FeRN6noRtfUlKb1iMjguqbXwM5ojt4gGAUvuOTuP+FY2K5uxeCOT8o2g+nFSGInG5s4pmVyURqO2frUoGBxQAd68+8UybrqCL+6m78z/wDWrKfwndQV6iOKIzS4rzj6cXFGKRY/Ydu7BwO+KaFJOAMn0FK4XRr2+lXlxgpAwU924rfh8OseZ5gvsgz+tWotnDUxEY6LVm3BpFnB1hMjernP6Vq/JCAscar6KoxXQkkeNOpKe7GeWfvOx3nuO1MDFzgsSg7461RgWxgj5cAD2phEYHzPn8KBkXmRBsDJ+gp/nFhgIR7saBkZBPVuPagKozxmqJIJLmGH/WSKvtnmsaXWIEOI1aQ/lU3LUe5RN9e3HEMWweuP8ajOn3dx808x+hOaW4+ZLY0otHgXG/5/rXM+KbeOK3tzGFGCRgf59qOoatM82zgUwue1dCOQAGat3TrZ9jyk/u1IDAdaiWwmaV7EqGOWSFRzjaBgkCs2W7Ms5eTACjGAMcfSsIu6EbS6n+4eGJTGjjdknqRTY0TydxuOc8Jgmo5WX6EttHHGsglVcyKVBHb3xTSF2pHPdFY4vlwowce3r0rNS96wl5G9Nei58pfLyBINnPalvj50qbZR83y4UYIIHpWMpaFvyMGe1jSMTLIZZN4Vh0A45zVaQLDLG5fmPqDz7VrzX0My5ZXk03mM8S4UFhJtx7Y/nVcyOzBZFJZ2APoQB6VPKkyrohmtTDKhCFd53c9RTLq6IuFeIZVFxhumate9YgotK2YxEP3inlwMZqv9oeFzz8wPXuCK6EhlVpmeTdn5s5JNBlJbkEnOAM1rYC48ThFIQYIzweBVyJYRbHBDTDkHpx71LDcZcz28ccIgJJzl8jHSrUutSPZrbhFRQuG77qVjWKXU52WRnYMxycDOai37jk9a0JW44qCOOtRjcKpFPcfv9RT2I28GmSW7W6liR40G4PjI+lXIo2ugCvB3Yx+Fc0klqQxRJK8gYsVKkYI4NQ26wi9EjtuUYPzdD60vQk6O6jiksVmilMjsCWOeB6/zrm/JdbUsxIQkHB64/wAisYO24bG3YSK9lIxcs+/HuFGP8/hSabJFI8yS9OCqZ4Pb+tTJbhYuahdItqIbZdjt0THT1/OsKK5ckxHdFuYZ2cfnTpp2uPQ1J9OQhZpJ1O485OM1myQQOjQbsMD8j/w+9Ck3sLUwJVaGZoyQ20446VZhicgyYG1GGc/yrtbsrjLmoRhSrKcb+cCpSojiISXKdcD72M1gnohD4hI1o+FO9TndmkjiBQ73IB64PU1LdguH2ia2kMQbMYI3YPBHpmopruTy2CwBYiMdM01FPUq/cgtmNxbm2JRCPuk9Tk1kbSW2rk/St1o2Isxg7jEyjLcfMORSRqgk+flRVDJPvxEbQATwT2qzb+dtYRvjI+b6Vm7W1ET2dqzRvJvKDHY9asSRhLscIwxnavSsnLWwidFntmFxBsVX5A9Pam3JYW6zxTlXzhk789TWWjdxnONy2XznPNNIB+7mu8Y3ODTaoYzce9OWmA6mmkA5QQRzjPemjhsg8jvQBrNqU8i4fb0xnFOvbwSQrCNrBTkPjk8VzezSegDbPUZ7ZcK25QDhW7UsupSyXSy/wrwEJzxR7Nc1x9ClJOZQcquSc5A6VCc963SsIcHOwrxg06NlBIccYpgTJcSRxGNTlTyOOlV3YudzHJ96Vle4AwbgnPNIFzVAX4IGkcdoz1bsKbMUSVhAcqPWgCq0jyDnoOOKiU7Tnr9aACkoAUAsQqjJNS42EY61QiPbknJqcfI2UPH86TQ07O5bRg/4dRT8VzPQ9uL5lcZTTxTJehE0gHU1C7bgCK0OGTub+j3EIZ7a8i823l64+8h9RS6npUlgVkVvNtn+5Kv8j6GrucaViHTZoobpDcRCWPoRn9a+s9E03S7jSIPKtraRwuTuTBq7XRg4KUlc4bXofDUGphZURY2GHK9UPsK+fdXkgl1OdrRQsG75NowMfSsU9LHoSo8iu99DKETFScHgZpzfLxnPFWc4iK8jYRSxroLfTk4aZt5/ujgCkI10hROEAHsKnHAqDRKwtLnFAwJpN3FAEZOajLUxDc0wtTERHDDBGRUHzJ6sv6imIlDZGQc0hpANxSgUwFpMUALjil49aQC0h5FAxKZzQIUTGMMA5UN1APWqx3S9OF/nTAmVQnQYp9AgpKBjCaKAHAVOg5oAsmMMnX5hyCO1L9s/d7Nh8wcHHSpKWhGJZj1Ugd+acN74PC+9MLkTLzQOv+FIBjvsXJBIHpUE94hgCptyPbk0mriMYzM6YJJHeprM+SwLYMbdQaprQhli6VS5kt32egPGRWYJZkfeGYN7VEVpqBZW7bbhgM9d3eo3ndWBOGB5I7GnyoR6irc88mrSg46VRqOYEcjANVyTu+Y80gGk/WpY4iTnGKQDZW2nGKrnLDJ/KmA4YTk8e1RyahDHxxmmgZSa+aVSVwq+9UDcoDy2aqxJG+pqgIRcn1rJlvJJDy3HoKuxLKZdj3NMGAaokeCPTmgsR0piGgljUqoT2pDL0NozsCR8vvXSQ29tEAXYZqGVYWbUoIRtiUGudm1CV8hTgUrDKDSl+GJq9bRvIeFOB3NWSdIkHQAdBW3CFiUBVy5/iNYmha8tR8zHc1VxEMnrSAnJijTMjKo9WOKx5dUsosr5u4/7IzQbxpyZjy66oJFvCfq5rKl1e8f7rqn+6Ki52RppGPJLJK26R2c+pOajqDdAKXFIZOkZJyfyqIyYbAFexBckTw6kueRa8xFXIyTUsJLsc4wK6nM5eUsqIomWaU70JwQDism5mjeZjGoVc9M5qJTSiJRdxbq7Nx5Y2qoRcDApJbt5WjZuqAAY4rllUvsaqCRrWb211cs11M8bPxx3qa80aWKIy28qyxD35FS5NjacdVscf5rI2VYgit7S/N1C/ityQNxyWxnAFQptaF2TPdEAESqowFGAKh8tS545Pegkm8tc5xk+9W9uBSAVelN/ipDHGn4pAGK8p15/M1aXHRML+lYVNj0sKrzMAqQASOD096QCvPPo00zRhsLqYZSF8epGBStaFSFLKzk4CJyaTOedaMTUgjh8r96pldQSw3YVcVo6HIRO0aqm0/OTjkDsKiL1PD9o3odrnvyKbkkEkcfQ16RzjCyr23O3QYqNVAO5vvHqaAIZHQnG75fbvRvyPlU/yFMBAXPBfHstG1c8/N9aBXAuqLkkKPc4rIn1O3iIAfefRBmgpIotq0j8W8Ofc81EyajdAF3KKe2cfyqR3SJotHUHMshJ9q1ks7eE5CKMDqadiNWD3ltCPvgkdl5rIm1oDKxR8+rHP6Clc2UbblFp9RuVGxJAv/fIrJ1SwnXTEllOWV+QOetTbUpz0aR5+Rjg0vygZGT68V0o4SaMyBTIqcAda1fK2hJIJzh1+ZT/ACrKTEannRqnlsxYlCu5l79f8/SsWRC0qrIcDOS2KxjowYp+8Ai54wfauseMy6dGiFVYENtAwOnT69aU58oWKhke4iX90EVf4+nAq9LalIHjULLIFLswP3F7GuN6OwE0OoW0FmqiNGVeMH7wPrn161SaUCKN13xR9cqec1TXVlsgDRFhGo5LZ3nq3fmsy7dnkbbtDDKnnjrWiWt2Q0LBcSJCkLNuiXjGOM/X8TV9YkWITvL+8TlQeh4olo9A3MczS3TOXLtj7o9KeiwlT5xJcAYHZvatrcqsgeoybbDHgsqkHAAOTWU8UsswVf3jMTjbzmtovqBfETWziO4jQuSBtPUfiOlaM01rEICsQZyvzBTx/wDrqHe6sFrlLUNRkugg8lIo4/uog4rIiQuSd2DjitdkP0IWJbtSY296oA3DvSFh2FAxQ/OamTLP8uOlMZFj14NJyDQIsW6SPJiMHdWoN8XBOyQHIOeP89KykSy5cHy41aRs7l7HvXOOhEhCDg1ECUdtZwC0gZo2EseRuJ6cdf51lahEfKFy7A7/ALq57elcql79wAxIIVMJKzH+EccYpttbvDcmRwCyHlR09615t7k3NaWFJpHllZV8tcde/amxTW+2Q3BKu3Cvt/zzXKrtWQWOceSRVZJF+bJIYjGamkvGltTbFRgNuBAxt/8A116SSNDIcA4JbJPWtawUF5cnKbcnHY0pfCIZKBNjax3ZPHYVZ020G7zHYDqOemPrWbdoktkqzG33RIykSA/NnOKrx3CQgpIu5euQOtRy3GLbkvC7YAjY9/UCiS4kV0KgbUUAgd6dtbCNW3tUnt2NtGd4G9gRy3PStB7K30u1d/M8xmPIIxz1GO9c7k9hJXdjlLh5Lm987Hop2j8KiliiRCiMRIDg56GuxaWRfoVXAREIYnIOR6U945FRWHUjjB7VpfuBeks5Ftwo3+YDgrn2zVy3kie2yzfvx8vTtXPJ3WhN7iQyJbt5V1uKZ+6DSi1F1M6AMJFxyx96nZ8w/MxhIu8rJyAeoFRMqgAoQeSMV1ooqnrSVoMV0CqjA/eFIuNnvQIeWyoUDGKacbPfNAyKlFAEgPIzTD14oAUcdaTHPI4oAd05xxSkk9aADpUkZKtkY/GgCTex44xnjilONoGB9aAEUrvAdvl70krIXPlAhfegCJWZT149K1rUxvNh1VW7elADZIJHcny8c9RVYW7+dswN1ADDbyhWYoQFPPtVdl2mgaRKmYyHWnZHX1qkxNWExk8mngY4pkAeCGBxVmKQPweD/OspI7aM+V2YyRwtUmkJXipSNKktSIDIJqZRgVZyR3JlUnp1HcV1OnalI9tLaswO9SpVhkH3+tSbNWsznpbeaBgrYwehzxXV2+rXs9xBDEiRShRHmMld2O5561omc6fJLn6ozdehubS9MV0yM5AbcjbgQa52Nd7gDJJOBipVuhcpSlrLdmxekR7o0Ty8fKyA55+tNt7BWQNKWLHt6UGZtJEkYAVQBVjAqC0heKM0ihM0zdTENzimZpiEJphNMBuTSUyRM0lIZCUOdyHB/Q0BwThuDTESUuKADFLigAo4pDG9qTNADSyg8kZqLc7cAYHqaYhFiC8k5NS9OlAgpelAxKQ0AJg08DmgRIBUw9qQx+5RnkjHeonbaeNh/wBod6wuK49ZFJ68etPrRO4XH7GKEgqPqaixwcYp3KKEnmZ3I4PtioYrVZX3NgAdeeKz5tDNsyrgIJT5Yx7U1FzXRHUexZ3gcFqkzXWkjJj47U3MgjjUlz0Ar0HSvCwi2zXrgsDkR44/Guaas7Izcm/dRKAnJAJNODuvTmsjsGmUkdfyqJVbuT9TQMlUlDx83vV9ZAF5NAyFpAwIAB96yZ7ryBhTuP0pkmNvnuDkHA9aqS+VFkE73rQgznmZhjOBVfcT0NUSPApNoz7UxClsdKiJ9aBj1DHoKsLCT1pAWxCidTzR58aN03YqShHu3PC8CogZZuASaoRbTTpW7E1di0p3PC9OtRcRqRaSikbxitf7KsOAMAe5wak0SGNeWUA+eZfoDk1TbXbNBlIZHPvxU3R2Rot7mTN4inJ/cwxxj35NYsmo3c2d87AHsvFZtnZGEUZrMT1JP1qOpNGOFKaQDcVKFoBDgAKlKFUDngds1rCN2Y1JcsSASEk5OB7UqW8rt8kbH8K9GUrniFuS0lijLygKg5A7msvz3Gdp2g9cVlKQ0QFiepJplYFhT1UscKM0AWhbS7QdvBrR/s6+8gu6usOM8nr+FMLlCCwlkUSBRtyRljgcc16xoOl/ZI2uJDGXkXC7FwAKLFXsjr4h8h+tNxhxWhkT4qfHy0hjVGM0u3mgAxT8cVIxrEAccn0FeW3tlP5j3FwoQyucL3NctXVHVSn7OVxTaW0JRTmdwCX5wq11GmrBIjeVAqbeCxTGfpXJHc39o2mhz3CmSW3uSsS4wMt1zXHXu22fZG0fB2/u/wCH8aqavocj7lPZIAkEZjXzASzE9B71bsNQEMkr+WOgUAdz71kl1FF6mvHqc6XQFzERu4WJBkt711ssogiaSQqiqOrGu2JpdNFW2nEsImRg28feFPcb1w5J/GrQmJwq8ACqM17BEvzyrx2HJpisZMusIOIo2Y+p4qr9p1C4OI18sewxQVdIQaZNK2Z5SfxzWlFpkCEblLfWixnds0j9mtxksifU1Qm1a3j4QM/ueBQaKPcyn1S4mOIIzg9Ni5/Wmmyv7hg0jBQf7x3EfhUlcyWxqw6RGpHms0v14FWg1hZfKDErE8KvJJoEk2Zd5rAnieG0jkEnQvjG2uXleZ4ZGllJXJYZPesJBJ2VkchKDJK277x6mty2jSOFAQWTq3FaSemhyGVPMuXWPCoxyB6VfsIt21imdxwpP8R9BVPSIEwSeWcCMgrnAyKWZC6jccbgecZ5GeP5VzX2EVbaGU3AFthpFGSSen0roL0pNF97Y64YlV+8eKcndotMijlItEV23Mx7joO1W08kGRrhC0qKFABwD161hLRgZlu8EKuWgEquwVSeuf8AOKdIxiQRyhgjMPnx2Faat6iK900BVzArKANw3nk1jJG7I8i8qQSBnn3reO2oi0gHlDe7KT8wHUDNQocMFcBh6n69qYG9bWqTRCIOA2SQ2cDPvVCe4ESvEqDAbaWJ9PT8awjeTsxGUsUt7I4iXcUUsT6AVZtkntZkDMY45Mbj7V13S0HexuzOs9wqxhWWIfMQv3jWVPHPcT75QiKFKqPQCuGOm4MxmDSkIp3ZbAAqQWko3xtGdy89elehdIZVdWM20Lgk8CrUtu8RIkUAgcnNO6ApSKoICHdUYQmrRRIY9p5rQtYAzfMpwR1pgLKnkSbW5X3qsRlSRyBxmkOw+Gd7cttAwwwc1MjG4T7uGA69qhrqSxxi/eADk9cHtWlbNFJbyEpiRSfmI6+g/nWEnoZ7mrJL9n09I4xy+ccdTxVW0i+0mSaTlUJznsewxXKtLyGR3SySGI4MZQ468Z9adp1+Y7otcqpikBGQO/UVaSkgRoTfZwsrkHBYE88d/wDCsy+uWugse1Uwcp6n2rKF2OxjzTfOjZ3c9CKhll3yfuxtGcjPWvQSAgWMGTB5A64rodOaJxJGqMCUOR61nUvygWk0lzIizYjXBcnvx2qW/vttv9mjjjBICnA6DHSua/PZIF3ZjW0HzeW0ZLP0OO2OcVHbQhLgb2BTvntmt+bcjc37VbOa2k8sESBiSBxj6etZ01pIiy+YCgdQ6se61im03cdrHRWly6pE0YDyBArDGMjvmsO9uRd3G5gA3BPPeoS94vZCXc4tJI1QDeDvJ7H0rmpneaUnA3e1dVNdRITzCzcryF21dtDJDPGrZXcRgkdfat2lsBuJcHfIPLaTD/Nx0rPjby7YyCNWyD9RXGkLQqLdGQOkigCQgFsdKnmaSykaJJACRw4/i9q1aV+UfUxWXbxjkdaBIdhGByc5rqKIjTTVARVIOlAC0lACYpQcUAODY7Zq2PKEYY53+lIZBK+/HGKRGA60xCyYOCPyqZYXcFlRtuMjigBuwHGM57imdKYEquqAMpIf0qAktSAmjt2fGO/atiLTiR83H86tIzbNX7HF5Oxlz7965u6tWt2BGSvZqpoSH28k7SLtYkjoD3rqoUhnKSbcOvbuKxZtuJqMebRJQxwXK7ccH8a5d0DAg1kz0YJOIxEwuD3qo8ZQ8dKpPUznD3RB7VKOa2PPDBOQKQDjFDGtWV5DucAdKaevSpKbux6jjFS9KlmsV1FBI6UyIsJVKfezxQhSZ3JAZcOARjkGsuWwjPKMU+nSovZk7omOiyOnmS3Kj0zyajj08wurwzkOrBlbHcVVydXuWUt/3pklO9yckn1q2fakV5iAc80uaCgByDzyO1MLYPSgQ0tTCc/WmIbSFqYhpNJQAmaKYCUlIBelMZQwwRmmIg+aI4OWT19KsggjI5HrQA+m5pDE6UlADWYKuSar7nf7owPU0wHpGBknknrU9AiSKGSeQJEhZj6V0sGnQwIJJXWWRT8yKc4pC3diS7sba4G+2IilP/LM8A/T0rlJY3icpIpVh1BqIyT2NZRcSLFKATxWhmTLH3PUVKuwNiQNt9V5qG9BETmPd+6bcvuMGonPzKRkVnzCuSWobzGZdrMh5Dcg02SQONojCdeQOKm12IW0kzKICFCE8k9q0DgHyzFjHRgeDU7MENZQRyM1K5g3phGRTwdvPNaSuWZl5+5IVfut7dKjhHl2xPmKSx4BPIqFsSZ0kK8NnGeuaYyYBCn8RXbTdyGZvlPuxjn1rasNOu7iVFWNvLY43YyBTcrMmTSR7ZYaZa6THkfNIRyx61oGXzG68VolfUyirK73OCDnowwT2FSLz14rlO4UrgYA59qaqc/OcH0oAtfKgHrWRcXES5+fJ9KqwjMfUUCYrJkvQeSKtIllJrmR+h2j2qtmqJEpBxQIkBpfwzTAcEY9BSrHzzQBoBkjHQVXeYseOKBlcsW+8aVU3HCgmgRv2mmNL8z8D3rpYooIOCVHvWe5Q57y3TgFj644rOk1YKdsEeQO7GtOTuFzm5dWvJGJ84qD02jFZjyvIcu7Mfc5rjbPcgkkQ0tQaDacKBdRxBqPFCEyRRUmOKRaG04UCRE0iq2Dk4rQtys6O04baB8oXqTXZT0PJrSu7Gna2rfeSIIPVq6mKJljG6RQRydg9K2ZyHJa1IgJjBJfgk7sge1ciAT0GazYItLbSuwURnJGRkVZs7F7qRkCudp+YKORWN+xuo6+8bK6Ym9U8vy8n78r5/QVHaQQQ3Lea4IUjHpWsVrqTJq2hrpqkMMb4UERsNq9zVSTXpZpSHA8lgRtHpWknqStjLiVri6igtySXOM+mete7RRLFbxxp91FAFSD2JYh94U1h8woIJ8VMB8tIYwlR1YVnyahbxSbC2W7+g/zms3JIpK5Tm1W3hUHfvY9FUcms9Xubm4R53ESZykankj3rnlK+ha0ZYu726hOIoMjP3ieOlc/dyRTwGW6cu4GFwCF45H51lJsV7mNbSSmbzFPyDkK3TNa11qCPbw5lbzUb5gg+UnNZJ2dikzMubuLzYt2ZpidvmMcADnrWPOqIZD5gZQ+SQuCT6Cr8yGxEeN4XlkfayjCAHlvaoljjVQ7SbpCd20VVrCOy0JjPI8rsHEeQjEdPxqjqOoW93c+XBG0zrlQxPy/XFax2LNRdRhtYUiUbigx8owKptqV1McQRAA98Zqy9ER/Zb25/wBdIQPQmrkWlRjlyX9qCW7motvDAudqqB3NVptRtYeN+4+iDNUCiY02uY/1UWM9C3OapNcX92RjeAen8IpF3SL8GkTyLmWUL6hRWrHp1nbfNKFz/ekagnWRHNrNhbjahMhHQIOKzTrF7OQLW12g925pF6IBZ6ldn/Sbgqp/hBrUt9GjhDNGzedj5Xb+E+tTYTk2VbNJbY3ETDeyuS0hHrXJXjg2jqXzKGJYDpn1FYWuzOzaOcl80lWY7vfNdRbCOK2/euwVx8wC4xk9BWktjI5WWMNckIRgnAzWmCyW8bpIuUY/KOozxVvWwh9pOsG9pD86ncqkZBqUSvOAhUqwPyAd/WsXHW5RNE5tGWUx/MFIJz0NXnu1Z5ZDhWKhl2j09awavqLSwum27rJHPcnMDjcD6H0qlJKftbFSqxvzg96vRsCC1jklvEt0dFKqTl+nTtWpd3biyWDAJ/hx0GO9OVm0I5tlnnkOecKSdvpVeJAMckEZBHeuhWsBqeWJIwwAwuMLjrWuLWHT5IDcfPO/VMZArn5nsCWpl3dysnmhAYf3nCdtv/6xWFNKJG2qvftWsUMjjMttICCU3DqD1FbNtJJczQibDpGNpL9xmtXbcdzdLrHNJbwR7Uc4JP3g3p+lcpqjuLplyQvauOGshbFW3maINs6HqfSo/NlR2ZJGywwSD1rusrjuSIolmXzCVYjr6065kMrFtxc9yaOoxiWxaJZA68/w9xVk27CJmC4CHBOeaOZE3M5pSxA64qYStGMhyMdq1LTsVhI5RgxJB9asQkBAAevXNA73Ksh+fg596kinaJ9y9cY5pEmwsiXCM7FY2BACjoQa0bNkt5G3kEE5bHOO1cclpYzsNkZxL9oVD5WcKufwrRS4WXdGq7FdcnA/i6f1rnlG6AZIWjtWtmU+Y5+8OlY0hSKzaIr+8OOT25q4eQFm0eO4GJcgY2k9vrWdcKtvchopMsh5BrVaSsMkkZLlcrhTj8uale0CRI0r7PmC5HORirvy6AUIGQzBWYqM8HHeumaFndzGGTPtjPNZ1HaxLJ3ncgNIpG35GweuP8cVihNnmdGdSCGHbI6Vzx02HczTNclcgkbO4qo0jyffPPSu9JFGzYQzxToOiZy1Xbu/827EbOGTpux355/WuaUVKWgLUhlSaymfbIMsOQD26Uy1jDK5Zcu2Cre+aaaa5kK+hJrNtJCImYbsjG8jBNc2pwSTWtNpx0BEyZiYs6/eHGaWW4ZpQy8Bfur6Vra7uBfmnUoGRzvYAtj1qS3jPnASEjeOx6isbWQi5JBGY/KVtjE8n1x0rFvIpEiXeBwSN2etRCXcSKscgCMrAkHpj1qua7TQSkNMCOnigB1OHrigBuKZQAUuSaAClHFAE8aPKwCqW9q6qQXIiTyyI4wvI9KTGjAkiKsTGS49cVTVS7YwSfSmIsx2rucAZPoK1V0yQqvT39qtIzcrHR21qkMYUc+pq0VHatmjNEJFRNGHUqwyD2qSjnHjfT5vMRQ6e9ZzzmRy8Z2Z6gVizZM7KS/E/hi2twoBil+bnqcda5mud7nsUkuRWExTSMjBqDdopvGynIqzbQvcPsiQs+M7RXZHXY8CqvZ3bEkQxkhlIYdiKqSHao9TRLsEGmuZFccHNSYz1qC0rjulCgu2B1pGjY6WIxEEnNa2m2UjyiQqeORVHO2dZJGyruYjd6VVI3D29KyNgHGOtOye1MQvbmkpDG0wmmIjLelMJzTEGabnFMQmaSgBpNJmmApHNJQAUtAgooAdUBQrkoce1AyJZvm2uNpq9JFJGFLoyhhlSRwaBFdiAM5qDzCeEXPvQAqx5O5zk1NQAhNPjUvIqjqxAoEerSWqWmnstvFzt5PdvxrziCZ45Hzxu9R0pMIK0TRaZph5attf1PerYRGhEV7E5Y/dkBzisIKx0Td7GPNYSw/MoLJ1yKpqK3MCQk5BI4+tW7aRoncxKD/svWMmSyo6peFmgURzZ+aMfxfT3qMbDEUZ/mwcVzeRPUrqVVCwVi3QkdRVbBlJ27mJ9q1QF60spXBlMnl+WcEMM1qIibzHK4ikBxg9P/1U+ZXGiea3kgGWK9M4BycVlRFH3b5GBHIGOtDkUxs0tpKwIzxwRWbcQiGXa454O1vSmriZYAVkKIykHs3+NRJZuMMhBHQ4NClykdDtNJ0GR5lkukMcfUcj5q9GhSK1UpDGEX271uve1Zkld3M+YF3yx4qElEUtuxjvXehtXZyx+Y/Lz70xg689RXAdZJGxIJB/Gs65vYogRnc3rVITOYn1CZ12qcD171m7yepJNaEDhE79FNWEs5D0U0Ekj24i+8efSqp5OBwKYEJBFKqk9qYF2OAnrV9UijXkgmpGVpZl6KKokk1RI8RO3Y1YjtJH6L9c07CuTiyI++w/CrUYER+XtXTGn3Mucna4kbgucegq600UNqREA0hH3jWko2WgXvuc8oeQgvyT6U64cJAQqgZ4rJq0bs1jrJIxKfXjn0SDFOC0FBtp6gCkBY8tj/Cce9MaLaPvKT6DmhDZH0p1A0M71DJJt4HWqSuYzlyq5VVSTkg1qC68oAJkYGK6loeKPNxczruRWIQckdq2rXTdRuYlYzLFG/8Aebr+FO4yKXRmWVl+0I6jA3YPJPYCqMapApEgcEnkKMHFZtlQ13Lk+pG3ISFQMADJOazINReJ52Q7TMOdv1zUQVkdFSSbKctxI5xnb689aru5ZQueBWxyCD7h+tOi4cEjgUxHpHhKw3PNesPlHyR/Xua9QQfuhTAjjdA5+YfhTJH7gfiam4WGB5GPJ2j2pxJ9z+NRcsp3e6S0lRRyVIBHBrLtIks4FT7N502CWOen5/hWEkBipIt/NNc3aeRHAAoRe+OeaZHdDUJZNqmLavGzljWYI3JL25W4EYtjsxw55qhOFl84SK+xRkKwAA44NUwdmYjOohdLdQSAN2abMEiEKXO13JwUU8AVyrcRlXNwF2uB8pY4hI4A5xk1kzXDyfKzDk5JHSumKJKpXc21GJ9+nFXTcMkfkrtTsWA6/WqYFq1muXj8mBGaNfvba6CwsTLOpaBhEVyGzjFDWpV7nRx2FvECQmW7k80+W4toB80iLjsOTWxSVzJm1qBARGhY+rcCsR9YuZsiEEZ/uD+tI00RSZLqdgZCR9Tk1oRaUGXMrEjPc4oJu2Xy2n2oAklVivQDnFUpNaUEC2t2c9i1A7W3Ee71S5wFZYgeyDkVbXRHlIaeZmPfJ5pBzdjdt9KtoQNsYJ9SMmtF3t7VcyOiY9TQCjcxptetIziIPK3+yMCs2TVNRuMiC28tPXGTSNdInOXkTLGu64lkeT5igB61qtpYhVN0eSsYLvI21FJyfz7VjfQ57mTHYCWZugCphcP1b1/nUGoXcUz7IgSqjaCw68YzR8TMrGXbwC5u1gMqRqBkyH0x+tbdzYxoY2iuM7egIwfWqlKzQWZmQ2/2h2aZ1ijA7nk/SnLMqyjyAVA6Mefqab10AbcNIkQMgyq9NvTn1NS3DymNt6qJJirAKeAKmyQjRCXC2ZE0iSRpjAQ556VoSQeQxdodxK5GPm24Ht71zya6FM54ee0guW64woXjirT3UVxh9oXYdoA9Kq19uhO6KDXM6zOXXaQd3So7aYKWlbJ4KjH8INbqOmgxLWVjMXywROf8K2bllvRbyhjvPGOw5qJKzuPoc/LNCrgFSwA5B65qh5+1wUUYHrW8U7aisQbyXUt82O1bU1wZE3k7WOCQe9U0MapuoyLoZCk7g1ZzEyEmRyTj5c96lJdAvcnnZSo/dhSw/h4pAVQq2B0zxT6ElJgzckGpfNxEY8YyetXYstQuzyRoygoBjH9a0p7R1gI28sTgZ7CsW7Mkw0jOWKjNVWJ3EHiukqwqj1pGbsOKBDKME0AadrbmWRUJK7j1xW6sQhctHFuAHJJyR3rmm+hDH280cgkCZHzbuuMClt5ApaIA/M2c47e9ctnsFi1qU0a8OxO0fIV/hNY9xC8u2R8lpOS2O3XNFPRXYPQkt+UEIUBj/HVe48loWEjYkLnP1+la68wGNG+zI7HrWkYyYt25mR+ntXRLQobNDl0EQbJGTkVqOlxHa7jcMAhB4Pf/ACKwlJaXJuJJff6PCikfeGf/AK9aaWyJhUIdpQSSOi/WspLlQNFU2brBN5iEMgD8HOVpdP0+JllnuuExuA9P8+lVz2TaJH3V2rHyrdTGFXBb17fyrn5LYKhYuM5APPQ81UNPmXtogt7qNCVljMin16/SlSQowlibYSThcZxWvLqM1rp5Li2MxYyYAB3cY4/+tXPTHJAK7OBUwstBF2W5iltViMQEigYcVmxxmRsL17VqlYNieJD5y/KWVSNwFdVMftN2nk/dbgZGOnJx71jPdCM3UDJDIUA+7/Fise6mkmC72yF7VUErJlFRsdQOKZXUMUmmmgCOnigB1LQA4CggYoAj2mlxj1oAMU9ANw3dKAOksruGAmNEPz4BNXb+bcv2eLmR+uOwrNo2jZFiC3YRgADbjr60Cx3SEtgD0XvWyRztl+OFEGAoAqb6VoRYO9ShSasTF8vPaqk0sUJwxyx6KOTSHYrfPNxJDtjI7nn8q5G9s/IkJjcHHO3viokil5EEEpUEZ+U9RWivzAH16VxyR7FCXQfim7azPQaE20qbo3DoxRx0IPStIyadzmnTU1Zkl5cTXcgknYMwGMgYzWOSvmAsCw74rW93c8x0+SPKiLI3HAOO2adTM76CH1PSrVsyqSWB+YYHFBDNMQNcSh5F2qvQetbyFkB2EqD6UmCA5zmlqSxcUZwcZoERByG2ufofWlYgUARls00mmIZSE0wEooENzTTQAlGaYCiigApaAFxS0AITSUAV5wpX5u1R/abgW4hZ2aJT8ob+H6UBsCoGGSd3vVjGOlAhaXP50AN61r6TC0upQL/t5/KgiXws9K1QGON2XkY5U1xthbxXkjrPIUJxtbvn3qWafZLT6aLckybiV6Mp4NTWrPnEgIKnjPQ0kgLUjqANrEA9RjisefTBLJ+5IQkZwx61YHNtEbe5C3ClVDfN3/SkvtRglULANgD/AMIwcVg1cm2tyZryGCJVihH+05H3/wD69VTHFdI00DFHHLRnt9DWL01J6ESRsSph3eb1wR1+lXU1GV7gRCPEq8AHGR+NG5JoeZFHMkmJEkIyyk/K1UtQikmKuj5QnrgfLU9TQgTzlJWRg0X8JzytX5kikcROCkv95RwauSsIxJYJbaR9oRwBgn2qGIoTl1LN69cVSemgmS2tvJeXHl2yMZCcggcfjXouj6a9nLvuI1yOx9fWrSvoZt30OuaRXbJ529Khkm65H0NdyjYu5RuLiCCHzJWwK831HVXnzsBEfYDv9a1vYaXU6PzgRgLz7U0kdZGwPQVxGpiXtwu0hWx9K5hi0jYUZNaIzZYjsZHPNbcGnRR4aQjipuOxakuLeMYUAVjS3zEbY+PerSEZWHkbPJNWVtm/i4qiRGiVT1poZRwvJqRkixXEn3I2I+lXo9LuZfvFV+prRK5k5JGzFoKAjzZS3rt4q59ltbf5Y4Nzerc1SVyW2RTKSAu0Ln0rOZI04L4/GuyEdDB32Gs0e3hl/Oqe9d3DD866NCeVkqRmRsLz9KhmdIUJc9O1ZOSRSTOb+3OrcAbewqRpnmVS2BjsK8qc21Y9ajFcwzFWEjYnABriPYRM0LJjdgZ96csQJIyW4/hFSaEmxV/hUf7zZP5U7BHAzjvtXFMkk4B52ktzySxpPm28hv8A0EUFFBlw3UH6HNFAIXYxyVQsB1xURtpepAXPStonmVpa2J2s1UHfOM4B2gdc1XCQIy7m3DIzitGciRfgu40Mq42xFeFHrU8OqzpLCIl3Bf4T3NJI15kiY6lcQStudQ5xkAZwRWHczvPIWkYn6mtTnuU2O4Ypu3ocVIhCOTTh0xjJoA2LXSr25X93bvtPduB+tdJb+GJnP7+aOIeg+Y0riPTrSKO0tI7eM4SMYz6+ppd277hOPX1qLmtgyANoHPpSxBWcrvVnXqAelTcpK5bwMcCoGcDORn6UCITIgXJ6+lczc3b3UojsydvAZ+gyelRLYRTtMpPLbybWCJl1UZGfUn1qa4d7UMERFVx8iIPmc+9SloLzJluZ4bVVnf8AfScgD+Ee9YV1cG4nEG5sdMKeG6GpvbQe4RSRJO6/xldwxyOn86w5JZg7Msh3KOPasYrW5JUmjYW5LEgAg7m6tn/JqnLmRSqEALzjFdFyBBI6RlQFOerelTQsHmZpNrDrz049qH3GXoNVnhBWLyo0fOcL1rptHv7uRkEimWLnLBeBxVGsWupE0d/dsMq6L3LnA/IUi6LKx/ezfggxWgrssjT7G1BMsig99x5rNm1CzhyIgX9MDApDt3M77fc3LbYIwvGc4qT7Fd3GPNmdvYUDv2NS10TgFx+dbQsEi5YjA/CglXY439haLgyqSOyc1nvr7OcWlqzn1akbWS3Krtq1396QRKey8U1dDZipllZyWG76UhOTOpttLt4PuRj6mp5ru0tF/eyqDjhRyTSegKNzl4L63ikkuFVppX43PgAYNZWoX13fypCFVYy2CQOprMGkkYDmS1kJh+YnIAxnHv8ArWVl5Itqr0PLY5OegrSNtzmL1qjWsnmsm6T7oH92uhUCa6kUJ5XfB5K/jWE3rcOhiXEbLKAFZirZwwxms7JwQcZznjtW0dhGvJevNavAFVEk+YgDj8K1LWdE0xoWixLnqR93jg1jLRD0YkbIts4mjUhmwyjqB65qK1uJXiMKARhc7ndsFh6Vha6Y0SS2kj25YkgghcA4x1rkFQl9qnlOSa0ovcjYV5pCrr2qU3EYWNYY8EclmPWu2xQ+K5CWc4ON8hXj2rSS4tWlVm+VFQ4XGMH2rFpjSOanMZmkaPO0scZPamwQyTyrHChd24AFdPTURoC1ktwzypho2wVP8qmFpLJb/ayQIy2MelZuS3JuaSMJYRA/A2jBPrnpWRPazRr5mz5BnDA5yBWMXZsCwZfN05GkK/uztX1OfWsoAGQIOeeoraPUoR9yEqD0NITnqM981YGoJbaLyigY/L8xJ796rT3bu7bWJUZAPsai19x2KEcropCnioySxzxmth9BOTxT1iZqCSURgda20a2SHITEgHfuaAIvMRoyzlg4HympdPkcs8Rl2xsPm4yTWctgLMlr9l3HAPrmkh/etHF5mwkZLY/SuS91cgsywRs22QlZMYU9m96YJxb7IX3Ooz09Ky1krAULy4mMqEjy9h3DAx/npWI25yTglick12wSSKLcFq0q7wfkHU1p/Z5IHSNZSFLbh6ZqZSV7CLlvEYJZBMfmJGG9BRdqXhfYRhSMj1rlbvJMkxbiNFjRkByRyPStTTWMKNG7+Wz8xk/r+lbvWNhmzNKz2uyN8h1BYnr7isSV5fsxiGdm7O71rmgkO5l+diMocnPvVaYlid33q70hkcQUyKH4Unk+ldnCIiPKWMvGCF8wHv8A5NY1b20EyC4820XKru65J6eg/HrWZOxbTY9yjJbIOOcAf41lGzVxGWkecHPY1rW8W+02iMgk4D9ya6ZPQBYJn02V0eMMXXOf61lNJKx3AkAsSAO1JJN8xSHz3TyH5gAcDPviqBYthe+etbJWGSDP3c8Usu0HCnNWA1Uyfm4FN4wRQBGVNLjFADqWgB6jJFXkhy+0gY9aYiCUNGSrDHNVyc96Qw7UvTrQButHGsytC3y7B82Oc45xVV7lYpPkUNz8wP8AF9aYI2NDvlD/AGWc4Rz+7Y/wn0rr5U2ZBq0yLFUqTQFJqhEoSo5Z4oOHbLdlHJNUFio32mfH/LCM9v4jVSSW1sQckB/zY09tWHxaLYwJtXkdv3SBV9+SaC6XafMNrj8xWLdzT0MaSNojntVmKTGKzNIuzNu3X7Q4QcMenvVmW2aMkFHyPauDZ2PrVyyhzXM9sj2qu7Betao45MpMxc4FRHjrW6R485XYzr9KeitIdsalj61ZzeZs29iqsGm+c+natxQWAUAYHQAUiN9WacdhO6FiAvoGOCaotlcg5BHUGoLQgNOpjEzTSQKAIJMMuDVdHydrcMP1qiSXNNJoASg9KBDe3FJQAlJTAXtSUAGKWgBaWkAUlMBjMAOTUId2+4MD3oAPLOdznJ9Km+ooERlCDuQ4Pp2NCyAnaRhvSgB/Q0fWgBw4NaumXTWmoRTIoYg4we+eKBNXR6zflJYnB4fGcHuK4uG0VXRj2boaRW8TqftEInXzG+VxjB9ajaGJz8hyP7rDke1AWM8FWkKY596jaMtygBFMCq8STRNHOBjOQccg/WuYfQxCZJdwYA5GR2rOXkS0QpfSrCYTaiSI9lFWbGaOKxfyPLRmPzRyckiua2hNlsZt1dPA5eGLyyPveWcj6+1VlvILqARyQYmHPmfxH8aFHS6KK0k9xHEUdGkjB4YjkUy1aTduDnHdR6VrpuK50DNDLtiZl56HGDTJ7OSNOGLqfusD39Kyk2MgRDcRMVkBdfvB60rPQZLplkSTy0z8xP8AT1qo72M27HotvBBp9v5VsAD/ABN3NVmLE5Jr1oRsjG1kLHvZsZrL1PUEtF2KQ0n6CtGXBXPOLq8edyZCSf0FW7HTpLo7nG2P19aw+JhOVkaU85XhASaz9t1M3JIFYHQXFsI1GZWJJpH+zwtwAMfnRuBTk1IKNsa1ntNcTt1P0FWkJstxabPNyRitKPS0Q/MdxHpU3FYuCzkx+7iwPVqlGlySEebMFHoozVJEXLMekWgPzbpD7tWnHbQw4EcSL+FaWETPHkcVTby4QTK4UVqmZcupmzazaoCN3T35rkdU1lbhNlsGQ55fPJqW7G3KZH9rXIiCBugxk9az5LqWQ/M5/CodR2sVZXuVzIx/iP50B3B6msrso0otQuIwArcemKWS8llBVlHPtTcmwKnlsXANam0AdK5pHo0FuxVAzzx9K0QASDID0/ibFZHoIb0I2BT7Iuf1pTw53DPThm/wpjFxyeyj+4uKTaDkHb0/ibJoESLkJwWK+o+XNVnkBzhAPrzUllWnBlDKHOATyae5nflVyVbiITMo3tHyBzjNRPfylQuFAHTjpXUlY8SUru7KDuz8ls1Fgd6uxkTI6pn5AxPTPamGVg+4HDdiO1MCMkk5PX1py5bgAk1IGxb6Zez/AOrt3x6twP1roYPDE7AGeeNB6L8xqbgbsPhqzTBlaSU+5wK3obG3thmGBFx/s8/nUXHYubiwxuP0qKVkggaaZ9sa9TQWeZ3Xie4+1HyFXyAeFYdR71vaP4m+2Xa29xEqF+FZTxmqNotP3WdfqF9DZ2kzCRRLtO3J715hpeozW2prMzj94MOXPGPWsXqQnyyPVLe7+2wCaIny2JAJGKotM0kzbZlSGM4JPUmh7A9GaZ2/w46elZdzJtt9qKAQeAMDFW9jJnIW0/lySPKzCLIaT1JzU6TJc3Ut27nYi4Rcds/5/OueL0K3C8e4k+8QkOSckYGK5orukXyiwOQMeo9aZLL80T7/ADI3ByCMLx04phtmcq0kiRCTlmPJP4VMQ1LN5JA1xH5bPKEUAE9M0swjht1cCNJGI2rnk1LVtBNHKyxs8gQZY9CAelaH7mFl2R5ABDgn9K1vckpmMSqHd0jUkD1wK7UaoLaWOOFVNqqjJUc9Ko0jZbkcmvs/y20GSemeT+Qquf7UuxmWTyEP947a0ZpddBs+nwW3M8xkcjIX+9USW7CUQTQJG55GOcDHXP4UtzN+ZgtIYXdLebMYHzP0z9K6228QRR2UavEXmxyB0p2Ki9LMik1fULk7baIKp7qM1XGnX1yS11K23HTdzSK5uxq2mhxIAZfnbrz0rpY7eGBckKgHrwKBJXKU+rWNvx5m9h2QZrAn8Ru/y2tuB/tNzSNtFuPB1G9XLlwMf7oqGbTHgi+dTIW6sONvryahkSlchuNOhtvLuEYkN8wjYZwCOppbfykt2utzExDdsA+8fesnqzFXucwJ2d/MkJCSt8xxWlKqxW7Q2vzEncT2xjOfaiXYkzRcNJGpaX943B46c9aktZGCP5ed7MN5Pcev8qbjoIkukcMRl8vxk9c1lFZIH5whxz3qotWJL1vIGlZRwoJYMe4qe1VpZmMmSiryc4wM5x/OoaGbPmr9nYLKMzHBB7L3qIeTG5RWEka5ZZGX5s/1rm1SLsVLxjLFuD5jU7iue571gXUL2rkLIeeCBW9Npe6Q3qZTFmYsTk05mHy5HAHau8ZZtI0dt0jAAe/eorgp5h8skqfWou+YRUOcVYt5pLeUPEdsg4FW1dWLNWQO8YyWaQ/eUjoa0LNn8sRzKWiU/dJwOf8AIrle1iblLU7xZSsSRqu37xA5zVZJRNGkLOVAGCSeBVRj7o7GbMoSQqjblHeiNwvPIb1roEWo1adiBtXHXNVyCJNrEgdOKm+thCSqUXB6Go1b5cYqy0xygdxUgjXGSfwpiLA/dHjHIqAk0CCM/MM1qTyRBQqgOf4jSGUFb5uB9M9q2UXyCNpG8jOcVMthCC8G0xTLkDOG7/SrcYke/wAmNf8AV4Ur0Bx/OuNxtdktdSGUFPNYr93GAetUbi4UtGY8hsDcCOhpxVwRHdu5CI4G4Zy3rWeNwJ256YNdUdhomhUlwhcqp6810peKO0MbfPNnauOcVhUvsgKpQsyvtJXPfrn3odgZ/wBxuYA/MT0NZEERcQhyQCSQNvtVlZEacSFNu5dqk9hSae4WLt1LC1qxtzmTAJx1FU5rlruARAFbgj5gOh9KzjF9StjnCjRg71OQaGBmclRzivR8wK+CDWjDdSCE26bV3tndSaTQzbtZg6mzusLyCCTwT/k1RuYH+0lEO6MMdoB7Z6VyrSXkLzLNrKltG5GCRnjOKszXitprgjbuGEI74OaTi27gkcuJCsgY/PgYIb0qHeQ2V45yBXbYZPc3DXBVnCgqMcDGaod6IqysA6lqxk28lssc0gUFwM8etAExh5OGBxUTqA2F5FAAF4NTJtxtxjnrTA0rmOBII/LIY/xEdaZ57PbmOJAFXkk9TUjtYoSjfGHJJbvmquKYhQuTir5gMcXmMM47GmI3dRjMGl2zRxErMoLT9QT/AHR6fSuWjKBsyAkUXM47F7KTMQi4UCut0m+F28dvdSESJkRsej+x96CzqGgKEgiq8hWJC7nCjqa1JMvfcXH+rHkxH+I/eP0oY2tgu+RsN6k5Y1W2rD4nZHM3esSTsUgXy0Pfua5yTdnLHJ9axbua6bItoFVAQPxq3brmUO4OwfmaRA25/wBWR61RtXRZQs2fKbhiOq+4pFm/DLPpd4Gil91kXkMPWvWdG8WCGQS39tHMrceao6f59DUabnbGPMuVnJeI9XtJ98Nom5C24Oy4I9hXm7MzHjk1nFHRUaguVEK5DHJ7cU9QXOEUsa2PNv3NiCxUgNMWJ/uDgVuIm4rHHGPZVFInzZtDTZUjDznav90csavbY4IkeIiNsgkN1qSkrkEmoHcTEoUnqT/SseR2kcs5yx70jR2SI+AP6Uhb0pkkJPOaQmmSNNQSJvwQcMOhpiI0lydr8NU9MQlJmkAnakpgFFAC0UAPOOwxRxQAlGaAEPrVV5CW2p+JoAeIxnLHJqTPpQIWigYlNYBxg9fWgCIMUOJP++qsdqBCYq/ZQtLeQonLFxQJ7HtF1D9ptgRjfGecVzboVjxnJFIq1kkU3RXfBGcfzrobWEnHUgDGTTJYskYOFYfP645rMI+QsrfXHrTGUIWEp3cZ96id2V8ZypP5GkMpTQrJxvKsPQ8Vwt+stpK25PlY/K1c/LqIoRXOxR85Oeq1qLHBO6rKDGexz0NJprVGbLqyyWgYLJ58R6ZHIrBLqLreilVz8y1Me4+h0dxaRC1E9vIW3HlepFUIfNLiEyu289AOh7VfSxN7K51+laE0U/n3JJf+6On411znACL0FdtOPUxu3qRhc/WniMHljhQOSa6bjsczqOrCNTFangcF64WSVp22gMzH9axk+hu/dVjpLDRwAJLj8FrtrdI0+/wB0GOtVayOFe87n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31" name="Image 30" descr="SEMAEST_VIADUC.jpg"/>
          <p:cNvPicPr>
            <a:picLocks noChangeAspect="1"/>
          </p:cNvPicPr>
          <p:nvPr/>
        </p:nvPicPr>
        <p:blipFill>
          <a:blip r:embed="rId4" cstate="print"/>
          <a:srcRect t="10657"/>
          <a:stretch>
            <a:fillRect/>
          </a:stretch>
        </p:blipFill>
        <p:spPr>
          <a:xfrm>
            <a:off x="0" y="5074369"/>
            <a:ext cx="9144000" cy="1811015"/>
          </a:xfrm>
          <a:prstGeom prst="rect">
            <a:avLst/>
          </a:prstGeom>
        </p:spPr>
      </p:pic>
      <p:pic>
        <p:nvPicPr>
          <p:cNvPr id="24" name="Image 23" descr="16-18 myrha (1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-1"/>
            <a:ext cx="2510116" cy="3348000"/>
          </a:xfrm>
          <a:prstGeom prst="rect">
            <a:avLst/>
          </a:prstGeom>
        </p:spPr>
      </p:pic>
      <p:pic>
        <p:nvPicPr>
          <p:cNvPr id="32" name="Image 31" descr="breguetinterieurretouch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356992"/>
            <a:ext cx="2509867" cy="172819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7" name="Image 26" descr="BOOKSTORMING_ZAC_PAJOL_BD-3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83768" y="0"/>
            <a:ext cx="3780000" cy="2520000"/>
          </a:xfrm>
          <a:prstGeom prst="rect">
            <a:avLst/>
          </a:prstGeom>
        </p:spPr>
      </p:pic>
      <p:pic>
        <p:nvPicPr>
          <p:cNvPr id="30" name="Image 29" descr="Cour-ind-Demathieu-02 2014 (8)recadré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325719" y="0"/>
            <a:ext cx="3818282" cy="2528648"/>
          </a:xfrm>
          <a:prstGeom prst="rect">
            <a:avLst/>
          </a:prstGeom>
        </p:spPr>
      </p:pic>
      <p:sp>
        <p:nvSpPr>
          <p:cNvPr id="36" name="ZoneTexte 35"/>
          <p:cNvSpPr txBox="1"/>
          <p:nvPr/>
        </p:nvSpPr>
        <p:spPr>
          <a:xfrm>
            <a:off x="2843808" y="44624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ZAC </a:t>
            </a:r>
            <a:r>
              <a:rPr lang="fr-FR" sz="1400" b="1" dirty="0" err="1" smtClean="0"/>
              <a:t>Pajol</a:t>
            </a:r>
            <a:r>
              <a:rPr lang="fr-FR" sz="1400" b="1" dirty="0" smtClean="0"/>
              <a:t> (18</a:t>
            </a:r>
            <a:r>
              <a:rPr lang="fr-FR" sz="1400" b="1" baseline="30000" dirty="0" smtClean="0"/>
              <a:t>e</a:t>
            </a:r>
            <a:r>
              <a:rPr lang="fr-FR" sz="1400" b="1" dirty="0" smtClean="0"/>
              <a:t>) - 2014</a:t>
            </a:r>
            <a:endParaRPr lang="fr-FR" sz="1400" b="1" dirty="0"/>
          </a:p>
        </p:txBody>
      </p:sp>
      <p:sp>
        <p:nvSpPr>
          <p:cNvPr id="37" name="ZoneTexte 36"/>
          <p:cNvSpPr txBox="1"/>
          <p:nvPr/>
        </p:nvSpPr>
        <p:spPr>
          <a:xfrm>
            <a:off x="6516216" y="2564904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Paris Bercy (12</a:t>
            </a:r>
            <a:r>
              <a:rPr lang="fr-FR" sz="1400" b="1" baseline="30000" dirty="0" smtClean="0"/>
              <a:t>e</a:t>
            </a:r>
            <a:r>
              <a:rPr lang="fr-FR" sz="1400" b="1" dirty="0" smtClean="0"/>
              <a:t>)</a:t>
            </a:r>
          </a:p>
          <a:p>
            <a:r>
              <a:rPr lang="fr-FR" sz="1400" b="1" dirty="0" err="1" smtClean="0"/>
              <a:t>oct</a:t>
            </a:r>
            <a:r>
              <a:rPr lang="fr-FR" sz="1400" b="1" dirty="0" smtClean="0"/>
              <a:t> 2014 – </a:t>
            </a:r>
            <a:r>
              <a:rPr lang="fr-FR" sz="1400" b="1" dirty="0" err="1" smtClean="0"/>
              <a:t>oct</a:t>
            </a:r>
            <a:r>
              <a:rPr lang="fr-FR" sz="1400" b="1" dirty="0" smtClean="0"/>
              <a:t> 2015 </a:t>
            </a:r>
            <a:endParaRPr lang="fr-FR" sz="1400" b="1" dirty="0"/>
          </a:p>
        </p:txBody>
      </p:sp>
      <p:sp>
        <p:nvSpPr>
          <p:cNvPr id="38" name="ZoneTexte 37"/>
          <p:cNvSpPr txBox="1"/>
          <p:nvPr/>
        </p:nvSpPr>
        <p:spPr>
          <a:xfrm>
            <a:off x="1" y="4777408"/>
            <a:ext cx="1979712" cy="307777"/>
          </a:xfrm>
          <a:prstGeom prst="rect">
            <a:avLst/>
          </a:prstGeom>
          <a:solidFill>
            <a:schemeClr val="bg1">
              <a:alpha val="2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1400" b="1" dirty="0" err="1" smtClean="0"/>
              <a:t>Bréguet</a:t>
            </a:r>
            <a:r>
              <a:rPr lang="fr-FR" sz="1400" b="1" dirty="0" smtClean="0"/>
              <a:t> (11</a:t>
            </a:r>
            <a:r>
              <a:rPr lang="fr-FR" sz="1400" b="1" baseline="30000" dirty="0" smtClean="0"/>
              <a:t>e</a:t>
            </a:r>
            <a:r>
              <a:rPr lang="fr-FR" sz="1400" b="1" dirty="0" smtClean="0"/>
              <a:t>) - Fin 2014</a:t>
            </a:r>
            <a:endParaRPr lang="fr-FR" sz="1400" b="1" dirty="0"/>
          </a:p>
        </p:txBody>
      </p:sp>
      <p:sp>
        <p:nvSpPr>
          <p:cNvPr id="39" name="ZoneTexte 38"/>
          <p:cNvSpPr txBox="1"/>
          <p:nvPr/>
        </p:nvSpPr>
        <p:spPr>
          <a:xfrm>
            <a:off x="3275856" y="458112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>
                <a:solidFill>
                  <a:schemeClr val="bg1"/>
                </a:solidFill>
              </a:rPr>
              <a:t>Saint-Blaise </a:t>
            </a:r>
            <a:r>
              <a:rPr lang="fr-FR" sz="1400" b="1" dirty="0" smtClean="0"/>
              <a:t>(20</a:t>
            </a:r>
            <a:r>
              <a:rPr lang="fr-FR" sz="1400" b="1" baseline="30000" dirty="0" smtClean="0"/>
              <a:t>e</a:t>
            </a:r>
            <a:r>
              <a:rPr lang="fr-FR" sz="1400" b="1" dirty="0" smtClean="0"/>
              <a:t>)</a:t>
            </a:r>
          </a:p>
          <a:p>
            <a:r>
              <a:rPr lang="fr-FR" sz="1400" b="1" dirty="0" smtClean="0">
                <a:solidFill>
                  <a:schemeClr val="bg1"/>
                </a:solidFill>
              </a:rPr>
              <a:t>2014 – 2015 </a:t>
            </a:r>
            <a:endParaRPr lang="fr-FR" sz="1400" b="1" dirty="0">
              <a:solidFill>
                <a:schemeClr val="bg1"/>
              </a:solidFill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0" y="2852936"/>
            <a:ext cx="1835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>
                <a:solidFill>
                  <a:schemeClr val="bg1"/>
                </a:solidFill>
              </a:rPr>
              <a:t>Château Rouge (18</a:t>
            </a:r>
            <a:r>
              <a:rPr lang="fr-FR" sz="1400" b="1" baseline="30000" dirty="0" smtClean="0">
                <a:solidFill>
                  <a:schemeClr val="bg1"/>
                </a:solidFill>
              </a:rPr>
              <a:t>e</a:t>
            </a:r>
            <a:r>
              <a:rPr lang="fr-FR" sz="1400" b="1" dirty="0" smtClean="0">
                <a:solidFill>
                  <a:schemeClr val="bg1"/>
                </a:solidFill>
              </a:rPr>
              <a:t>)</a:t>
            </a:r>
          </a:p>
          <a:p>
            <a:r>
              <a:rPr lang="fr-FR" sz="1400" b="1" dirty="0" smtClean="0">
                <a:solidFill>
                  <a:schemeClr val="bg1"/>
                </a:solidFill>
              </a:rPr>
              <a:t>2016</a:t>
            </a:r>
            <a:endParaRPr lang="fr-FR" sz="1400" b="1" dirty="0">
              <a:solidFill>
                <a:schemeClr val="bg1"/>
              </a:solidFill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5940152" y="6577607"/>
            <a:ext cx="28083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Viaduc des Arts (12</a:t>
            </a:r>
            <a:r>
              <a:rPr lang="fr-FR" sz="1400" b="1" baseline="30000" dirty="0" smtClean="0"/>
              <a:t>e</a:t>
            </a:r>
            <a:r>
              <a:rPr lang="fr-FR" sz="1400" b="1" dirty="0" smtClean="0"/>
              <a:t>) – juin 2014 </a:t>
            </a:r>
            <a:endParaRPr lang="fr-FR" sz="1400" b="1" dirty="0"/>
          </a:p>
        </p:txBody>
      </p:sp>
      <p:sp>
        <p:nvSpPr>
          <p:cNvPr id="42" name="ZoneTexte 41"/>
          <p:cNvSpPr txBox="1"/>
          <p:nvPr/>
        </p:nvSpPr>
        <p:spPr>
          <a:xfrm>
            <a:off x="5436095" y="44624"/>
            <a:ext cx="2052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Cour de l’Industrie (11</a:t>
            </a:r>
            <a:r>
              <a:rPr lang="fr-FR" sz="1400" b="1" baseline="30000" dirty="0" smtClean="0"/>
              <a:t>e</a:t>
            </a:r>
            <a:r>
              <a:rPr lang="fr-FR" sz="1400" b="1" dirty="0" smtClean="0"/>
              <a:t>)</a:t>
            </a:r>
          </a:p>
          <a:p>
            <a:r>
              <a:rPr lang="fr-FR" sz="1400" b="1" dirty="0" smtClean="0"/>
              <a:t>2014 – 2015 </a:t>
            </a:r>
            <a:endParaRPr lang="fr-FR" sz="1400" b="1" dirty="0"/>
          </a:p>
        </p:txBody>
      </p:sp>
    </p:spTree>
    <p:extLst>
      <p:ext uri="{BB962C8B-B14F-4D97-AF65-F5344CB8AC3E}">
        <p14:creationId xmlns:p14="http://schemas.microsoft.com/office/powerpoint/2010/main" val="2373084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67000" y="151442"/>
            <a:ext cx="6477000" cy="762957"/>
          </a:xfrm>
          <a:prstGeom prst="rect">
            <a:avLst/>
          </a:prstGeom>
          <a:solidFill>
            <a:srgbClr val="374A5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438400" y="0"/>
            <a:ext cx="6705600" cy="7293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/>
              <a:t> </a:t>
            </a:r>
            <a:endParaRPr lang="fr-FR" sz="1600" b="1" dirty="0">
              <a:latin typeface="Verdan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23528" y="1312887"/>
            <a:ext cx="5832648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►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Today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and for the future :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capitalize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on the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success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a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wider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intervention</a:t>
            </a:r>
          </a:p>
          <a:p>
            <a:endParaRPr lang="fr-FR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fr-FR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/>
              <a:buChar char="è"/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Evolving from a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curative strategy to an overall strategy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= extend the operation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Vital'Quartier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to all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Paris</a:t>
            </a:r>
            <a:endParaRPr lang="en-GB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GB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Wingdings"/>
              <a:buChar char="è"/>
            </a:pP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Developing 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social bond, </a:t>
            </a: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 employment 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quality of life </a:t>
            </a:r>
            <a:endParaRPr lang="en-GB" b="1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fr-FR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/>
              <a:buChar char="è"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Multiply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action of SEMAEST for trade through a partnership with social landlords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8000 shops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potential building)</a:t>
            </a:r>
            <a:endParaRPr lang="fr-FR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/>
              <a:buChar char="è"/>
            </a:pPr>
            <a:endParaRPr lang="en-GB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29399"/>
            <a:ext cx="9144000" cy="2340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 descr="LOGOMASTER SEMAEST Horizontal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04801"/>
            <a:ext cx="1981200" cy="424542"/>
          </a:xfrm>
          <a:prstGeom prst="rect">
            <a:avLst/>
          </a:prstGeom>
        </p:spPr>
      </p:pic>
      <p:sp>
        <p:nvSpPr>
          <p:cNvPr id="8" name="Espace réservé du numéro de diapositive 1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43908C69-3BBA-4DEF-941E-80EE3F3988C8}" type="slidenum">
              <a:rPr lang="fr-FR"/>
              <a:pPr>
                <a:defRPr/>
              </a:pPr>
              <a:t>15</a:t>
            </a:fld>
            <a:endParaRPr lang="fr-FR"/>
          </a:p>
        </p:txBody>
      </p:sp>
      <p:pic>
        <p:nvPicPr>
          <p:cNvPr id="9" name="Image 8" descr="22 VinaigriersCRAFT MD.jpg"/>
          <p:cNvPicPr>
            <a:picLocks noChangeAspect="1"/>
          </p:cNvPicPr>
          <p:nvPr/>
        </p:nvPicPr>
        <p:blipFill>
          <a:blip r:embed="rId3" cstate="print"/>
          <a:srcRect l="7682" r="7694"/>
          <a:stretch>
            <a:fillRect/>
          </a:stretch>
        </p:blipFill>
        <p:spPr>
          <a:xfrm>
            <a:off x="6280531" y="1124744"/>
            <a:ext cx="2650743" cy="2304256"/>
          </a:xfrm>
          <a:prstGeom prst="rect">
            <a:avLst/>
          </a:prstGeom>
        </p:spPr>
      </p:pic>
      <p:pic>
        <p:nvPicPr>
          <p:cNvPr id="13" name="Image 12" descr="AAF Alain Mailland-Touch of Zen 2 (2).jpg"/>
          <p:cNvPicPr>
            <a:picLocks noChangeAspect="1"/>
          </p:cNvPicPr>
          <p:nvPr/>
        </p:nvPicPr>
        <p:blipFill>
          <a:blip r:embed="rId4" cstate="print"/>
          <a:srcRect r="-1207"/>
          <a:stretch>
            <a:fillRect/>
          </a:stretch>
        </p:blipFill>
        <p:spPr>
          <a:xfrm>
            <a:off x="6300192" y="3717032"/>
            <a:ext cx="2664296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05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67000" y="151442"/>
            <a:ext cx="6477000" cy="762957"/>
          </a:xfrm>
          <a:prstGeom prst="rect">
            <a:avLst/>
          </a:prstGeom>
          <a:solidFill>
            <a:srgbClr val="374A5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438400" y="0"/>
            <a:ext cx="6705600" cy="7293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/>
              <a:t> </a:t>
            </a:r>
            <a:endParaRPr lang="fr-FR" sz="1600" b="1" dirty="0">
              <a:latin typeface="Verdan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95536" y="1483618"/>
            <a:ext cx="5832648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►  The </a:t>
            </a:r>
            <a:r>
              <a:rPr lang="fr-FR" sz="2000" b="1" dirty="0" err="1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development</a:t>
            </a:r>
            <a:r>
              <a:rPr lang="fr-FR" sz="2000" b="1" dirty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</a:t>
            </a:r>
            <a:r>
              <a:rPr lang="fr-FR" sz="2000" b="1" dirty="0" err="1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ambitious</a:t>
            </a:r>
            <a:r>
              <a:rPr lang="fr-FR" sz="2000" b="1" dirty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2000" b="1" dirty="0" err="1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projects</a:t>
            </a:r>
            <a:endParaRPr lang="en-GB" sz="2000" b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fr-FR" sz="2400" dirty="0" smtClean="0">
              <a:solidFill>
                <a:srgbClr val="00B050"/>
              </a:solidFill>
              <a:latin typeface="Verdana"/>
              <a:cs typeface="Verdana"/>
            </a:endParaRPr>
          </a:p>
          <a:p>
            <a:pPr>
              <a:buFont typeface="Wingdings"/>
              <a:buChar char="è"/>
            </a:pP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Building </a:t>
            </a:r>
            <a:r>
              <a:rPr lang="en-GB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new </a:t>
            </a: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local economy</a:t>
            </a: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mixing food shops, 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handicrafts</a:t>
            </a: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bookstores, co-working, artists, associative, 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start-up, </a:t>
            </a:r>
            <a:r>
              <a:rPr lang="en-GB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etc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(in partnership with shareholders)</a:t>
            </a:r>
            <a:endParaRPr lang="fr-FR" dirty="0"/>
          </a:p>
          <a:p>
            <a:endParaRPr lang="fr-FR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fr-FR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/>
              <a:buChar char="è"/>
            </a:pP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Helping businesses to </a:t>
            </a: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adapt to new consumption uses </a:t>
            </a:r>
            <a:r>
              <a:rPr lang="en-GB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(e-commerce, delivery, services, apps smartphones ...)</a:t>
            </a:r>
          </a:p>
          <a:p>
            <a:endParaRPr lang="fr-FR" sz="2400" dirty="0" smtClean="0">
              <a:solidFill>
                <a:schemeClr val="accent1">
                  <a:lumMod val="50000"/>
                </a:schemeClr>
              </a:solidFill>
              <a:ea typeface="ＭＳ Ｐゴシック"/>
              <a:cs typeface="ＭＳ Ｐゴシック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29399"/>
            <a:ext cx="9144000" cy="2340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 descr="LOGOMASTER SEMAEST Horizontal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04801"/>
            <a:ext cx="1981200" cy="424542"/>
          </a:xfrm>
          <a:prstGeom prst="rect">
            <a:avLst/>
          </a:prstGeom>
        </p:spPr>
      </p:pic>
      <p:sp>
        <p:nvSpPr>
          <p:cNvPr id="8" name="Espace réservé du numéro de diapositive 1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43908C69-3BBA-4DEF-941E-80EE3F3988C8}" type="slidenum">
              <a:rPr lang="fr-FR"/>
              <a:pPr>
                <a:defRPr/>
              </a:pPr>
              <a:t>16</a:t>
            </a:fld>
            <a:endParaRPr lang="fr-FR"/>
          </a:p>
        </p:txBody>
      </p:sp>
      <p:pic>
        <p:nvPicPr>
          <p:cNvPr id="14" name="Image 13" descr="10006294_206830416194374_1704984136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9015" y="1700808"/>
            <a:ext cx="2814985" cy="1872000"/>
          </a:xfrm>
          <a:prstGeom prst="rect">
            <a:avLst/>
          </a:prstGeom>
        </p:spPr>
      </p:pic>
      <p:pic>
        <p:nvPicPr>
          <p:cNvPr id="15" name="Image 14" descr="43 Château d'Eau Velvet MD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36000" y="4005272"/>
            <a:ext cx="2808000" cy="18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99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67000" y="151442"/>
            <a:ext cx="6477000" cy="762957"/>
          </a:xfrm>
          <a:prstGeom prst="rect">
            <a:avLst/>
          </a:prstGeom>
          <a:solidFill>
            <a:srgbClr val="374A5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438400" y="1"/>
            <a:ext cx="6705600" cy="7293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2590800" y="12220"/>
            <a:ext cx="6400800" cy="737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defTabSz="457200">
              <a:spcBef>
                <a:spcPct val="0"/>
              </a:spcBef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Unicode MS"/>
              <a:ea typeface="+mj-ea"/>
              <a:cs typeface="Arial Bold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629399"/>
            <a:ext cx="9144000" cy="2340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251520" y="1219979"/>
            <a:ext cx="864096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defRPr/>
            </a:pPr>
            <a:r>
              <a:rPr lang="fr-FR" sz="2000" b="1" dirty="0" smtClean="0">
                <a:solidFill>
                  <a:srgbClr val="E46C0A"/>
                </a:solidFill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► S</a:t>
            </a:r>
            <a:r>
              <a:rPr lang="en-GB" sz="2000" b="1" dirty="0" err="1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upport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for shopkeepers and community</a:t>
            </a:r>
            <a:endParaRPr lang="fr-FR" sz="2000" b="1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>
              <a:defRPr/>
            </a:pPr>
            <a:endParaRPr lang="fr-FR" sz="2000" b="1" dirty="0">
              <a:solidFill>
                <a:srgbClr val="E46C0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ＭＳ Ｐゴシック"/>
              <a:cs typeface="ＭＳ Ｐゴシック"/>
            </a:endParaRPr>
          </a:p>
          <a:p>
            <a:pPr algn="just">
              <a:defRPr/>
            </a:pPr>
            <a:endParaRPr lang="fr-FR" b="1" dirty="0">
              <a:solidFill>
                <a:schemeClr val="accent6"/>
              </a:solidFill>
              <a:latin typeface="Verdana" pitchFamily="34" charset="0"/>
              <a:ea typeface="ＭＳ Ｐゴシック"/>
              <a:cs typeface="ＭＳ Ｐゴシック"/>
            </a:endParaRPr>
          </a:p>
        </p:txBody>
      </p:sp>
      <p:pic>
        <p:nvPicPr>
          <p:cNvPr id="10" name="Image 9" descr="LOGOMASTER SEMAEST Horizontal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04801"/>
            <a:ext cx="1981200" cy="424542"/>
          </a:xfrm>
          <a:prstGeom prst="rect">
            <a:avLst/>
          </a:prstGeom>
        </p:spPr>
      </p:pic>
      <p:sp>
        <p:nvSpPr>
          <p:cNvPr id="20" name="Espace réservé du numéro de diapositive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 dirty="0" smtClean="0"/>
              <a:t>13</a:t>
            </a:r>
            <a:endParaRPr lang="fr-FR" dirty="0"/>
          </a:p>
        </p:txBody>
      </p:sp>
      <p:sp>
        <p:nvSpPr>
          <p:cNvPr id="23" name="Rectangle 22">
            <a:hlinkClick r:id="rId3" action="ppaction://hlinksldjump"/>
          </p:cNvPr>
          <p:cNvSpPr/>
          <p:nvPr/>
        </p:nvSpPr>
        <p:spPr>
          <a:xfrm>
            <a:off x="773460" y="3645024"/>
            <a:ext cx="1431218" cy="50958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space réservé du contenu 6"/>
          <p:cNvSpPr>
            <a:spLocks noGrp="1"/>
          </p:cNvSpPr>
          <p:nvPr>
            <p:ph sz="half" idx="4294967295"/>
          </p:nvPr>
        </p:nvSpPr>
        <p:spPr>
          <a:xfrm>
            <a:off x="467544" y="1740769"/>
            <a:ext cx="6552728" cy="5000599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Font typeface="Wingdings"/>
              <a:buChar char="è"/>
            </a:pPr>
            <a:r>
              <a:rPr lang="en-GB" sz="18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Personalised coaching of shopkeepers to develop their businesses </a:t>
            </a:r>
            <a:endParaRPr lang="en-GB" sz="1000" b="1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>
              <a:spcBef>
                <a:spcPts val="600"/>
              </a:spcBef>
            </a:pP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Enhancement and promotion activities </a:t>
            </a:r>
            <a:endParaRPr lang="fr-FR" sz="1600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>
              <a:spcBef>
                <a:spcPts val="600"/>
              </a:spcBef>
            </a:pP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Help for event planning: openings, store window decorations...</a:t>
            </a:r>
            <a:endParaRPr lang="fr-FR" sz="1600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>
              <a:spcBef>
                <a:spcPts val="600"/>
              </a:spcBef>
            </a:pP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Media and social networks development</a:t>
            </a:r>
          </a:p>
          <a:p>
            <a:pPr marL="0" indent="0">
              <a:spcBef>
                <a:spcPts val="1200"/>
              </a:spcBef>
              <a:buNone/>
            </a:pPr>
            <a:endParaRPr lang="en-GB" sz="1600" b="1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Wingdings"/>
              <a:buChar char="è"/>
            </a:pPr>
            <a:r>
              <a:rPr lang="en-US" sz="18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Creating 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first living lab of the new local economy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"living lab of local shop"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1000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1">
              <a:spcBef>
                <a:spcPts val="600"/>
              </a:spcBef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Launching a call for proposals to the digital ecosystem to develop future services for businesses</a:t>
            </a:r>
          </a:p>
          <a:p>
            <a:pPr lvl="1">
              <a:spcBef>
                <a:spcPts val="600"/>
              </a:spcBef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Foreshadowing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platform uniting integration services for merchants, Parisians and tourists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the result of experimentation of living lab</a:t>
            </a:r>
            <a:endParaRPr lang="fr-FR" sz="1600" b="1" dirty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1200"/>
              </a:spcBef>
            </a:pPr>
            <a:endParaRPr lang="fr-FR" sz="2000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ＭＳ Ｐゴシック"/>
              <a:cs typeface="ＭＳ Ｐゴシック"/>
            </a:endParaRP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03" t="24511" r="35803" b="27371"/>
          <a:stretch/>
        </p:blipFill>
        <p:spPr>
          <a:xfrm>
            <a:off x="7020272" y="1261540"/>
            <a:ext cx="2016224" cy="483175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LOGOMASTER SEMAEST 1106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2156" y="3212976"/>
            <a:ext cx="3599688" cy="3599688"/>
          </a:xfrm>
          <a:prstGeom prst="rect">
            <a:avLst/>
          </a:prstGeom>
        </p:spPr>
      </p:pic>
      <p:pic>
        <p:nvPicPr>
          <p:cNvPr id="4" name="Image 3" descr="accueil.jpg"/>
          <p:cNvPicPr>
            <a:picLocks noChangeAspect="1"/>
          </p:cNvPicPr>
          <p:nvPr/>
        </p:nvPicPr>
        <p:blipFill>
          <a:blip r:embed="rId3" cstate="print"/>
          <a:srcRect l="70353" t="32644" r="18931" b="65750"/>
          <a:stretch>
            <a:fillRect/>
          </a:stretch>
        </p:blipFill>
        <p:spPr>
          <a:xfrm>
            <a:off x="3491880" y="2564904"/>
            <a:ext cx="2321952" cy="46798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989542" y="2051556"/>
            <a:ext cx="3310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err="1" smtClean="0">
                <a:solidFill>
                  <a:srgbClr val="254061"/>
                </a:solidFill>
                <a:latin typeface="Verdana" pitchFamily="34" charset="0"/>
              </a:rPr>
              <a:t>Join</a:t>
            </a:r>
            <a:r>
              <a:rPr lang="fr-FR" dirty="0" smtClean="0">
                <a:solidFill>
                  <a:srgbClr val="254061"/>
                </a:solidFill>
                <a:latin typeface="Verdana" pitchFamily="34" charset="0"/>
              </a:rPr>
              <a:t> us on www.semaest.fr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67000" y="151442"/>
            <a:ext cx="6477000" cy="762957"/>
          </a:xfrm>
          <a:prstGeom prst="rect">
            <a:avLst/>
          </a:prstGeom>
          <a:solidFill>
            <a:srgbClr val="374A5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438400" y="0"/>
            <a:ext cx="6705600" cy="7293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FR" sz="1600" dirty="0" smtClean="0"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fr-FR" sz="1600" dirty="0"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itre 1"/>
          <p:cNvSpPr txBox="1">
            <a:spLocks/>
          </p:cNvSpPr>
          <p:nvPr/>
        </p:nvSpPr>
        <p:spPr>
          <a:xfrm>
            <a:off x="2590800" y="12220"/>
            <a:ext cx="6400800" cy="737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defTabSz="457200">
              <a:spcBef>
                <a:spcPct val="0"/>
              </a:spcBef>
              <a:defRPr/>
            </a:pPr>
            <a:r>
              <a:rPr kumimoji="0" lang="fr-FR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/>
                <a:ea typeface="+mj-ea"/>
                <a:cs typeface="Arial Bold"/>
              </a:rPr>
              <a:t> 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Unicode MS"/>
              <a:ea typeface="+mj-ea"/>
              <a:cs typeface="Arial Bold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29399"/>
            <a:ext cx="9144000" cy="2340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 descr="LOGOMASTER SEMAEST Horizontal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04801"/>
            <a:ext cx="1981200" cy="424542"/>
          </a:xfrm>
          <a:prstGeom prst="rect">
            <a:avLst/>
          </a:prstGeom>
        </p:spPr>
      </p:pic>
      <p:sp>
        <p:nvSpPr>
          <p:cNvPr id="13" name="Espace réservé du numéro de diapositive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AA9E-6FE8-42F1-A7B6-E3B4A0E55EEB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44" name="Rectangle 43">
            <a:hlinkClick r:id="rId3" action="ppaction://hlinksldjump"/>
          </p:cNvPr>
          <p:cNvSpPr/>
          <p:nvPr/>
        </p:nvSpPr>
        <p:spPr>
          <a:xfrm rot="2145083">
            <a:off x="3305059" y="4075398"/>
            <a:ext cx="1232898" cy="71994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4" descr="http://ateliergrandparis.fr/grandparis/historique/historique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003" y="3315123"/>
            <a:ext cx="2941125" cy="2240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e 15"/>
          <p:cNvGrpSpPr/>
          <p:nvPr/>
        </p:nvGrpSpPr>
        <p:grpSpPr>
          <a:xfrm>
            <a:off x="35496" y="3162718"/>
            <a:ext cx="2160240" cy="2256251"/>
            <a:chOff x="0" y="404664"/>
            <a:chExt cx="2413034" cy="2520280"/>
          </a:xfrm>
        </p:grpSpPr>
        <p:pic>
          <p:nvPicPr>
            <p:cNvPr id="17" name="Picture 2" descr="http://www.ecoles-maternelles-primaires.fr/images/carteRegion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04664"/>
              <a:ext cx="2413034" cy="2520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Forme libre 18"/>
            <p:cNvSpPr/>
            <p:nvPr/>
          </p:nvSpPr>
          <p:spPr>
            <a:xfrm>
              <a:off x="1165355" y="902847"/>
              <a:ext cx="360568" cy="288469"/>
            </a:xfrm>
            <a:custGeom>
              <a:avLst/>
              <a:gdLst>
                <a:gd name="connsiteX0" fmla="*/ 46153 w 360568"/>
                <a:gd name="connsiteY0" fmla="*/ 15 h 288469"/>
                <a:gd name="connsiteX1" fmla="*/ 57691 w 360568"/>
                <a:gd name="connsiteY1" fmla="*/ 14438 h 288469"/>
                <a:gd name="connsiteX2" fmla="*/ 115382 w 360568"/>
                <a:gd name="connsiteY2" fmla="*/ 17322 h 288469"/>
                <a:gd name="connsiteX3" fmla="*/ 124036 w 360568"/>
                <a:gd name="connsiteY3" fmla="*/ 11553 h 288469"/>
                <a:gd name="connsiteX4" fmla="*/ 155766 w 360568"/>
                <a:gd name="connsiteY4" fmla="*/ 17322 h 288469"/>
                <a:gd name="connsiteX5" fmla="*/ 173073 w 360568"/>
                <a:gd name="connsiteY5" fmla="*/ 20207 h 288469"/>
                <a:gd name="connsiteX6" fmla="*/ 190380 w 360568"/>
                <a:gd name="connsiteY6" fmla="*/ 25976 h 288469"/>
                <a:gd name="connsiteX7" fmla="*/ 193265 w 360568"/>
                <a:gd name="connsiteY7" fmla="*/ 34629 h 288469"/>
                <a:gd name="connsiteX8" fmla="*/ 201918 w 360568"/>
                <a:gd name="connsiteY8" fmla="*/ 37514 h 288469"/>
                <a:gd name="connsiteX9" fmla="*/ 219225 w 360568"/>
                <a:gd name="connsiteY9" fmla="*/ 40398 h 288469"/>
                <a:gd name="connsiteX10" fmla="*/ 297108 w 360568"/>
                <a:gd name="connsiteY10" fmla="*/ 34629 h 288469"/>
                <a:gd name="connsiteX11" fmla="*/ 302877 w 360568"/>
                <a:gd name="connsiteY11" fmla="*/ 43283 h 288469"/>
                <a:gd name="connsiteX12" fmla="*/ 317300 w 360568"/>
                <a:gd name="connsiteY12" fmla="*/ 66359 h 288469"/>
                <a:gd name="connsiteX13" fmla="*/ 320184 w 360568"/>
                <a:gd name="connsiteY13" fmla="*/ 75013 h 288469"/>
                <a:gd name="connsiteX14" fmla="*/ 325954 w 360568"/>
                <a:gd name="connsiteY14" fmla="*/ 83667 h 288469"/>
                <a:gd name="connsiteX15" fmla="*/ 343261 w 360568"/>
                <a:gd name="connsiteY15" fmla="*/ 98089 h 288469"/>
                <a:gd name="connsiteX16" fmla="*/ 351914 w 360568"/>
                <a:gd name="connsiteY16" fmla="*/ 100974 h 288469"/>
                <a:gd name="connsiteX17" fmla="*/ 354799 w 360568"/>
                <a:gd name="connsiteY17" fmla="*/ 132704 h 288469"/>
                <a:gd name="connsiteX18" fmla="*/ 360568 w 360568"/>
                <a:gd name="connsiteY18" fmla="*/ 152896 h 288469"/>
                <a:gd name="connsiteX19" fmla="*/ 357683 w 360568"/>
                <a:gd name="connsiteY19" fmla="*/ 181741 h 288469"/>
                <a:gd name="connsiteX20" fmla="*/ 349030 w 360568"/>
                <a:gd name="connsiteY20" fmla="*/ 199048 h 288469"/>
                <a:gd name="connsiteX21" fmla="*/ 343261 w 360568"/>
                <a:gd name="connsiteY21" fmla="*/ 210586 h 288469"/>
                <a:gd name="connsiteX22" fmla="*/ 337492 w 360568"/>
                <a:gd name="connsiteY22" fmla="*/ 227894 h 288469"/>
                <a:gd name="connsiteX23" fmla="*/ 323069 w 360568"/>
                <a:gd name="connsiteY23" fmla="*/ 230778 h 288469"/>
                <a:gd name="connsiteX24" fmla="*/ 285570 w 360568"/>
                <a:gd name="connsiteY24" fmla="*/ 233663 h 288469"/>
                <a:gd name="connsiteX25" fmla="*/ 276916 w 360568"/>
                <a:gd name="connsiteY25" fmla="*/ 262508 h 288469"/>
                <a:gd name="connsiteX26" fmla="*/ 268263 w 360568"/>
                <a:gd name="connsiteY26" fmla="*/ 265393 h 288469"/>
                <a:gd name="connsiteX27" fmla="*/ 253840 w 360568"/>
                <a:gd name="connsiteY27" fmla="*/ 282700 h 288469"/>
                <a:gd name="connsiteX28" fmla="*/ 236533 w 360568"/>
                <a:gd name="connsiteY28" fmla="*/ 288469 h 288469"/>
                <a:gd name="connsiteX29" fmla="*/ 175957 w 360568"/>
                <a:gd name="connsiteY29" fmla="*/ 285585 h 288469"/>
                <a:gd name="connsiteX30" fmla="*/ 178842 w 360568"/>
                <a:gd name="connsiteY30" fmla="*/ 276931 h 288469"/>
                <a:gd name="connsiteX31" fmla="*/ 190380 w 360568"/>
                <a:gd name="connsiteY31" fmla="*/ 274046 h 288469"/>
                <a:gd name="connsiteX32" fmla="*/ 184611 w 360568"/>
                <a:gd name="connsiteY32" fmla="*/ 265393 h 288469"/>
                <a:gd name="connsiteX33" fmla="*/ 167304 w 360568"/>
                <a:gd name="connsiteY33" fmla="*/ 250970 h 288469"/>
                <a:gd name="connsiteX34" fmla="*/ 135574 w 360568"/>
                <a:gd name="connsiteY34" fmla="*/ 242316 h 288469"/>
                <a:gd name="connsiteX35" fmla="*/ 112497 w 360568"/>
                <a:gd name="connsiteY35" fmla="*/ 248085 h 288469"/>
                <a:gd name="connsiteX36" fmla="*/ 100959 w 360568"/>
                <a:gd name="connsiteY36" fmla="*/ 250970 h 288469"/>
                <a:gd name="connsiteX37" fmla="*/ 89421 w 360568"/>
                <a:gd name="connsiteY37" fmla="*/ 248085 h 288469"/>
                <a:gd name="connsiteX38" fmla="*/ 77883 w 360568"/>
                <a:gd name="connsiteY38" fmla="*/ 204817 h 288469"/>
                <a:gd name="connsiteX39" fmla="*/ 74998 w 360568"/>
                <a:gd name="connsiteY39" fmla="*/ 196164 h 288469"/>
                <a:gd name="connsiteX40" fmla="*/ 51922 w 360568"/>
                <a:gd name="connsiteY40" fmla="*/ 187510 h 288469"/>
                <a:gd name="connsiteX41" fmla="*/ 40384 w 360568"/>
                <a:gd name="connsiteY41" fmla="*/ 184626 h 288469"/>
                <a:gd name="connsiteX42" fmla="*/ 37499 w 360568"/>
                <a:gd name="connsiteY42" fmla="*/ 161549 h 288469"/>
                <a:gd name="connsiteX43" fmla="*/ 31730 w 360568"/>
                <a:gd name="connsiteY43" fmla="*/ 152896 h 288469"/>
                <a:gd name="connsiteX44" fmla="*/ 25961 w 360568"/>
                <a:gd name="connsiteY44" fmla="*/ 103858 h 288469"/>
                <a:gd name="connsiteX45" fmla="*/ 20192 w 360568"/>
                <a:gd name="connsiteY45" fmla="*/ 95205 h 288469"/>
                <a:gd name="connsiteX46" fmla="*/ 8654 w 360568"/>
                <a:gd name="connsiteY46" fmla="*/ 77897 h 288469"/>
                <a:gd name="connsiteX47" fmla="*/ 2885 w 360568"/>
                <a:gd name="connsiteY47" fmla="*/ 60590 h 288469"/>
                <a:gd name="connsiteX48" fmla="*/ 0 w 360568"/>
                <a:gd name="connsiteY48" fmla="*/ 51937 h 288469"/>
                <a:gd name="connsiteX49" fmla="*/ 8654 w 360568"/>
                <a:gd name="connsiteY49" fmla="*/ 49052 h 288469"/>
                <a:gd name="connsiteX50" fmla="*/ 23077 w 360568"/>
                <a:gd name="connsiteY50" fmla="*/ 46168 h 288469"/>
                <a:gd name="connsiteX51" fmla="*/ 25961 w 360568"/>
                <a:gd name="connsiteY51" fmla="*/ 37514 h 288469"/>
                <a:gd name="connsiteX52" fmla="*/ 28846 w 360568"/>
                <a:gd name="connsiteY52" fmla="*/ 20207 h 288469"/>
                <a:gd name="connsiteX53" fmla="*/ 37499 w 360568"/>
                <a:gd name="connsiteY53" fmla="*/ 17322 h 288469"/>
                <a:gd name="connsiteX54" fmla="*/ 46153 w 360568"/>
                <a:gd name="connsiteY54" fmla="*/ 15 h 28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60568" h="288469">
                  <a:moveTo>
                    <a:pt x="46153" y="15"/>
                  </a:moveTo>
                  <a:cubicBezTo>
                    <a:pt x="49518" y="-466"/>
                    <a:pt x="53338" y="10085"/>
                    <a:pt x="57691" y="14438"/>
                  </a:cubicBezTo>
                  <a:cubicBezTo>
                    <a:pt x="72955" y="29702"/>
                    <a:pt x="96012" y="18462"/>
                    <a:pt x="115382" y="17322"/>
                  </a:cubicBezTo>
                  <a:cubicBezTo>
                    <a:pt x="118267" y="15399"/>
                    <a:pt x="120583" y="11867"/>
                    <a:pt x="124036" y="11553"/>
                  </a:cubicBezTo>
                  <a:cubicBezTo>
                    <a:pt x="146609" y="9501"/>
                    <a:pt x="141138" y="14072"/>
                    <a:pt x="155766" y="17322"/>
                  </a:cubicBezTo>
                  <a:cubicBezTo>
                    <a:pt x="161475" y="18591"/>
                    <a:pt x="167399" y="18788"/>
                    <a:pt x="173073" y="20207"/>
                  </a:cubicBezTo>
                  <a:cubicBezTo>
                    <a:pt x="178972" y="21682"/>
                    <a:pt x="190380" y="25976"/>
                    <a:pt x="190380" y="25976"/>
                  </a:cubicBezTo>
                  <a:cubicBezTo>
                    <a:pt x="191342" y="28860"/>
                    <a:pt x="191115" y="32479"/>
                    <a:pt x="193265" y="34629"/>
                  </a:cubicBezTo>
                  <a:cubicBezTo>
                    <a:pt x="195415" y="36779"/>
                    <a:pt x="198950" y="36854"/>
                    <a:pt x="201918" y="37514"/>
                  </a:cubicBezTo>
                  <a:cubicBezTo>
                    <a:pt x="207627" y="38783"/>
                    <a:pt x="213456" y="39437"/>
                    <a:pt x="219225" y="40398"/>
                  </a:cubicBezTo>
                  <a:cubicBezTo>
                    <a:pt x="242656" y="37470"/>
                    <a:pt x="276563" y="32672"/>
                    <a:pt x="297108" y="34629"/>
                  </a:cubicBezTo>
                  <a:cubicBezTo>
                    <a:pt x="300559" y="34958"/>
                    <a:pt x="301469" y="40115"/>
                    <a:pt x="302877" y="43283"/>
                  </a:cubicBezTo>
                  <a:cubicBezTo>
                    <a:pt x="312994" y="66047"/>
                    <a:pt x="301732" y="55981"/>
                    <a:pt x="317300" y="66359"/>
                  </a:cubicBezTo>
                  <a:cubicBezTo>
                    <a:pt x="318261" y="69244"/>
                    <a:pt x="318824" y="72293"/>
                    <a:pt x="320184" y="75013"/>
                  </a:cubicBezTo>
                  <a:cubicBezTo>
                    <a:pt x="321735" y="78114"/>
                    <a:pt x="323734" y="81004"/>
                    <a:pt x="325954" y="83667"/>
                  </a:cubicBezTo>
                  <a:cubicBezTo>
                    <a:pt x="330512" y="89136"/>
                    <a:pt x="336777" y="94847"/>
                    <a:pt x="343261" y="98089"/>
                  </a:cubicBezTo>
                  <a:cubicBezTo>
                    <a:pt x="345980" y="99449"/>
                    <a:pt x="349030" y="100012"/>
                    <a:pt x="351914" y="100974"/>
                  </a:cubicBezTo>
                  <a:cubicBezTo>
                    <a:pt x="352876" y="111551"/>
                    <a:pt x="353395" y="122177"/>
                    <a:pt x="354799" y="132704"/>
                  </a:cubicBezTo>
                  <a:cubicBezTo>
                    <a:pt x="355605" y="138745"/>
                    <a:pt x="358589" y="146960"/>
                    <a:pt x="360568" y="152896"/>
                  </a:cubicBezTo>
                  <a:cubicBezTo>
                    <a:pt x="359606" y="162511"/>
                    <a:pt x="359152" y="172190"/>
                    <a:pt x="357683" y="181741"/>
                  </a:cubicBezTo>
                  <a:cubicBezTo>
                    <a:pt x="356291" y="190790"/>
                    <a:pt x="353535" y="191164"/>
                    <a:pt x="349030" y="199048"/>
                  </a:cubicBezTo>
                  <a:cubicBezTo>
                    <a:pt x="346897" y="202781"/>
                    <a:pt x="344858" y="206594"/>
                    <a:pt x="343261" y="210586"/>
                  </a:cubicBezTo>
                  <a:cubicBezTo>
                    <a:pt x="341003" y="216232"/>
                    <a:pt x="343455" y="226702"/>
                    <a:pt x="337492" y="227894"/>
                  </a:cubicBezTo>
                  <a:lnTo>
                    <a:pt x="323069" y="230778"/>
                  </a:lnTo>
                  <a:cubicBezTo>
                    <a:pt x="316765" y="229990"/>
                    <a:pt x="292555" y="223186"/>
                    <a:pt x="285570" y="233663"/>
                  </a:cubicBezTo>
                  <a:cubicBezTo>
                    <a:pt x="274387" y="250437"/>
                    <a:pt x="290438" y="251690"/>
                    <a:pt x="276916" y="262508"/>
                  </a:cubicBezTo>
                  <a:cubicBezTo>
                    <a:pt x="274542" y="264407"/>
                    <a:pt x="271147" y="264431"/>
                    <a:pt x="268263" y="265393"/>
                  </a:cubicBezTo>
                  <a:cubicBezTo>
                    <a:pt x="264672" y="270779"/>
                    <a:pt x="259719" y="279434"/>
                    <a:pt x="253840" y="282700"/>
                  </a:cubicBezTo>
                  <a:cubicBezTo>
                    <a:pt x="248524" y="285653"/>
                    <a:pt x="236533" y="288469"/>
                    <a:pt x="236533" y="288469"/>
                  </a:cubicBezTo>
                  <a:cubicBezTo>
                    <a:pt x="216341" y="287508"/>
                    <a:pt x="195779" y="289549"/>
                    <a:pt x="175957" y="285585"/>
                  </a:cubicBezTo>
                  <a:cubicBezTo>
                    <a:pt x="172975" y="284989"/>
                    <a:pt x="176468" y="278831"/>
                    <a:pt x="178842" y="276931"/>
                  </a:cubicBezTo>
                  <a:cubicBezTo>
                    <a:pt x="181938" y="274454"/>
                    <a:pt x="186534" y="275008"/>
                    <a:pt x="190380" y="274046"/>
                  </a:cubicBezTo>
                  <a:cubicBezTo>
                    <a:pt x="188457" y="271162"/>
                    <a:pt x="186830" y="268056"/>
                    <a:pt x="184611" y="265393"/>
                  </a:cubicBezTo>
                  <a:cubicBezTo>
                    <a:pt x="180616" y="260599"/>
                    <a:pt x="173310" y="253639"/>
                    <a:pt x="167304" y="250970"/>
                  </a:cubicBezTo>
                  <a:cubicBezTo>
                    <a:pt x="155329" y="245648"/>
                    <a:pt x="147910" y="244784"/>
                    <a:pt x="135574" y="242316"/>
                  </a:cubicBezTo>
                  <a:lnTo>
                    <a:pt x="112497" y="248085"/>
                  </a:lnTo>
                  <a:lnTo>
                    <a:pt x="100959" y="250970"/>
                  </a:lnTo>
                  <a:cubicBezTo>
                    <a:pt x="97113" y="250008"/>
                    <a:pt x="90675" y="251846"/>
                    <a:pt x="89421" y="248085"/>
                  </a:cubicBezTo>
                  <a:cubicBezTo>
                    <a:pt x="73527" y="200404"/>
                    <a:pt x="102221" y="212931"/>
                    <a:pt x="77883" y="204817"/>
                  </a:cubicBezTo>
                  <a:cubicBezTo>
                    <a:pt x="76921" y="201933"/>
                    <a:pt x="76897" y="198538"/>
                    <a:pt x="74998" y="196164"/>
                  </a:cubicBezTo>
                  <a:cubicBezTo>
                    <a:pt x="69219" y="188941"/>
                    <a:pt x="59909" y="189285"/>
                    <a:pt x="51922" y="187510"/>
                  </a:cubicBezTo>
                  <a:cubicBezTo>
                    <a:pt x="48052" y="186650"/>
                    <a:pt x="44230" y="185587"/>
                    <a:pt x="40384" y="184626"/>
                  </a:cubicBezTo>
                  <a:cubicBezTo>
                    <a:pt x="39422" y="176934"/>
                    <a:pt x="39539" y="169028"/>
                    <a:pt x="37499" y="161549"/>
                  </a:cubicBezTo>
                  <a:cubicBezTo>
                    <a:pt x="36587" y="158205"/>
                    <a:pt x="32571" y="156259"/>
                    <a:pt x="31730" y="152896"/>
                  </a:cubicBezTo>
                  <a:cubicBezTo>
                    <a:pt x="29755" y="144994"/>
                    <a:pt x="28355" y="112636"/>
                    <a:pt x="25961" y="103858"/>
                  </a:cubicBezTo>
                  <a:cubicBezTo>
                    <a:pt x="25049" y="100514"/>
                    <a:pt x="21912" y="98215"/>
                    <a:pt x="20192" y="95205"/>
                  </a:cubicBezTo>
                  <a:cubicBezTo>
                    <a:pt x="10877" y="78904"/>
                    <a:pt x="18937" y="88181"/>
                    <a:pt x="8654" y="77897"/>
                  </a:cubicBezTo>
                  <a:lnTo>
                    <a:pt x="2885" y="60590"/>
                  </a:lnTo>
                  <a:lnTo>
                    <a:pt x="0" y="51937"/>
                  </a:lnTo>
                  <a:cubicBezTo>
                    <a:pt x="2885" y="50975"/>
                    <a:pt x="5704" y="49789"/>
                    <a:pt x="8654" y="49052"/>
                  </a:cubicBezTo>
                  <a:cubicBezTo>
                    <a:pt x="13410" y="47863"/>
                    <a:pt x="18998" y="48888"/>
                    <a:pt x="23077" y="46168"/>
                  </a:cubicBezTo>
                  <a:cubicBezTo>
                    <a:pt x="25607" y="44481"/>
                    <a:pt x="25301" y="40482"/>
                    <a:pt x="25961" y="37514"/>
                  </a:cubicBezTo>
                  <a:cubicBezTo>
                    <a:pt x="27230" y="31805"/>
                    <a:pt x="25944" y="25285"/>
                    <a:pt x="28846" y="20207"/>
                  </a:cubicBezTo>
                  <a:cubicBezTo>
                    <a:pt x="30354" y="17567"/>
                    <a:pt x="34780" y="18682"/>
                    <a:pt x="37499" y="17322"/>
                  </a:cubicBezTo>
                  <a:cubicBezTo>
                    <a:pt x="44778" y="13682"/>
                    <a:pt x="42788" y="496"/>
                    <a:pt x="46153" y="15"/>
                  </a:cubicBezTo>
                  <a:close/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20" name="Connecteur droit avec flèche 19"/>
          <p:cNvCxnSpPr/>
          <p:nvPr/>
        </p:nvCxnSpPr>
        <p:spPr>
          <a:xfrm>
            <a:off x="1477551" y="3746402"/>
            <a:ext cx="1305452" cy="12055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219468" y="1124744"/>
            <a:ext cx="892453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r-FR" sz="2000" b="1" dirty="0" smtClean="0">
                <a:solidFill>
                  <a:srgbClr val="EC67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► </a:t>
            </a:r>
            <a:r>
              <a:rPr lang="en-GB" sz="2000" b="1" dirty="0">
                <a:solidFill>
                  <a:srgbClr val="EC671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Paris, Europe’s densest capital</a:t>
            </a:r>
            <a:endParaRPr lang="fr-FR" sz="2000" b="1" dirty="0">
              <a:solidFill>
                <a:srgbClr val="EC671C"/>
              </a:solidFill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b="1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Ile-de-France area : 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11.85 Millions </a:t>
            </a: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inhabitants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986.8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inhab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/km² - 12,011 km²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Paris </a:t>
            </a:r>
            <a:r>
              <a:rPr lang="fr-FR" sz="16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2.25 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Millions </a:t>
            </a:r>
            <a:r>
              <a:rPr lang="fr-FR" sz="1600" dirty="0" err="1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inhabitants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+ 1 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Million </a:t>
            </a: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tourists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+ 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Million </a:t>
            </a: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workers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		  21,347</a:t>
            </a:r>
            <a:r>
              <a:rPr lang="fr-FR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 </a:t>
            </a: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inhab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/km</a:t>
            </a:r>
            <a:r>
              <a:rPr lang="fr-FR" sz="1600" baseline="300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105 km²</a:t>
            </a:r>
            <a:endParaRPr lang="fr-FR" sz="1600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5" t="25966" r="21779" b="27380"/>
          <a:stretch/>
        </p:blipFill>
        <p:spPr>
          <a:xfrm>
            <a:off x="6371470" y="3644443"/>
            <a:ext cx="2620130" cy="1512749"/>
          </a:xfrm>
          <a:prstGeom prst="rect">
            <a:avLst/>
          </a:prstGeom>
        </p:spPr>
      </p:pic>
      <p:sp>
        <p:nvSpPr>
          <p:cNvPr id="2" name="ZoneTexte 1"/>
          <p:cNvSpPr txBox="1"/>
          <p:nvPr/>
        </p:nvSpPr>
        <p:spPr>
          <a:xfrm>
            <a:off x="2963441" y="5901586"/>
            <a:ext cx="2688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6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ILE-DE-FRANCE AREA</a:t>
            </a:r>
            <a:endParaRPr lang="fr-FR" sz="16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566215" y="3819359"/>
            <a:ext cx="504056" cy="353184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droit avec flèche 23"/>
          <p:cNvCxnSpPr>
            <a:stCxn id="22" idx="3"/>
          </p:cNvCxnSpPr>
          <p:nvPr/>
        </p:nvCxnSpPr>
        <p:spPr>
          <a:xfrm>
            <a:off x="4070271" y="3995951"/>
            <a:ext cx="2229921" cy="19119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ZoneTexte 39"/>
          <p:cNvSpPr txBox="1"/>
          <p:nvPr/>
        </p:nvSpPr>
        <p:spPr>
          <a:xfrm>
            <a:off x="395536" y="5867980"/>
            <a:ext cx="1509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FRANCE</a:t>
            </a:r>
            <a:endParaRPr lang="fr-FR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2" name="ZoneTexte 41"/>
          <p:cNvSpPr txBox="1"/>
          <p:nvPr/>
        </p:nvSpPr>
        <p:spPr>
          <a:xfrm>
            <a:off x="7166992" y="5870808"/>
            <a:ext cx="15094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PARIS</a:t>
            </a:r>
            <a:endParaRPr lang="fr-FR" sz="16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769094"/>
      </p:ext>
    </p:extLst>
  </p:cSld>
  <p:clrMapOvr>
    <a:masterClrMapping/>
  </p:clrMapOvr>
  <p:transition advTm="13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67000" y="150813"/>
            <a:ext cx="6477000" cy="763587"/>
          </a:xfrm>
          <a:prstGeom prst="rect">
            <a:avLst/>
          </a:prstGeom>
          <a:solidFill>
            <a:srgbClr val="374A5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2057400" y="2276475"/>
            <a:ext cx="6934200" cy="118903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sz="1400" dirty="0">
                <a:solidFill>
                  <a:schemeClr val="bg1"/>
                </a:solidFill>
                <a:latin typeface="Arial Bold"/>
                <a:ea typeface="+mj-ea"/>
                <a:cs typeface="Arial Bold"/>
              </a:rPr>
              <a:t>Sujet de la présentation</a:t>
            </a:r>
            <a:r>
              <a:rPr lang="fr-FR" dirty="0">
                <a:solidFill>
                  <a:schemeClr val="bg1"/>
                </a:solidFill>
                <a:latin typeface="Arial Bold"/>
                <a:ea typeface="+mj-ea"/>
                <a:cs typeface="Arial Bold"/>
              </a:rPr>
              <a:t/>
            </a:r>
            <a:br>
              <a:rPr lang="fr-FR" dirty="0">
                <a:solidFill>
                  <a:schemeClr val="bg1"/>
                </a:solidFill>
                <a:latin typeface="Arial Bold"/>
                <a:ea typeface="+mj-ea"/>
                <a:cs typeface="Arial Bold"/>
              </a:rPr>
            </a:br>
            <a:r>
              <a:rPr lang="fr-FR" sz="2100" dirty="0">
                <a:solidFill>
                  <a:schemeClr val="bg1"/>
                </a:solidFill>
                <a:latin typeface="Arial Unicode MS"/>
                <a:ea typeface="+mj-ea"/>
                <a:cs typeface="Arial Bold"/>
              </a:rPr>
              <a:t>Titre de la page/rubrique en cours de présentation</a:t>
            </a:r>
          </a:p>
        </p:txBody>
      </p:sp>
      <p:sp>
        <p:nvSpPr>
          <p:cNvPr id="9" name="Titre 1"/>
          <p:cNvSpPr txBox="1">
            <a:spLocks/>
          </p:cNvSpPr>
          <p:nvPr/>
        </p:nvSpPr>
        <p:spPr>
          <a:xfrm>
            <a:off x="2590800" y="12700"/>
            <a:ext cx="6400800" cy="736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defTabSz="457200" fontAlgn="auto">
              <a:spcAft>
                <a:spcPts val="0"/>
              </a:spcAft>
              <a:defRPr/>
            </a:pPr>
            <a:endParaRPr lang="fr-FR" sz="1100" dirty="0">
              <a:solidFill>
                <a:schemeClr val="bg1"/>
              </a:solidFill>
              <a:latin typeface="Verdana" pitchFamily="34" charset="0"/>
              <a:cs typeface="Arial" pitchFamily="34" charset="0"/>
            </a:endParaRPr>
          </a:p>
          <a:p>
            <a:pPr defTabSz="457200" fontAlgn="auto">
              <a:spcAft>
                <a:spcPts val="0"/>
              </a:spcAft>
              <a:defRPr/>
            </a:pPr>
            <a:endParaRPr lang="fr-FR" sz="1600" dirty="0">
              <a:solidFill>
                <a:schemeClr val="bg1"/>
              </a:solidFill>
              <a:latin typeface="Verdana" pitchFamily="34" charset="0"/>
              <a:ea typeface="+mj-ea"/>
              <a:cs typeface="Arial" pitchFamily="34" charset="0"/>
            </a:endParaRPr>
          </a:p>
        </p:txBody>
      </p:sp>
      <p:sp>
        <p:nvSpPr>
          <p:cNvPr id="3078" name="Rectangle 9"/>
          <p:cNvSpPr>
            <a:spLocks noChangeArrowheads="1"/>
          </p:cNvSpPr>
          <p:nvPr/>
        </p:nvSpPr>
        <p:spPr bwMode="auto">
          <a:xfrm>
            <a:off x="125760" y="1124744"/>
            <a:ext cx="8892480" cy="562128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/>
          <a:p>
            <a:pPr marL="342900" indent="-342900"/>
            <a:r>
              <a:rPr lang="fr-FR" sz="20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►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Semaest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 : semi-public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company</a:t>
            </a:r>
            <a:endParaRPr lang="fr-FR" sz="2000" b="1" dirty="0" smtClean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ＭＳ Ｐゴシック"/>
              <a:cs typeface="ＭＳ Ｐゴシック"/>
            </a:endParaRPr>
          </a:p>
          <a:p>
            <a:pPr marL="342900" indent="-342900"/>
            <a:endParaRPr lang="fr-FR" sz="1000" b="1" dirty="0" smtClean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ＭＳ Ｐゴシック"/>
              <a:cs typeface="ＭＳ Ｐゴシック"/>
            </a:endParaRPr>
          </a:p>
          <a:p>
            <a:pPr marL="285750" indent="-285750">
              <a:buFont typeface="Wingdings"/>
              <a:buChar char="è"/>
            </a:pPr>
            <a:r>
              <a:rPr lang="fr-FR" sz="1600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Semi-public </a:t>
            </a:r>
            <a:r>
              <a:rPr lang="fr-FR" sz="1600" dirty="0" err="1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company</a:t>
            </a:r>
            <a:r>
              <a:rPr lang="fr-FR" sz="1600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= </a:t>
            </a:r>
            <a:r>
              <a:rPr lang="fr-FR" sz="1600" dirty="0" err="1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serving</a:t>
            </a:r>
            <a:r>
              <a:rPr lang="fr-FR" sz="1600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local </a:t>
            </a:r>
            <a:r>
              <a:rPr lang="fr-FR" sz="1600" dirty="0" err="1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authorities</a:t>
            </a:r>
            <a:r>
              <a:rPr lang="fr-FR" sz="1600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fr-FR" sz="1600" dirty="0" err="1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territories</a:t>
            </a:r>
            <a:r>
              <a:rPr lang="fr-FR" sz="1600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and </a:t>
            </a:r>
            <a:r>
              <a:rPr lang="fr-FR" sz="1600" dirty="0" err="1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their</a:t>
            </a:r>
            <a:r>
              <a:rPr lang="fr-FR" sz="1600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fr-FR" sz="1600" dirty="0" err="1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inhabitants</a:t>
            </a:r>
            <a:endParaRPr lang="fr-FR" sz="1600" dirty="0">
              <a:solidFill>
                <a:schemeClr val="tx2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Wingdings"/>
              <a:buChar char="è"/>
            </a:pP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Being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 </a:t>
            </a: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reactive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 and efficient in a </a:t>
            </a: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bigger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 </a:t>
            </a: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field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 of action</a:t>
            </a:r>
          </a:p>
          <a:p>
            <a:pPr marL="285750" indent="-285750">
              <a:buFont typeface="Wingdings"/>
              <a:buChar char="è"/>
            </a:pP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Interacting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 </a:t>
            </a: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with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 </a:t>
            </a: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powerful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 </a:t>
            </a: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actors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 : the </a:t>
            </a:r>
            <a:r>
              <a:rPr lang="fr-FR" sz="1600" dirty="0" err="1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C</a:t>
            </a: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hamber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 of Trade and </a:t>
            </a: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Industry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, the Mayor office of Paris…</a:t>
            </a:r>
          </a:p>
          <a:p>
            <a:pPr marL="285750" indent="-285750">
              <a:buFont typeface="Wingdings"/>
              <a:buChar char="è"/>
            </a:pP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Semaest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 </a:t>
            </a: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can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 </a:t>
            </a: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beneficiate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 of the </a:t>
            </a:r>
            <a:r>
              <a:rPr lang="fr-FR" sz="1600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prestigious</a:t>
            </a:r>
            <a:r>
              <a:rPr lang="fr-FR" sz="16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</a:rPr>
              <a:t> image of Paris.</a:t>
            </a:r>
          </a:p>
          <a:p>
            <a:pPr marL="285750" indent="-285750">
              <a:buFont typeface="Wingdings"/>
              <a:buChar char="è"/>
            </a:pPr>
            <a:endParaRPr lang="fr-FR" sz="1600" dirty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ＭＳ Ｐゴシック"/>
            </a:endParaRPr>
          </a:p>
          <a:p>
            <a:pPr marL="342900" indent="-342900"/>
            <a:endParaRPr lang="fr-FR" sz="800" b="1" dirty="0" smtClean="0"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29400"/>
            <a:ext cx="9144000" cy="2333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3080" name="Image 11" descr="LOGOMASTER SEMAEST Horizontal.eps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1981200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2438400" y="0"/>
            <a:ext cx="6705600" cy="7293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FR" sz="1600" dirty="0" smtClean="0"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fr-FR" sz="1600" dirty="0"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7" name="Groupe 26"/>
          <p:cNvGrpSpPr/>
          <p:nvPr/>
        </p:nvGrpSpPr>
        <p:grpSpPr>
          <a:xfrm>
            <a:off x="1205728" y="3105001"/>
            <a:ext cx="6385763" cy="3348335"/>
            <a:chOff x="490492" y="1777664"/>
            <a:chExt cx="8609433" cy="4228933"/>
          </a:xfrm>
        </p:grpSpPr>
        <p:cxnSp>
          <p:nvCxnSpPr>
            <p:cNvPr id="28" name="Connecteur droit 27"/>
            <p:cNvCxnSpPr/>
            <p:nvPr/>
          </p:nvCxnSpPr>
          <p:spPr>
            <a:xfrm flipH="1">
              <a:off x="1626448" y="2266395"/>
              <a:ext cx="31532" cy="2877839"/>
            </a:xfrm>
            <a:prstGeom prst="line">
              <a:avLst/>
            </a:prstGeom>
            <a:ln w="31750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46"/>
            <p:cNvSpPr/>
            <p:nvPr/>
          </p:nvSpPr>
          <p:spPr>
            <a:xfrm>
              <a:off x="490492" y="1777664"/>
              <a:ext cx="1931644" cy="48873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r>
                <a:rPr lang="fr-FR" sz="1400" dirty="0" smtClean="0">
                  <a:solidFill>
                    <a:prstClr val="white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actionnaires</a:t>
              </a:r>
              <a:endParaRPr lang="fr-FR" sz="1400" dirty="0">
                <a:solidFill>
                  <a:prstClr val="white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490493" y="2372605"/>
              <a:ext cx="1931644" cy="720000"/>
            </a:xfrm>
            <a:prstGeom prst="rect">
              <a:avLst/>
            </a:prstGeom>
            <a:solidFill>
              <a:srgbClr val="1967B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r>
                <a:rPr lang="fr-FR" sz="1400" dirty="0" err="1" smtClean="0">
                  <a:solidFill>
                    <a:prstClr val="white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Award</a:t>
              </a:r>
              <a:r>
                <a:rPr lang="fr-FR" sz="1400" dirty="0" smtClean="0">
                  <a:solidFill>
                    <a:prstClr val="white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 </a:t>
              </a:r>
              <a:r>
                <a:rPr lang="fr-FR" sz="1400" dirty="0" err="1" smtClean="0">
                  <a:solidFill>
                    <a:prstClr val="white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procedure</a:t>
              </a:r>
              <a:endParaRPr lang="fr-FR" sz="1400" dirty="0">
                <a:solidFill>
                  <a:prstClr val="white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08587" y="3247939"/>
              <a:ext cx="1887604" cy="48873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r>
                <a:rPr lang="fr-FR" sz="1200" dirty="0" smtClean="0">
                  <a:solidFill>
                    <a:prstClr val="white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Contractualisation</a:t>
              </a:r>
              <a:endParaRPr lang="fr-FR" sz="1200" dirty="0">
                <a:solidFill>
                  <a:prstClr val="white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513390" y="3879171"/>
              <a:ext cx="1882800" cy="212742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r>
                <a:rPr lang="fr-FR" sz="1400" dirty="0" smtClean="0">
                  <a:solidFill>
                    <a:prstClr val="white"/>
                  </a:solidFill>
                  <a:effectLst>
                    <a:outerShdw blurRad="50800" dist="38100" dir="16200000" rotWithShape="0">
                      <a:prstClr val="black">
                        <a:alpha val="40000"/>
                      </a:prstClr>
                    </a:outerShdw>
                  </a:effectLst>
                </a:rPr>
                <a:t>Structure</a:t>
              </a:r>
              <a:endParaRPr lang="fr-FR" sz="1400" dirty="0">
                <a:solidFill>
                  <a:prstClr val="white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2574533" y="1777664"/>
              <a:ext cx="6525390" cy="488731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Private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</a:t>
              </a:r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involvement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, public </a:t>
              </a:r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majority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, </a:t>
              </a:r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from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50% to 85%</a:t>
              </a:r>
              <a:endParaRPr lang="fr-FR" sz="1400" b="1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574536" y="2372605"/>
              <a:ext cx="6525389" cy="72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Mandatory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</a:t>
              </a:r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competitive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</a:t>
              </a:r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procedure</a:t>
              </a:r>
              <a:endParaRPr lang="fr-FR" sz="1400" b="1" u="sng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2574536" y="3247939"/>
              <a:ext cx="6525389" cy="4887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Public </a:t>
              </a:r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procurements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, public service </a:t>
              </a:r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delegation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</a:t>
              </a:r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contract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, etc.</a:t>
              </a:r>
              <a:endParaRPr lang="fr-FR" sz="1400" b="1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574535" y="3879171"/>
              <a:ext cx="6525389" cy="21274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fr-FR" sz="1400" dirty="0">
                <a:solidFill>
                  <a:prstClr val="white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5" name="ZoneTexte 35"/>
            <p:cNvSpPr txBox="1"/>
            <p:nvPr/>
          </p:nvSpPr>
          <p:spPr>
            <a:xfrm>
              <a:off x="5399628" y="3984983"/>
              <a:ext cx="360201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457200">
                <a:buFont typeface="Wingdings" pitchFamily="2" charset="2"/>
                <a:buChar char="Ø"/>
              </a:pPr>
              <a:r>
                <a:rPr lang="fr-FR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</a:t>
              </a:r>
              <a:r>
                <a:rPr lang="fr-FR" sz="1400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private-law</a:t>
              </a:r>
              <a:r>
                <a:rPr lang="fr-FR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body</a:t>
              </a:r>
            </a:p>
            <a:p>
              <a:pPr defTabSz="457200">
                <a:buFont typeface="Wingdings" pitchFamily="2" charset="2"/>
                <a:buChar char="Ø"/>
              </a:pP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</a:t>
              </a:r>
              <a:r>
                <a:rPr lang="fr-FR" sz="1400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private-law</a:t>
              </a:r>
              <a:r>
                <a:rPr lang="fr-FR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</a:t>
              </a:r>
              <a:r>
                <a:rPr lang="fr-FR" sz="1400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accounting</a:t>
              </a:r>
              <a:r>
                <a:rPr lang="fr-FR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</a:t>
              </a:r>
              <a:r>
                <a:rPr lang="fr-FR" sz="1400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method</a:t>
              </a:r>
              <a:r>
                <a:rPr lang="fr-FR" sz="140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and staff management </a:t>
              </a:r>
            </a:p>
            <a:p>
              <a:pPr defTabSz="457200">
                <a:buFont typeface="Wingdings" pitchFamily="2" charset="2"/>
                <a:buChar char="Ø"/>
              </a:pPr>
              <a:r>
                <a:rPr lang="fr-FR" sz="14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no </a:t>
              </a:r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territory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or </a:t>
              </a:r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customer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</a:t>
              </a:r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limit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</a:t>
              </a:r>
            </a:p>
            <a:p>
              <a:pPr defTabSz="457200">
                <a:buFont typeface="Wingdings" pitchFamily="2" charset="2"/>
                <a:buChar char="Ø"/>
              </a:pPr>
              <a:r>
                <a:rPr lang="fr-FR" sz="14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</a:t>
              </a:r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possibility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to </a:t>
              </a:r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create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</a:t>
              </a:r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subsidiaries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and groups, and to </a:t>
              </a:r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hold</a:t>
              </a:r>
              <a:r>
                <a:rPr lang="fr-FR" sz="1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</a:t>
              </a:r>
              <a:r>
                <a:rPr lang="fr-FR" sz="1400" b="1" dirty="0" err="1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shares</a:t>
              </a:r>
              <a:endParaRPr lang="fr-FR" sz="1400" b="1" dirty="0" smtClean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2653509" y="4306148"/>
              <a:ext cx="1363184" cy="46800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57" name="ZoneTexte 37"/>
            <p:cNvSpPr txBox="1"/>
            <p:nvPr/>
          </p:nvSpPr>
          <p:spPr>
            <a:xfrm>
              <a:off x="2605220" y="4233610"/>
              <a:ext cx="1465110" cy="590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r>
                <a:rPr lang="fr-FR" sz="1200" dirty="0" err="1" smtClean="0">
                  <a:solidFill>
                    <a:prstClr val="white"/>
                  </a:solidFill>
                </a:rPr>
                <a:t>Board</a:t>
              </a:r>
              <a:r>
                <a:rPr lang="fr-FR" sz="1200" dirty="0" smtClean="0">
                  <a:solidFill>
                    <a:prstClr val="white"/>
                  </a:solidFill>
                </a:rPr>
                <a:t> of </a:t>
              </a:r>
              <a:r>
                <a:rPr lang="fr-FR" sz="1200" dirty="0" err="1" smtClean="0">
                  <a:solidFill>
                    <a:prstClr val="white"/>
                  </a:solidFill>
                </a:rPr>
                <a:t>Directors</a:t>
              </a:r>
              <a:endParaRPr lang="fr-FR" sz="1200" dirty="0" smtClean="0">
                <a:solidFill>
                  <a:prstClr val="white"/>
                </a:solidFill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2788141" y="4979032"/>
              <a:ext cx="1110745" cy="46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endParaRPr lang="fr-FR">
                <a:solidFill>
                  <a:prstClr val="white"/>
                </a:solidFill>
              </a:endParaRPr>
            </a:p>
          </p:txBody>
        </p:sp>
        <p:sp>
          <p:nvSpPr>
            <p:cNvPr id="59" name="ZoneTexte 39"/>
            <p:cNvSpPr txBox="1"/>
            <p:nvPr/>
          </p:nvSpPr>
          <p:spPr>
            <a:xfrm>
              <a:off x="2365970" y="4915247"/>
              <a:ext cx="1977916" cy="583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r>
                <a:rPr lang="fr-FR" sz="1200" dirty="0" err="1" smtClean="0">
                  <a:solidFill>
                    <a:prstClr val="white"/>
                  </a:solidFill>
                </a:rPr>
                <a:t>Managing</a:t>
              </a:r>
              <a:r>
                <a:rPr lang="fr-FR" sz="1200" dirty="0" smtClean="0">
                  <a:solidFill>
                    <a:prstClr val="white"/>
                  </a:solidFill>
                </a:rPr>
                <a:t> </a:t>
              </a:r>
            </a:p>
            <a:p>
              <a:pPr algn="ctr" defTabSz="457200"/>
              <a:r>
                <a:rPr lang="fr-FR" sz="1200" dirty="0" err="1" smtClean="0">
                  <a:solidFill>
                    <a:prstClr val="white"/>
                  </a:solidFill>
                </a:rPr>
                <a:t>Director</a:t>
              </a:r>
              <a:endParaRPr lang="fr-FR" sz="120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0" name="Pentagono 10"/>
            <p:cNvSpPr/>
            <p:nvPr/>
          </p:nvSpPr>
          <p:spPr bwMode="auto">
            <a:xfrm rot="5400000">
              <a:off x="3279913" y="4643856"/>
              <a:ext cx="144000" cy="468000"/>
            </a:xfrm>
            <a:prstGeom prst="homePlate">
              <a:avLst/>
            </a:prstGeom>
            <a:solidFill>
              <a:srgbClr val="E78E2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46800" rIns="4680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4625" indent="-174625" algn="ctr" defTabSz="457200">
                <a:spcBef>
                  <a:spcPct val="20000"/>
                </a:spcBef>
                <a:buFontTx/>
                <a:buChar char="•"/>
                <a:defRPr/>
              </a:pPr>
              <a:endParaRPr lang="it-IT" dirty="0">
                <a:solidFill>
                  <a:prstClr val="black"/>
                </a:solidFill>
                <a:ea typeface="ヒラギノ角ゴ Pro W3" pitchFamily="100" charset="-128"/>
              </a:endParaRPr>
            </a:p>
          </p:txBody>
        </p:sp>
        <p:sp>
          <p:nvSpPr>
            <p:cNvPr id="61" name="ZoneTexte 41"/>
            <p:cNvSpPr txBox="1"/>
            <p:nvPr/>
          </p:nvSpPr>
          <p:spPr>
            <a:xfrm>
              <a:off x="4070330" y="4322448"/>
              <a:ext cx="1434552" cy="1185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57200"/>
              <a:r>
                <a:rPr lang="fr-FR" sz="1100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Strategic orientation and monitoring </a:t>
              </a:r>
              <a:r>
                <a:rPr lang="fr-FR" sz="1100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management </a:t>
              </a:r>
              <a:r>
                <a:rPr lang="fr-FR" sz="1100" dirty="0" err="1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activities</a:t>
              </a:r>
              <a:endParaRPr lang="fr-FR" sz="1100" dirty="0">
                <a:solidFill>
                  <a:prstClr val="black">
                    <a:lumMod val="65000"/>
                    <a:lumOff val="35000"/>
                  </a:prstClr>
                </a:solidFill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90492" y="1777664"/>
              <a:ext cx="1931645" cy="488731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  <a:effectLst>
              <a:outerShdw blurRad="50800" dist="38100" dir="270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sz="1400" dirty="0" err="1" smtClean="0"/>
                <a:t>Shareholders</a:t>
              </a:r>
              <a:endParaRPr lang="fr-FR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3131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67000" y="150813"/>
            <a:ext cx="6477000" cy="763587"/>
          </a:xfrm>
          <a:prstGeom prst="rect">
            <a:avLst/>
          </a:prstGeom>
          <a:solidFill>
            <a:srgbClr val="374A5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2057400" y="2276475"/>
            <a:ext cx="6934200" cy="118903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sz="1400" dirty="0">
                <a:solidFill>
                  <a:schemeClr val="bg1"/>
                </a:solidFill>
                <a:latin typeface="Arial Bold"/>
                <a:ea typeface="+mj-ea"/>
                <a:cs typeface="Arial Bold"/>
              </a:rPr>
              <a:t>Sujet de la présentation</a:t>
            </a:r>
            <a:r>
              <a:rPr lang="fr-FR" dirty="0">
                <a:solidFill>
                  <a:schemeClr val="bg1"/>
                </a:solidFill>
                <a:latin typeface="Arial Bold"/>
                <a:ea typeface="+mj-ea"/>
                <a:cs typeface="Arial Bold"/>
              </a:rPr>
              <a:t/>
            </a:r>
            <a:br>
              <a:rPr lang="fr-FR" dirty="0">
                <a:solidFill>
                  <a:schemeClr val="bg1"/>
                </a:solidFill>
                <a:latin typeface="Arial Bold"/>
                <a:ea typeface="+mj-ea"/>
                <a:cs typeface="Arial Bold"/>
              </a:rPr>
            </a:br>
            <a:r>
              <a:rPr lang="fr-FR" sz="2100" dirty="0">
                <a:solidFill>
                  <a:schemeClr val="bg1"/>
                </a:solidFill>
                <a:latin typeface="Arial Unicode MS"/>
                <a:ea typeface="+mj-ea"/>
                <a:cs typeface="Arial Bold"/>
              </a:rPr>
              <a:t>Titre de la page/rubrique en cours de présentation</a:t>
            </a:r>
          </a:p>
        </p:txBody>
      </p:sp>
      <p:sp>
        <p:nvSpPr>
          <p:cNvPr id="9" name="Titre 1"/>
          <p:cNvSpPr txBox="1">
            <a:spLocks/>
          </p:cNvSpPr>
          <p:nvPr/>
        </p:nvSpPr>
        <p:spPr>
          <a:xfrm>
            <a:off x="2590800" y="12700"/>
            <a:ext cx="6400800" cy="736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defTabSz="457200" fontAlgn="auto">
              <a:spcAft>
                <a:spcPts val="0"/>
              </a:spcAft>
              <a:defRPr/>
            </a:pPr>
            <a:endParaRPr lang="fr-FR" sz="1100" dirty="0">
              <a:solidFill>
                <a:schemeClr val="bg1"/>
              </a:solidFill>
              <a:latin typeface="Verdana" pitchFamily="34" charset="0"/>
              <a:cs typeface="Arial" pitchFamily="34" charset="0"/>
            </a:endParaRPr>
          </a:p>
          <a:p>
            <a:pPr defTabSz="457200" fontAlgn="auto">
              <a:spcAft>
                <a:spcPts val="0"/>
              </a:spcAft>
              <a:defRPr/>
            </a:pPr>
            <a:endParaRPr lang="fr-FR" sz="1600" dirty="0">
              <a:solidFill>
                <a:schemeClr val="bg1"/>
              </a:solidFill>
              <a:latin typeface="Verdana" pitchFamily="34" charset="0"/>
              <a:ea typeface="+mj-ea"/>
              <a:cs typeface="Arial" pitchFamily="34" charset="0"/>
            </a:endParaRPr>
          </a:p>
        </p:txBody>
      </p:sp>
      <p:sp>
        <p:nvSpPr>
          <p:cNvPr id="3078" name="Rectangle 9"/>
          <p:cNvSpPr>
            <a:spLocks noChangeArrowheads="1"/>
          </p:cNvSpPr>
          <p:nvPr/>
        </p:nvSpPr>
        <p:spPr bwMode="auto">
          <a:xfrm>
            <a:off x="251520" y="1124744"/>
            <a:ext cx="8892480" cy="562128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/>
          <a:p>
            <a:pPr marL="342900" indent="-342900"/>
            <a:r>
              <a:rPr lang="fr-FR" sz="20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►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Semaest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 </a:t>
            </a:r>
            <a:r>
              <a:rPr lang="fr-FR" sz="2000" b="1" dirty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: 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a </a:t>
            </a:r>
            <a:r>
              <a:rPr lang="en-GB" sz="2000" b="1" dirty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Paris’ 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company</a:t>
            </a:r>
          </a:p>
          <a:p>
            <a:pPr marL="342900" indent="-342900"/>
            <a:endParaRPr lang="fr-FR" sz="1200" b="1" dirty="0" smtClean="0">
              <a:latin typeface="Calibri" pitchFamily="34" charset="0"/>
            </a:endParaRPr>
          </a:p>
          <a:p>
            <a:pPr marL="457200" indent="-457200">
              <a:buAutoNum type="arabicPlain" startAt="1983"/>
            </a:pPr>
            <a:r>
              <a:rPr lang="en-GB" sz="2000" dirty="0" smtClean="0">
                <a:solidFill>
                  <a:srgbClr val="002060"/>
                </a:solidFill>
              </a:rPr>
              <a:t>       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</a:rPr>
              <a:t>Creation of SEMAEST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</a:rPr>
              <a:t>, a mixed economy development company :  </a:t>
            </a:r>
          </a:p>
          <a:p>
            <a:pPr marL="914400" lvl="1" indent="-457200"/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</a:rPr>
              <a:t>	Paris Municipality, “Deposit Bank” (Bank of cities and communities), Chamber of commerce and crafts.</a:t>
            </a:r>
            <a:endParaRPr lang="fr-FR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fr-FR" sz="1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>
              <a:buAutoNum type="arabicPlain" startAt="2004"/>
            </a:pP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</a:rPr>
              <a:t>       To fight against the transformation of some neighbourhoods (too 	many warehouses, not enough food stores) : The SEMAEST 	    	becomes 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</a:rPr>
              <a:t>Economic Development operator</a:t>
            </a:r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457200" indent="-457200"/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</a:rPr>
              <a:t>		Mission launch </a:t>
            </a:r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</a:rPr>
              <a:t>“</a:t>
            </a:r>
            <a:r>
              <a:rPr lang="en-GB" sz="2000" b="1" dirty="0" err="1" smtClean="0">
                <a:solidFill>
                  <a:schemeClr val="accent1">
                    <a:lumMod val="50000"/>
                  </a:schemeClr>
                </a:solidFill>
              </a:rPr>
              <a:t>Vital’Quartier</a:t>
            </a:r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sz="2000" b="1" dirty="0">
                <a:solidFill>
                  <a:schemeClr val="accent1">
                    <a:lumMod val="50000"/>
                  </a:schemeClr>
                </a:solidFill>
              </a:rPr>
              <a:t>1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</a:rPr>
              <a:t>” in 6 districts ( = “Life in local area”)</a:t>
            </a:r>
            <a:endParaRPr lang="fr-FR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fr-FR" sz="10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fr-FR" sz="2000" dirty="0" smtClean="0">
                <a:solidFill>
                  <a:schemeClr val="accent1">
                    <a:lumMod val="50000"/>
                  </a:schemeClr>
                </a:solidFill>
              </a:rPr>
              <a:t>2008 </a:t>
            </a:r>
            <a:r>
              <a:rPr lang="fr-FR" sz="2000" b="1" dirty="0" smtClean="0">
                <a:solidFill>
                  <a:schemeClr val="accent1">
                    <a:lumMod val="50000"/>
                  </a:schemeClr>
                </a:solidFill>
              </a:rPr>
              <a:t>	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</a:rPr>
              <a:t>Launch of </a:t>
            </a:r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</a:rPr>
              <a:t>“</a:t>
            </a:r>
            <a:r>
              <a:rPr lang="en-GB" sz="2000" b="1" dirty="0" err="1" smtClean="0">
                <a:solidFill>
                  <a:schemeClr val="accent1">
                    <a:lumMod val="50000"/>
                  </a:schemeClr>
                </a:solidFill>
              </a:rPr>
              <a:t>Vital’Quartier</a:t>
            </a:r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</a:rPr>
              <a:t> 2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</a:rPr>
              <a:t>” in 5 new districts + cultural shops 	mission (bookshops, record shops ...)</a:t>
            </a:r>
            <a:endParaRPr lang="fr-FR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fr-FR" sz="10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fr-FR" sz="2000" dirty="0" smtClean="0">
                <a:solidFill>
                  <a:schemeClr val="accent1">
                    <a:lumMod val="50000"/>
                  </a:schemeClr>
                </a:solidFill>
              </a:rPr>
              <a:t>2012	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</a:rPr>
              <a:t>First transfer of </a:t>
            </a:r>
            <a:r>
              <a:rPr lang="fr-FR" sz="2000" dirty="0" smtClean="0">
                <a:solidFill>
                  <a:schemeClr val="accent1">
                    <a:lumMod val="50000"/>
                  </a:schemeClr>
                </a:solidFill>
              </a:rPr>
              <a:t>store fronts and business </a:t>
            </a:r>
            <a:r>
              <a:rPr lang="fr-FR" sz="2000" dirty="0" err="1" smtClean="0">
                <a:solidFill>
                  <a:schemeClr val="accent1">
                    <a:lumMod val="50000"/>
                  </a:schemeClr>
                </a:solidFill>
              </a:rPr>
              <a:t>premises</a:t>
            </a:r>
            <a:r>
              <a:rPr lang="fr-FR" sz="2000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fr-FR" sz="2000" dirty="0" err="1" smtClean="0">
                <a:solidFill>
                  <a:schemeClr val="accent1">
                    <a:lumMod val="50000"/>
                  </a:schemeClr>
                </a:solidFill>
              </a:rPr>
              <a:t>property</a:t>
            </a:r>
            <a:r>
              <a:rPr lang="fr-FR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</a:rPr>
              <a:t>of the Mayor      	of Paris and social landlords (for housing), managed in long lease </a:t>
            </a:r>
            <a:endParaRPr lang="fr-FR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fr-FR" sz="1000" dirty="0">
                <a:solidFill>
                  <a:schemeClr val="accent1">
                    <a:lumMod val="50000"/>
                  </a:schemeClr>
                </a:solidFill>
              </a:rPr>
              <a:t> </a:t>
            </a:r>
          </a:p>
          <a:p>
            <a:pPr marL="342900" indent="-342900">
              <a:buAutoNum type="arabicPlain" startAt="2013"/>
            </a:pPr>
            <a:r>
              <a:rPr lang="fr-FR" sz="2000" dirty="0" smtClean="0">
                <a:solidFill>
                  <a:schemeClr val="accent1">
                    <a:lumMod val="50000"/>
                  </a:schemeClr>
                </a:solidFill>
              </a:rPr>
              <a:t>      </a:t>
            </a:r>
            <a:r>
              <a:rPr lang="fr-FR" sz="2000" dirty="0" err="1" smtClean="0">
                <a:solidFill>
                  <a:schemeClr val="accent1">
                    <a:lumMod val="50000"/>
                  </a:schemeClr>
                </a:solidFill>
              </a:rPr>
              <a:t>Creation</a:t>
            </a:r>
            <a:r>
              <a:rPr lang="fr-FR" sz="2000" dirty="0" smtClean="0">
                <a:solidFill>
                  <a:schemeClr val="accent1">
                    <a:lumMod val="50000"/>
                  </a:schemeClr>
                </a:solidFill>
              </a:rPr>
              <a:t> of 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</a:rPr>
              <a:t>The 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Property Investment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Paris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</a:rPr>
              <a:t>:  private society</a:t>
            </a:r>
            <a:r>
              <a:rPr lang="fr-FR" sz="20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</a:rPr>
              <a:t>to manage 	shops recently installed . </a:t>
            </a:r>
          </a:p>
          <a:p>
            <a:pPr marL="800100" lvl="1" indent="-342900"/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</a:rPr>
              <a:t>	  Extension to </a:t>
            </a:r>
            <a:r>
              <a:rPr lang="en-GB" sz="2000" b="1" dirty="0" smtClean="0">
                <a:solidFill>
                  <a:schemeClr val="accent1">
                    <a:lumMod val="50000"/>
                  </a:schemeClr>
                </a:solidFill>
              </a:rPr>
              <a:t>Paris Metropolis </a:t>
            </a:r>
            <a:r>
              <a:rPr lang="en-GB" sz="2000" dirty="0" smtClean="0">
                <a:solidFill>
                  <a:schemeClr val="accent1">
                    <a:lumMod val="50000"/>
                  </a:schemeClr>
                </a:solidFill>
              </a:rPr>
              <a:t>(including the suburbs)</a:t>
            </a:r>
            <a:endParaRPr lang="fr-FR" sz="2000" dirty="0">
              <a:solidFill>
                <a:schemeClr val="tx2">
                  <a:lumMod val="75000"/>
                </a:schemeClr>
              </a:solidFill>
              <a:latin typeface="+mj-lt"/>
              <a:ea typeface="ＭＳ Ｐゴシック"/>
              <a:cs typeface="ＭＳ Ｐゴシック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29400"/>
            <a:ext cx="9144000" cy="2333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pic>
        <p:nvPicPr>
          <p:cNvPr id="3080" name="Image 11" descr="LOGOMASTER SEMAEST Horizontal.eps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1981200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2438400" y="0"/>
            <a:ext cx="6705600" cy="7293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FR" sz="1600" dirty="0" smtClean="0"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fr-FR" sz="1600" dirty="0"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58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67000" y="151442"/>
            <a:ext cx="6477000" cy="762957"/>
          </a:xfrm>
          <a:prstGeom prst="rect">
            <a:avLst/>
          </a:prstGeom>
          <a:solidFill>
            <a:srgbClr val="374A5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438400" y="1"/>
            <a:ext cx="6705600" cy="7293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323528" y="1528313"/>
            <a:ext cx="6250454" cy="426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1700" dirty="0" smtClean="0">
              <a:solidFill>
                <a:schemeClr val="accent1">
                  <a:lumMod val="50000"/>
                </a:schemeClr>
              </a:solidFill>
              <a:latin typeface="Verdana"/>
              <a:cs typeface="Verdana"/>
            </a:endParaRPr>
          </a:p>
          <a:p>
            <a:r>
              <a:rPr lang="fr-FR" sz="1600" b="1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  <a:sym typeface="Wingdings" pitchFamily="2" charset="2"/>
              </a:rPr>
              <a:t> </a:t>
            </a:r>
            <a:r>
              <a:rPr lang="fr-FR" sz="1600" b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Two</a:t>
            </a:r>
            <a:r>
              <a:rPr lang="fr-FR" sz="16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 initial challenges: </a:t>
            </a:r>
          </a:p>
          <a:p>
            <a:pPr marL="541338" lvl="1" indent="-276225">
              <a:buFont typeface="Arial" pitchFamily="34" charset="0"/>
              <a:buChar char="•"/>
            </a:pP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Fighting </a:t>
            </a:r>
            <a:r>
              <a:rPr lang="en-GB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against the single activity and storefront’s </a:t>
            </a: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vacancy</a:t>
            </a:r>
            <a:endParaRPr lang="fr-FR" sz="1600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41338" lvl="1" indent="-276225">
              <a:buFont typeface="Arial" pitchFamily="34" charset="0"/>
              <a:buChar char="•"/>
            </a:pP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Promoting </a:t>
            </a:r>
            <a:r>
              <a:rPr lang="en-GB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GB" sz="16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diversity</a:t>
            </a:r>
            <a:r>
              <a:rPr lang="en-GB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to answer the needs of residents and tourists</a:t>
            </a:r>
            <a:endParaRPr lang="fr-FR" sz="1600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41338" lvl="1" indent="-276225">
              <a:buFont typeface="Arial" pitchFamily="34" charset="0"/>
              <a:buChar char="•"/>
            </a:pPr>
            <a:endParaRPr lang="fr-FR" sz="1600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ＭＳ Ｐゴシック"/>
              <a:cs typeface="ＭＳ Ｐゴシック"/>
            </a:endParaRPr>
          </a:p>
          <a:p>
            <a:pPr marL="276225" indent="-276225">
              <a:buFont typeface="Wingdings"/>
              <a:buChar char="è"/>
            </a:pPr>
            <a:r>
              <a:rPr lang="fr-FR" sz="16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  <a:sym typeface="Wingdings" pitchFamily="2" charset="2"/>
              </a:rPr>
              <a:t> 10 </a:t>
            </a:r>
            <a:r>
              <a:rPr lang="fr-FR" sz="1600" b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  <a:sym typeface="Wingdings" pitchFamily="2" charset="2"/>
              </a:rPr>
              <a:t>years</a:t>
            </a:r>
            <a:r>
              <a:rPr lang="fr-FR" sz="16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  <a:sym typeface="Wingdings" pitchFamily="2" charset="2"/>
              </a:rPr>
              <a:t> of action for </a:t>
            </a:r>
            <a:r>
              <a:rPr lang="fr-FR" sz="1600" b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  <a:sym typeface="Wingdings" pitchFamily="2" charset="2"/>
              </a:rPr>
              <a:t>trade</a:t>
            </a:r>
            <a:r>
              <a:rPr lang="fr-FR" sz="16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  <a:sym typeface="Wingdings" pitchFamily="2" charset="2"/>
              </a:rPr>
              <a:t> and </a:t>
            </a:r>
            <a:r>
              <a:rPr lang="fr-FR" sz="1600" b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  <a:sym typeface="Wingdings" pitchFamily="2" charset="2"/>
              </a:rPr>
              <a:t>crafts</a:t>
            </a:r>
            <a:r>
              <a:rPr lang="fr-FR" sz="16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  <a:sym typeface="Wingdings" pitchFamily="2" charset="2"/>
              </a:rPr>
              <a:t> </a:t>
            </a:r>
            <a:r>
              <a:rPr lang="fr-FR" sz="1600" b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  <a:sym typeface="Wingdings" pitchFamily="2" charset="2"/>
              </a:rPr>
              <a:t>near</a:t>
            </a:r>
            <a:r>
              <a:rPr lang="fr-FR" sz="16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  <a:sym typeface="Wingdings" pitchFamily="2" charset="2"/>
              </a:rPr>
              <a:t> Paris:</a:t>
            </a:r>
          </a:p>
          <a:p>
            <a:pPr marL="733425" lvl="2" indent="-276225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650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commercial premises mastered or 73,000 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m²</a:t>
            </a:r>
          </a:p>
          <a:p>
            <a:pPr marL="733425" lvl="2" indent="-276225"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More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 1,500 direct jobs</a:t>
            </a:r>
            <a:endParaRPr lang="fr-FR" sz="1600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84138" indent="-276225"/>
            <a:endParaRPr lang="fr-FR" sz="1600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ＭＳ Ｐゴシック"/>
              <a:cs typeface="ＭＳ Ｐゴシック"/>
            </a:endParaRPr>
          </a:p>
          <a:p>
            <a:pPr marL="288000" lvl="0" indent="-276225">
              <a:buFont typeface="Wingdings"/>
              <a:buChar char="è"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Creation of 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en-US" sz="1600" b="1" dirty="0" err="1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Foncière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Paris </a:t>
            </a:r>
            <a:r>
              <a:rPr lang="en-US" sz="1600" b="1" dirty="0" err="1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Commerces</a:t>
            </a:r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</a:t>
            </a:r>
            <a:endParaRPr lang="fr-FR" sz="1600" b="1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ＭＳ Ｐゴシック"/>
              <a:cs typeface="ＭＳ Ｐゴシック"/>
              <a:sym typeface="Wingdings" pitchFamily="2" charset="2"/>
            </a:endParaRPr>
          </a:p>
          <a:p>
            <a:pPr marL="11775" lvl="0"/>
            <a:endParaRPr lang="en-GB" sz="1600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8000" lvl="0" indent="-276225">
              <a:buFont typeface="Wingdings"/>
              <a:buChar char="è"/>
            </a:pPr>
            <a:r>
              <a:rPr lang="fr-FR" sz="16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Evolution of the </a:t>
            </a:r>
            <a:r>
              <a:rPr lang="fr-FR" sz="1600" b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legislative</a:t>
            </a:r>
            <a:r>
              <a:rPr lang="fr-FR" sz="16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 </a:t>
            </a:r>
            <a:r>
              <a:rPr lang="fr-FR" sz="1600" b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framework</a:t>
            </a:r>
            <a:r>
              <a:rPr lang="fr-FR" sz="16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 to </a:t>
            </a:r>
            <a:r>
              <a:rPr lang="fr-FR" sz="1600" b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facilitate</a:t>
            </a:r>
            <a:r>
              <a:rPr lang="fr-FR" sz="16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 the </a:t>
            </a:r>
            <a:r>
              <a:rPr lang="fr-FR" sz="1600" b="1" dirty="0" err="1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revitalization</a:t>
            </a:r>
            <a:r>
              <a:rPr lang="fr-FR" sz="1600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 of commerce</a:t>
            </a:r>
            <a:endParaRPr lang="en-US" sz="1600" dirty="0"/>
          </a:p>
          <a:p>
            <a:pPr marL="11775"/>
            <a:r>
              <a:rPr lang="fr-FR" sz="150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		</a:t>
            </a:r>
          </a:p>
          <a:p>
            <a:endParaRPr lang="fr-FR" sz="1500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ＭＳ Ｐゴシック"/>
              <a:cs typeface="ＭＳ Ｐゴシック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29399"/>
            <a:ext cx="9144000" cy="2340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 descr="LOGOMASTER SEMAEST Horizontal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04801"/>
            <a:ext cx="1981200" cy="424542"/>
          </a:xfrm>
          <a:prstGeom prst="rect">
            <a:avLst/>
          </a:prstGeom>
        </p:spPr>
      </p:pic>
      <p:sp>
        <p:nvSpPr>
          <p:cNvPr id="8" name="Espace réservé du numéro de diapositive 1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43908C69-3BBA-4DEF-941E-80EE3F3988C8}" type="slidenum">
              <a:rPr lang="fr-FR"/>
              <a:pPr>
                <a:defRPr/>
              </a:pPr>
              <a:t>5</a:t>
            </a:fld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323528" y="1228690"/>
            <a:ext cx="8352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►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 Actions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realized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since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 2004 by </a:t>
            </a:r>
            <a:r>
              <a:rPr lang="fr-FR" sz="2000" b="1" dirty="0" err="1" smtClean="0">
                <a:solidFill>
                  <a:schemeClr val="accent6">
                    <a:lumMod val="75000"/>
                  </a:schemeClr>
                </a:solidFill>
                <a:latin typeface="Verdana" pitchFamily="34" charset="0"/>
                <a:ea typeface="ＭＳ Ｐゴシック"/>
                <a:cs typeface="ＭＳ Ｐゴシック"/>
              </a:rPr>
              <a:t>Semaest</a:t>
            </a:r>
            <a:endParaRPr lang="fr-FR" sz="2000" dirty="0" smtClean="0">
              <a:solidFill>
                <a:schemeClr val="accent6">
                  <a:lumMod val="75000"/>
                </a:schemeClr>
              </a:solidFill>
              <a:latin typeface="Verdana" pitchFamily="34" charset="0"/>
              <a:ea typeface="ＭＳ Ｐゴシック"/>
              <a:cs typeface="ＭＳ Ｐゴシック"/>
            </a:endParaRPr>
          </a:p>
        </p:txBody>
      </p:sp>
      <p:pic>
        <p:nvPicPr>
          <p:cNvPr id="16" name="Image 15" descr="33 Montmorency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96548" y="2060847"/>
            <a:ext cx="2483964" cy="1662819"/>
          </a:xfrm>
          <a:prstGeom prst="rect">
            <a:avLst/>
          </a:prstGeom>
        </p:spPr>
      </p:pic>
      <p:pic>
        <p:nvPicPr>
          <p:cNvPr id="17" name="Image 16" descr="4 rue Sedaine - DIAMANDE - MD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96548" y="3933264"/>
            <a:ext cx="2483964" cy="1655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38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8032" y="1346860"/>
            <a:ext cx="8892480" cy="417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defRPr/>
            </a:pP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► </a:t>
            </a:r>
            <a:r>
              <a:rPr lang="fr-FR" sz="20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Vital Quartier : </a:t>
            </a:r>
            <a:r>
              <a:rPr lang="en-GB" sz="20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 </a:t>
            </a:r>
            <a:r>
              <a:rPr lang="en-GB" sz="2000" b="1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innovative legal and financial framework</a:t>
            </a:r>
            <a:endParaRPr lang="fr-FR" sz="2000" b="1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2" algn="just">
              <a:spcBef>
                <a:spcPts val="600"/>
              </a:spcBef>
              <a:defRPr/>
            </a:pPr>
            <a:endParaRPr lang="en-GB" sz="1000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2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GB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A experimental contract between Paris and the SEMAEST (based on layout contract).</a:t>
            </a:r>
          </a:p>
          <a:p>
            <a:pPr marL="0" lvl="2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In some areas, the City delegates its </a:t>
            </a:r>
            <a:r>
              <a:rPr lang="en-GB" sz="16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pre-emption’s right </a:t>
            </a: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en-US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right of purchasing before others) </a:t>
            </a: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used in 50% of acquisitions.</a:t>
            </a:r>
            <a:endParaRPr lang="fr-FR" sz="1600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The City </a:t>
            </a:r>
            <a:r>
              <a:rPr lang="en-GB" sz="16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lend a repayable advance </a:t>
            </a: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(€57.5M for VQ1, €34M for VQ2) with a term of 12 years (2004-2015) for VQ1, 14 years (2008-2021) for VQ2.</a:t>
            </a:r>
            <a:endParaRPr lang="fr-FR" sz="1600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SEMAEST target, buys and renovates </a:t>
            </a:r>
            <a:r>
              <a:rPr lang="en-GB" sz="1600" dirty="0" err="1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storewall</a:t>
            </a: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6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choice merchant according the local needs</a:t>
            </a: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rent it, help them to develop, and resells walls to the tenants.</a:t>
            </a:r>
            <a:endParaRPr lang="fr-FR" sz="1600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1200"/>
              </a:spcBef>
              <a:buFont typeface="Arial" pitchFamily="34" charset="0"/>
              <a:buChar char="•"/>
            </a:pP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SEMAEST refund the City (87% of the amount VQ1 repaid 2 years before the end of the operation).</a:t>
            </a:r>
            <a:endParaRPr lang="fr-FR" sz="1600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ＭＳ Ｐゴシック"/>
              <a:cs typeface="ＭＳ Ｐゴシック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67000" y="151442"/>
            <a:ext cx="6477000" cy="762957"/>
          </a:xfrm>
          <a:prstGeom prst="rect">
            <a:avLst/>
          </a:prstGeom>
          <a:solidFill>
            <a:srgbClr val="374A5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2438400" y="0"/>
            <a:ext cx="6705600" cy="7293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000" b="1" dirty="0">
              <a:latin typeface="+mj-lt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2590800" y="12220"/>
            <a:ext cx="6400800" cy="737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defTabSz="457200">
              <a:spcBef>
                <a:spcPct val="0"/>
              </a:spcBef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Unicode MS"/>
              <a:ea typeface="+mj-ea"/>
              <a:cs typeface="Arial Bold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629399"/>
            <a:ext cx="9144000" cy="2340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 descr="LOGOMASTER SEMAEST Horizontal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04801"/>
            <a:ext cx="1981200" cy="424542"/>
          </a:xfrm>
          <a:prstGeom prst="rect">
            <a:avLst/>
          </a:prstGeom>
        </p:spPr>
      </p:pic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AA9E-6FE8-42F1-A7B6-E3B4A0E55EEB}" type="slidenum">
              <a:rPr lang="fr-FR" smtClean="0"/>
              <a:pPr/>
              <a:t>6</a:t>
            </a:fld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67000" y="151442"/>
            <a:ext cx="6477000" cy="762957"/>
          </a:xfrm>
          <a:prstGeom prst="rect">
            <a:avLst/>
          </a:prstGeom>
          <a:solidFill>
            <a:srgbClr val="374A5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438284" y="1"/>
            <a:ext cx="6705600" cy="7293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FR" sz="16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 </a:t>
            </a:r>
            <a:r>
              <a:rPr lang="en-GB" sz="16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years of commercial regenerating districts of Paris</a:t>
            </a:r>
            <a:endParaRPr lang="fr-FR" sz="1600" dirty="0"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itre 1"/>
          <p:cNvSpPr txBox="1">
            <a:spLocks/>
          </p:cNvSpPr>
          <p:nvPr/>
        </p:nvSpPr>
        <p:spPr>
          <a:xfrm>
            <a:off x="2590800" y="12220"/>
            <a:ext cx="6400800" cy="737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defTabSz="457200">
              <a:spcBef>
                <a:spcPct val="0"/>
              </a:spcBef>
              <a:defRPr/>
            </a:pPr>
            <a:r>
              <a:rPr kumimoji="0" lang="fr-FR" sz="1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Unicode MS"/>
                <a:ea typeface="+mj-ea"/>
                <a:cs typeface="Arial Bold"/>
              </a:rPr>
              <a:t> 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Unicode MS"/>
              <a:ea typeface="+mj-ea"/>
              <a:cs typeface="Arial Bold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6629399"/>
            <a:ext cx="9144000" cy="2340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 descr="LOGOMASTER SEMAEST Horizontal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04801"/>
            <a:ext cx="1981200" cy="424542"/>
          </a:xfrm>
          <a:prstGeom prst="rect">
            <a:avLst/>
          </a:prstGeom>
        </p:spPr>
      </p:pic>
      <p:sp>
        <p:nvSpPr>
          <p:cNvPr id="15" name="ZoneTexte 14"/>
          <p:cNvSpPr txBox="1"/>
          <p:nvPr/>
        </p:nvSpPr>
        <p:spPr>
          <a:xfrm>
            <a:off x="6993160" y="1916832"/>
            <a:ext cx="2187352" cy="3716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</a:rPr>
              <a:t>more of 1500 </a:t>
            </a:r>
          </a:p>
          <a:p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</a:rPr>
              <a:t>direct jobs</a:t>
            </a:r>
          </a:p>
          <a:p>
            <a:endParaRPr lang="fr-FR" sz="2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GB" sz="1600" b="1" dirty="0" smtClean="0">
                <a:solidFill>
                  <a:schemeClr val="accent1">
                    <a:lumMod val="50000"/>
                  </a:schemeClr>
                </a:solidFill>
              </a:rPr>
              <a:t>Premises occupied by:</a:t>
            </a:r>
            <a:endParaRPr lang="fr-FR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</a:rPr>
              <a:t>• Shops and services</a:t>
            </a:r>
            <a:endParaRPr lang="fr-FR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</a:rPr>
              <a:t>• Cultural Businesses</a:t>
            </a:r>
            <a:endParaRPr lang="fr-FR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</a:rPr>
              <a:t>• Artists and craftsmen</a:t>
            </a:r>
            <a:endParaRPr lang="fr-FR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</a:rPr>
              <a:t>• Innovation &amp; Design</a:t>
            </a:r>
          </a:p>
          <a:p>
            <a:endParaRPr lang="fr-FR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GB" sz="1600" b="1" dirty="0" smtClean="0">
                <a:solidFill>
                  <a:schemeClr val="accent1">
                    <a:lumMod val="50000"/>
                  </a:schemeClr>
                </a:solidFill>
              </a:rPr>
              <a:t>Type of mastery: </a:t>
            </a:r>
            <a:endParaRPr lang="fr-FR" sz="1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</a:rPr>
              <a:t>• Freehold </a:t>
            </a:r>
            <a:endParaRPr lang="fr-FR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</a:rPr>
              <a:t>• Leasehold Lease </a:t>
            </a:r>
            <a:endParaRPr lang="fr-FR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</a:rPr>
              <a:t>• Assignment Clause</a:t>
            </a:r>
            <a:endParaRPr lang="fr-FR" sz="1600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fr-FR" sz="155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7504" y="1084674"/>
            <a:ext cx="91450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► 650 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premises mastered and mutated, </a:t>
            </a:r>
            <a:r>
              <a:rPr lang="en-GB" sz="2000" b="1" dirty="0" err="1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ie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fr-FR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75 000 m² (2014)</a:t>
            </a:r>
          </a:p>
        </p:txBody>
      </p:sp>
      <p:sp>
        <p:nvSpPr>
          <p:cNvPr id="13" name="Espace réservé du numéro de diapositive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FAA9E-6FE8-42F1-A7B6-E3B4A0E55EEB}" type="slidenum">
              <a:rPr lang="fr-FR" smtClean="0"/>
              <a:pPr/>
              <a:t>7</a:t>
            </a:fld>
            <a:endParaRPr lang="fr-FR"/>
          </a:p>
        </p:txBody>
      </p:sp>
      <p:pic>
        <p:nvPicPr>
          <p:cNvPr id="19" name="Image 18" descr="carte vi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8034" y="1772816"/>
            <a:ext cx="6092198" cy="4356000"/>
          </a:xfrm>
          <a:prstGeom prst="rect">
            <a:avLst/>
          </a:prstGeom>
        </p:spPr>
      </p:pic>
      <p:pic>
        <p:nvPicPr>
          <p:cNvPr id="21" name="Image 20" descr="vq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8800" y="1771200"/>
            <a:ext cx="6092199" cy="4356000"/>
          </a:xfrm>
          <a:prstGeom prst="rect">
            <a:avLst/>
          </a:prstGeom>
        </p:spPr>
      </p:pic>
      <p:pic>
        <p:nvPicPr>
          <p:cNvPr id="29" name="Image 28" descr="vq1 et vq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8800" y="1771200"/>
            <a:ext cx="6092199" cy="4356000"/>
          </a:xfrm>
          <a:prstGeom prst="rect">
            <a:avLst/>
          </a:prstGeom>
        </p:spPr>
      </p:pic>
      <p:pic>
        <p:nvPicPr>
          <p:cNvPr id="30" name="Image 29" descr="vq 1et 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8800" y="1771200"/>
            <a:ext cx="6092199" cy="4356000"/>
          </a:xfrm>
          <a:prstGeom prst="rect">
            <a:avLst/>
          </a:prstGeom>
        </p:spPr>
      </p:pic>
      <p:pic>
        <p:nvPicPr>
          <p:cNvPr id="31" name="Image 30" descr="viaduc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8800" y="1771200"/>
            <a:ext cx="6092199" cy="4356000"/>
          </a:xfrm>
          <a:prstGeom prst="rect">
            <a:avLst/>
          </a:prstGeom>
        </p:spPr>
      </p:pic>
      <p:pic>
        <p:nvPicPr>
          <p:cNvPr id="32" name="Image 31" descr="DLH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8800" y="1771200"/>
            <a:ext cx="6092199" cy="4356000"/>
          </a:xfrm>
          <a:prstGeom prst="rect">
            <a:avLst/>
          </a:prstGeom>
        </p:spPr>
      </p:pic>
      <p:pic>
        <p:nvPicPr>
          <p:cNvPr id="36" name="Image 35" descr="Claude bernard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68800" y="1771200"/>
            <a:ext cx="6092199" cy="4356000"/>
          </a:xfrm>
          <a:prstGeom prst="rect">
            <a:avLst/>
          </a:prstGeom>
        </p:spPr>
      </p:pic>
      <p:pic>
        <p:nvPicPr>
          <p:cNvPr id="37" name="Image 36" descr="cours de l'industrie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68800" y="1771200"/>
            <a:ext cx="6092199" cy="4356000"/>
          </a:xfrm>
          <a:prstGeom prst="rect">
            <a:avLst/>
          </a:prstGeom>
        </p:spPr>
      </p:pic>
      <p:pic>
        <p:nvPicPr>
          <p:cNvPr id="38" name="Image 37" descr="chateau rouge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68800" y="1771200"/>
            <a:ext cx="6092199" cy="4356000"/>
          </a:xfrm>
          <a:prstGeom prst="rect">
            <a:avLst/>
          </a:prstGeom>
        </p:spPr>
      </p:pic>
      <p:pic>
        <p:nvPicPr>
          <p:cNvPr id="39" name="Image 38" descr="breguet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68801" y="1628800"/>
            <a:ext cx="6291356" cy="4498400"/>
          </a:xfrm>
          <a:prstGeom prst="rect">
            <a:avLst/>
          </a:prstGeom>
        </p:spPr>
      </p:pic>
      <p:sp>
        <p:nvSpPr>
          <p:cNvPr id="42" name="Rectangle 41">
            <a:hlinkClick r:id="" action="ppaction://noaction"/>
          </p:cNvPr>
          <p:cNvSpPr/>
          <p:nvPr/>
        </p:nvSpPr>
        <p:spPr>
          <a:xfrm>
            <a:off x="3995936" y="2420888"/>
            <a:ext cx="432048" cy="43204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/>
          <p:cNvSpPr/>
          <p:nvPr/>
        </p:nvSpPr>
        <p:spPr>
          <a:xfrm>
            <a:off x="4470114" y="2339888"/>
            <a:ext cx="162000" cy="162000"/>
          </a:xfrm>
          <a:prstGeom prst="ellipse">
            <a:avLst/>
          </a:prstGeom>
          <a:solidFill>
            <a:srgbClr val="2444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Ellipse 26"/>
          <p:cNvSpPr/>
          <p:nvPr/>
        </p:nvSpPr>
        <p:spPr>
          <a:xfrm>
            <a:off x="5796136" y="4113064"/>
            <a:ext cx="162000" cy="162000"/>
          </a:xfrm>
          <a:prstGeom prst="ellipse">
            <a:avLst/>
          </a:prstGeom>
          <a:solidFill>
            <a:srgbClr val="EC67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5" name="Image 24" descr="legende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971600" y="5733256"/>
            <a:ext cx="5095110" cy="828000"/>
          </a:xfrm>
          <a:prstGeom prst="rect">
            <a:avLst/>
          </a:prstGeom>
        </p:spPr>
      </p:pic>
      <p:sp>
        <p:nvSpPr>
          <p:cNvPr id="44" name="Rectangle 43">
            <a:hlinkClick r:id="rId14" action="ppaction://hlinksldjump"/>
          </p:cNvPr>
          <p:cNvSpPr/>
          <p:nvPr/>
        </p:nvSpPr>
        <p:spPr>
          <a:xfrm rot="2145083">
            <a:off x="3305059" y="4075398"/>
            <a:ext cx="1232898" cy="719943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1769094"/>
      </p:ext>
    </p:extLst>
  </p:cSld>
  <p:clrMapOvr>
    <a:masterClrMapping/>
  </p:clrMapOvr>
  <p:transition advTm="1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e 31"/>
          <p:cNvGrpSpPr/>
          <p:nvPr/>
        </p:nvGrpSpPr>
        <p:grpSpPr>
          <a:xfrm>
            <a:off x="3563888" y="4192268"/>
            <a:ext cx="5328591" cy="2448272"/>
            <a:chOff x="5076056" y="4221088"/>
            <a:chExt cx="4355976" cy="2088232"/>
          </a:xfrm>
        </p:grpSpPr>
        <p:graphicFrame>
          <p:nvGraphicFramePr>
            <p:cNvPr id="43" name="Graphique 42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541999872"/>
                </p:ext>
              </p:extLst>
            </p:nvPr>
          </p:nvGraphicFramePr>
          <p:xfrm>
            <a:off x="5076056" y="4221088"/>
            <a:ext cx="4320480" cy="20882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4" name="ZoneTexte 17"/>
            <p:cNvSpPr txBox="1">
              <a:spLocks noChangeArrowheads="1"/>
            </p:cNvSpPr>
            <p:nvPr/>
          </p:nvSpPr>
          <p:spPr bwMode="auto">
            <a:xfrm>
              <a:off x="6804248" y="4725144"/>
              <a:ext cx="4318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900" dirty="0">
                  <a:latin typeface="Calibri" pitchFamily="34" charset="0"/>
                </a:rPr>
                <a:t>VQ2</a:t>
              </a:r>
            </a:p>
          </p:txBody>
        </p:sp>
        <p:cxnSp>
          <p:nvCxnSpPr>
            <p:cNvPr id="45" name="Connecteur droit 44"/>
            <p:cNvCxnSpPr/>
            <p:nvPr/>
          </p:nvCxnSpPr>
          <p:spPr>
            <a:xfrm>
              <a:off x="6984064" y="4941168"/>
              <a:ext cx="0" cy="108012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ZoneTexte 77"/>
            <p:cNvSpPr txBox="1"/>
            <p:nvPr/>
          </p:nvSpPr>
          <p:spPr>
            <a:xfrm>
              <a:off x="7236296" y="4725144"/>
              <a:ext cx="1944216" cy="238125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fr-FR" sz="900" dirty="0">
                  <a:solidFill>
                    <a:schemeClr val="accent6">
                      <a:lumMod val="75000"/>
                    </a:schemeClr>
                  </a:solidFill>
                </a:rPr>
                <a:t>VQ2 : </a:t>
              </a:r>
              <a:r>
                <a:rPr lang="fr-FR" sz="900" dirty="0" err="1">
                  <a:solidFill>
                    <a:schemeClr val="accent6">
                      <a:lumMod val="75000"/>
                    </a:schemeClr>
                  </a:solidFill>
                </a:rPr>
                <a:t>L</a:t>
              </a:r>
              <a:r>
                <a:rPr lang="fr-FR" sz="900" dirty="0" err="1" smtClean="0">
                  <a:solidFill>
                    <a:schemeClr val="accent6">
                      <a:lumMod val="75000"/>
                    </a:schemeClr>
                  </a:solidFill>
                </a:rPr>
                <a:t>ancry</a:t>
              </a:r>
              <a:r>
                <a:rPr lang="fr-FR" sz="900" dirty="0" smtClean="0">
                  <a:solidFill>
                    <a:schemeClr val="accent6">
                      <a:lumMod val="75000"/>
                    </a:schemeClr>
                  </a:solidFill>
                </a:rPr>
                <a:t> </a:t>
              </a:r>
              <a:r>
                <a:rPr lang="fr-FR" sz="900" dirty="0">
                  <a:solidFill>
                    <a:schemeClr val="accent6">
                      <a:lumMod val="75000"/>
                    </a:schemeClr>
                  </a:solidFill>
                </a:rPr>
                <a:t>: grossistes en textile</a:t>
              </a:r>
            </a:p>
          </p:txBody>
        </p:sp>
        <p:sp>
          <p:nvSpPr>
            <p:cNvPr id="47" name="ZoneTexte 78"/>
            <p:cNvSpPr txBox="1"/>
            <p:nvPr/>
          </p:nvSpPr>
          <p:spPr>
            <a:xfrm>
              <a:off x="7164288" y="5877272"/>
              <a:ext cx="2267744" cy="238125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fr-FR" sz="900" dirty="0">
                  <a:solidFill>
                    <a:schemeClr val="accent1"/>
                  </a:solidFill>
                  <a:latin typeface="+mj-lt"/>
                </a:rPr>
                <a:t>VQ2 : Jonquière-Epinettes : </a:t>
              </a:r>
              <a:r>
                <a:rPr lang="fr-FR" sz="900" dirty="0" smtClean="0">
                  <a:solidFill>
                    <a:schemeClr val="accent1"/>
                  </a:solidFill>
                  <a:latin typeface="+mj-lt"/>
                </a:rPr>
                <a:t> locaux vacants</a:t>
              </a:r>
              <a:endParaRPr lang="fr-FR" sz="9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grpSp>
        <p:nvGrpSpPr>
          <p:cNvPr id="30" name="Groupe 29"/>
          <p:cNvGrpSpPr/>
          <p:nvPr/>
        </p:nvGrpSpPr>
        <p:grpSpPr>
          <a:xfrm>
            <a:off x="4124417" y="1412776"/>
            <a:ext cx="4840071" cy="2736304"/>
            <a:chOff x="1259632" y="1988840"/>
            <a:chExt cx="3888432" cy="2029846"/>
          </a:xfrm>
        </p:grpSpPr>
        <p:graphicFrame>
          <p:nvGraphicFramePr>
            <p:cNvPr id="39" name="Graphique 38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674580588"/>
                </p:ext>
              </p:extLst>
            </p:nvPr>
          </p:nvGraphicFramePr>
          <p:xfrm>
            <a:off x="1259632" y="1988840"/>
            <a:ext cx="3600400" cy="202984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40" name="Connecteur droit 39"/>
            <p:cNvCxnSpPr/>
            <p:nvPr/>
          </p:nvCxnSpPr>
          <p:spPr>
            <a:xfrm>
              <a:off x="2773684" y="2852936"/>
              <a:ext cx="0" cy="93662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ZoneTexte 17"/>
            <p:cNvSpPr txBox="1">
              <a:spLocks noChangeArrowheads="1"/>
            </p:cNvSpPr>
            <p:nvPr/>
          </p:nvSpPr>
          <p:spPr bwMode="auto">
            <a:xfrm>
              <a:off x="2556569" y="2636912"/>
              <a:ext cx="431800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900" dirty="0">
                  <a:latin typeface="Calibri" pitchFamily="34" charset="0"/>
                </a:rPr>
                <a:t>VQ2</a:t>
              </a:r>
            </a:p>
          </p:txBody>
        </p:sp>
        <p:sp>
          <p:nvSpPr>
            <p:cNvPr id="42" name="ZoneTexte 7"/>
            <p:cNvSpPr txBox="1">
              <a:spLocks noChangeArrowheads="1"/>
            </p:cNvSpPr>
            <p:nvPr/>
          </p:nvSpPr>
          <p:spPr bwMode="auto">
            <a:xfrm>
              <a:off x="2843808" y="2780928"/>
              <a:ext cx="2304256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fr-FR" sz="900" dirty="0">
                  <a:solidFill>
                    <a:srgbClr val="FF0000"/>
                  </a:solidFill>
                  <a:latin typeface="Calibri" pitchFamily="34" charset="0"/>
                </a:rPr>
                <a:t>VQ2 : Quartier Latin: commerces culturels</a:t>
              </a:r>
            </a:p>
          </p:txBody>
        </p:sp>
        <p:cxnSp>
          <p:nvCxnSpPr>
            <p:cNvPr id="48" name="Connecteur droit avec flèche 47"/>
            <p:cNvCxnSpPr/>
            <p:nvPr/>
          </p:nvCxnSpPr>
          <p:spPr>
            <a:xfrm>
              <a:off x="2773040" y="3285183"/>
              <a:ext cx="503237" cy="43180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>
            <a:hlinkClick r:id="rId4" action="ppaction://hlinksldjump"/>
          </p:cNvPr>
          <p:cNvSpPr/>
          <p:nvPr/>
        </p:nvSpPr>
        <p:spPr>
          <a:xfrm>
            <a:off x="772708" y="1729844"/>
            <a:ext cx="2205608" cy="4124206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endParaRPr lang="fr-FR" sz="1600" dirty="0" smtClean="0">
              <a:solidFill>
                <a:schemeClr val="accent1">
                  <a:lumMod val="50000"/>
                </a:schemeClr>
              </a:solidFill>
              <a:latin typeface="Verdana"/>
              <a:cs typeface="Verdana"/>
            </a:endParaRPr>
          </a:p>
          <a:p>
            <a:pPr marL="285750" indent="-285750">
              <a:spcBef>
                <a:spcPts val="1800"/>
              </a:spcBef>
              <a:buFont typeface="Wingdings"/>
              <a:buChar char="è"/>
            </a:pP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Assess</a:t>
            </a:r>
          </a:p>
          <a:p>
            <a:pPr marL="285750" indent="-285750">
              <a:spcBef>
                <a:spcPts val="1800"/>
              </a:spcBef>
              <a:buFont typeface="Wingdings"/>
              <a:buChar char="è"/>
            </a:pP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Acquire</a:t>
            </a:r>
          </a:p>
          <a:p>
            <a:pPr marL="285750" indent="-285750">
              <a:spcBef>
                <a:spcPts val="1800"/>
              </a:spcBef>
              <a:buFont typeface="Wingdings"/>
              <a:buChar char="è"/>
            </a:pP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Plan</a:t>
            </a:r>
          </a:p>
          <a:p>
            <a:pPr marL="285750" indent="-285750">
              <a:spcBef>
                <a:spcPts val="1800"/>
              </a:spcBef>
              <a:buFont typeface="Wingdings"/>
              <a:buChar char="è"/>
            </a:pP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Renovate</a:t>
            </a:r>
          </a:p>
          <a:p>
            <a:pPr marL="285750" indent="-285750">
              <a:spcBef>
                <a:spcPts val="1800"/>
              </a:spcBef>
              <a:buFont typeface="Wingdings"/>
              <a:buChar char="è"/>
            </a:pP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Market</a:t>
            </a:r>
          </a:p>
          <a:p>
            <a:pPr marL="285750" indent="-285750">
              <a:spcBef>
                <a:spcPts val="1800"/>
              </a:spcBef>
              <a:buFont typeface="Wingdings"/>
              <a:buChar char="è"/>
            </a:pP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Manage</a:t>
            </a:r>
            <a:endParaRPr lang="fr-FR" b="1" dirty="0" smtClean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spcBef>
                <a:spcPts val="1800"/>
              </a:spcBef>
              <a:buFont typeface="Wingdings"/>
              <a:buChar char="è"/>
            </a:pPr>
            <a:r>
              <a:rPr lang="en-GB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Guide</a:t>
            </a:r>
            <a:endParaRPr lang="fr-FR" b="1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Wingdings"/>
              <a:buChar char="è"/>
            </a:pPr>
            <a:endParaRPr lang="fr-FR" sz="1500" dirty="0" smtClean="0">
              <a:solidFill>
                <a:schemeClr val="accent1">
                  <a:lumMod val="50000"/>
                </a:schemeClr>
              </a:solidFill>
              <a:latin typeface="Verdana" pitchFamily="34" charset="0"/>
              <a:ea typeface="ＭＳ Ｐゴシック"/>
              <a:cs typeface="ＭＳ Ｐゴシック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67000" y="151442"/>
            <a:ext cx="6477000" cy="762957"/>
          </a:xfrm>
          <a:prstGeom prst="rect">
            <a:avLst/>
          </a:prstGeom>
          <a:solidFill>
            <a:srgbClr val="374A5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438400" y="1"/>
            <a:ext cx="6705600" cy="7293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2590800" y="12220"/>
            <a:ext cx="6400800" cy="737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defTabSz="457200">
              <a:spcBef>
                <a:spcPct val="0"/>
              </a:spcBef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Unicode MS"/>
              <a:ea typeface="+mj-ea"/>
              <a:cs typeface="Arial Bold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629399"/>
            <a:ext cx="9144000" cy="2340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251520" y="1124744"/>
            <a:ext cx="864095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defRPr/>
            </a:pPr>
            <a:r>
              <a:rPr lang="fr-FR" sz="2000" b="1" dirty="0" smtClean="0">
                <a:solidFill>
                  <a:srgbClr val="E46C0A"/>
                </a:solidFill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►Vital quartier : 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tangibles results and motivating effects</a:t>
            </a:r>
          </a:p>
          <a:p>
            <a:pPr algn="just">
              <a:defRPr/>
            </a:pPr>
            <a:endParaRPr lang="fr-FR" b="1" dirty="0">
              <a:solidFill>
                <a:schemeClr val="accent6"/>
              </a:solidFill>
              <a:latin typeface="Verdana" pitchFamily="34" charset="0"/>
              <a:ea typeface="ＭＳ Ｐゴシック"/>
              <a:cs typeface="ＭＳ Ｐゴシック"/>
            </a:endParaRPr>
          </a:p>
        </p:txBody>
      </p:sp>
      <p:pic>
        <p:nvPicPr>
          <p:cNvPr id="10" name="Image 9" descr="LOGOMASTER SEMAEST Horizontal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304801"/>
            <a:ext cx="1981200" cy="424542"/>
          </a:xfrm>
          <a:prstGeom prst="rect">
            <a:avLst/>
          </a:prstGeom>
        </p:spPr>
      </p:pic>
      <p:sp>
        <p:nvSpPr>
          <p:cNvPr id="20" name="Espace réservé du numéro de diapositive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r-FR" dirty="0" smtClean="0"/>
              <a:t>11</a:t>
            </a:r>
            <a:endParaRPr lang="fr-FR" dirty="0"/>
          </a:p>
        </p:txBody>
      </p:sp>
      <p:sp>
        <p:nvSpPr>
          <p:cNvPr id="23" name="Rectangle 22">
            <a:hlinkClick r:id="rId6" action="ppaction://hlinksldjump"/>
          </p:cNvPr>
          <p:cNvSpPr/>
          <p:nvPr/>
        </p:nvSpPr>
        <p:spPr>
          <a:xfrm>
            <a:off x="1547664" y="6348416"/>
            <a:ext cx="1431218" cy="50958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5576" y="2019032"/>
            <a:ext cx="78488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fr-FR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ＭＳ Ｐゴシック"/>
                <a:cs typeface="ＭＳ Ｐゴシック"/>
              </a:rPr>
              <a:t> </a:t>
            </a:r>
            <a:endParaRPr lang="fr-FR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ＭＳ Ｐゴシック"/>
              <a:cs typeface="ＭＳ Ｐゴシック"/>
            </a:endParaRPr>
          </a:p>
          <a:p>
            <a:pPr marL="538163" lvl="3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endParaRPr lang="fr-FR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ＭＳ Ｐゴシック"/>
              <a:cs typeface="ＭＳ Ｐゴシック"/>
            </a:endParaRPr>
          </a:p>
          <a:p>
            <a:pPr algn="just">
              <a:defRPr/>
            </a:pPr>
            <a:endParaRPr lang="fr-FR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ea typeface="ＭＳ Ｐゴシック"/>
              <a:cs typeface="ＭＳ Ｐゴシック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667000" y="151442"/>
            <a:ext cx="6477000" cy="762957"/>
          </a:xfrm>
          <a:prstGeom prst="rect">
            <a:avLst/>
          </a:prstGeom>
          <a:solidFill>
            <a:srgbClr val="374A5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438400" y="1"/>
            <a:ext cx="6705600" cy="72934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2590800" y="12220"/>
            <a:ext cx="6400800" cy="737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defTabSz="457200">
              <a:spcBef>
                <a:spcPct val="0"/>
              </a:spcBef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Unicode MS"/>
              <a:ea typeface="+mj-ea"/>
              <a:cs typeface="Arial Bold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6629399"/>
            <a:ext cx="9144000" cy="23404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251520" y="1106160"/>
            <a:ext cx="827970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>
              <a:defRPr/>
            </a:pPr>
            <a:r>
              <a:rPr lang="fr-FR" sz="2000" b="1" dirty="0" smtClean="0">
                <a:solidFill>
                  <a:srgbClr val="E46C0A"/>
                </a:solidFill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► 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Example 5</a:t>
            </a:r>
            <a:r>
              <a:rPr lang="en-GB" sz="2000" b="1" baseline="30000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en-GB" sz="2000" b="1" dirty="0" smtClean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borough</a:t>
            </a:r>
            <a:endParaRPr lang="fr-FR" sz="2000" b="1" dirty="0" smtClean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1" algn="just">
              <a:defRPr/>
            </a:pPr>
            <a:endParaRPr lang="fr-FR" b="1" dirty="0">
              <a:solidFill>
                <a:schemeClr val="accent6"/>
              </a:solidFill>
              <a:latin typeface="Verdana" pitchFamily="34" charset="0"/>
              <a:ea typeface="ＭＳ Ｐゴシック"/>
              <a:cs typeface="ＭＳ Ｐゴシック"/>
            </a:endParaRPr>
          </a:p>
        </p:txBody>
      </p:sp>
      <p:pic>
        <p:nvPicPr>
          <p:cNvPr id="10" name="Image 9" descr="LOGOMASTER SEMAEST Horizontal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04801"/>
            <a:ext cx="1981200" cy="424542"/>
          </a:xfrm>
          <a:prstGeom prst="rect">
            <a:avLst/>
          </a:prstGeom>
        </p:spPr>
      </p:pic>
      <p:sp>
        <p:nvSpPr>
          <p:cNvPr id="20" name="Espace réservé du numéro de diapositive 19"/>
          <p:cNvSpPr>
            <a:spLocks noGrp="1"/>
          </p:cNvSpPr>
          <p:nvPr>
            <p:ph type="sldNum" sz="quarter" idx="12"/>
          </p:nvPr>
        </p:nvSpPr>
        <p:spPr>
          <a:xfrm>
            <a:off x="6614864" y="6356350"/>
            <a:ext cx="2133600" cy="365125"/>
          </a:xfrm>
        </p:spPr>
        <p:txBody>
          <a:bodyPr/>
          <a:lstStyle/>
          <a:p>
            <a:r>
              <a:rPr lang="fr-FR" dirty="0" smtClean="0"/>
              <a:t>16</a:t>
            </a:r>
            <a:endParaRPr lang="fr-FR" dirty="0"/>
          </a:p>
        </p:txBody>
      </p:sp>
      <p:sp>
        <p:nvSpPr>
          <p:cNvPr id="34" name="ZoneTexte 33"/>
          <p:cNvSpPr txBox="1"/>
          <p:nvPr/>
        </p:nvSpPr>
        <p:spPr>
          <a:xfrm>
            <a:off x="251520" y="1700808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err="1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Before</a:t>
            </a:r>
            <a:endParaRPr lang="fr-FR" sz="1600" b="1" dirty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</p:txBody>
      </p:sp>
      <p:sp>
        <p:nvSpPr>
          <p:cNvPr id="35" name="ZoneTexte 34"/>
          <p:cNvSpPr txBox="1"/>
          <p:nvPr/>
        </p:nvSpPr>
        <p:spPr>
          <a:xfrm>
            <a:off x="4788024" y="1700808"/>
            <a:ext cx="15121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err="1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After</a:t>
            </a:r>
            <a:endParaRPr lang="fr-FR" sz="1600" b="1" dirty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</p:txBody>
      </p:sp>
      <p:pic>
        <p:nvPicPr>
          <p:cNvPr id="29" name="Image 28" descr="avant (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060848"/>
            <a:ext cx="4104000" cy="2736000"/>
          </a:xfrm>
          <a:prstGeom prst="rect">
            <a:avLst/>
          </a:prstGeom>
        </p:spPr>
      </p:pic>
      <p:pic>
        <p:nvPicPr>
          <p:cNvPr id="28" name="Image 27" descr="LE BRUIT DU TEMPS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10" y="2060848"/>
            <a:ext cx="4092186" cy="2736000"/>
          </a:xfrm>
          <a:prstGeom prst="rect">
            <a:avLst/>
          </a:prstGeom>
        </p:spPr>
      </p:pic>
      <p:pic>
        <p:nvPicPr>
          <p:cNvPr id="18" name="Image 17" descr="LE BRUIT DU TEMPS 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4128" y="4293096"/>
            <a:ext cx="3230905" cy="2160000"/>
          </a:xfrm>
          <a:prstGeom prst="rect">
            <a:avLst/>
          </a:prstGeom>
        </p:spPr>
      </p:pic>
      <p:pic>
        <p:nvPicPr>
          <p:cNvPr id="17" name="Image 16" descr="28 - 75005 - Boutique travaux -MD 2 (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59992" y="4293096"/>
            <a:ext cx="3240000" cy="2160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2576</TotalTime>
  <Words>886</Words>
  <Application>Microsoft Office PowerPoint</Application>
  <PresentationFormat>Affichage à l'écran (4:3)</PresentationFormat>
  <Paragraphs>195</Paragraphs>
  <Slides>18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19" baseType="lpstr">
      <vt:lpstr>Thème Office</vt:lpstr>
      <vt:lpstr>Public operator of commercial regeneration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Sabrina Lebourgeois</dc:creator>
  <cp:lastModifiedBy>Sabrina Lebourgeois</cp:lastModifiedBy>
  <cp:revision>209</cp:revision>
  <cp:lastPrinted>2014-11-12T16:38:38Z</cp:lastPrinted>
  <dcterms:created xsi:type="dcterms:W3CDTF">2014-04-28T14:21:58Z</dcterms:created>
  <dcterms:modified xsi:type="dcterms:W3CDTF">2014-11-14T17:54:59Z</dcterms:modified>
</cp:coreProperties>
</file>