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7.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9.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10.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11.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1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1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1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16.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17.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18.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19.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0.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1.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22.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23.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24.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25.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6.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27.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28.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29.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30.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8" r:id="rId4"/>
    <p:sldMasterId id="2147483734" r:id="rId5"/>
    <p:sldMasterId id="2147483739" r:id="rId6"/>
    <p:sldMasterId id="2147483760" r:id="rId7"/>
    <p:sldMasterId id="2147483765" r:id="rId8"/>
    <p:sldMasterId id="2147483770" r:id="rId9"/>
    <p:sldMasterId id="2147483775" r:id="rId10"/>
    <p:sldMasterId id="2147483780" r:id="rId11"/>
    <p:sldMasterId id="2147483785" r:id="rId12"/>
    <p:sldMasterId id="2147483790" r:id="rId13"/>
    <p:sldMasterId id="2147483795" r:id="rId14"/>
    <p:sldMasterId id="2147483800" r:id="rId15"/>
    <p:sldMasterId id="2147483805" r:id="rId16"/>
    <p:sldMasterId id="2147483810" r:id="rId17"/>
    <p:sldMasterId id="2147483815" r:id="rId18"/>
    <p:sldMasterId id="2147483825" r:id="rId19"/>
    <p:sldMasterId id="2147483831" r:id="rId20"/>
    <p:sldMasterId id="2147483845" r:id="rId21"/>
    <p:sldMasterId id="2147483851" r:id="rId22"/>
    <p:sldMasterId id="2147483857" r:id="rId23"/>
    <p:sldMasterId id="2147483863" r:id="rId24"/>
    <p:sldMasterId id="2147483866" r:id="rId25"/>
    <p:sldMasterId id="2147483873" r:id="rId26"/>
    <p:sldMasterId id="2147483877" r:id="rId27"/>
    <p:sldMasterId id="2147483881" r:id="rId28"/>
    <p:sldMasterId id="2147483897" r:id="rId29"/>
    <p:sldMasterId id="2147483900" r:id="rId30"/>
    <p:sldMasterId id="2147483920" r:id="rId31"/>
    <p:sldMasterId id="2147483926" r:id="rId32"/>
    <p:sldMasterId id="2147483945" r:id="rId33"/>
    <p:sldMasterId id="2147483950" r:id="rId34"/>
  </p:sldMasterIdLst>
  <p:notesMasterIdLst>
    <p:notesMasterId r:id="rId61"/>
  </p:notesMasterIdLst>
  <p:handoutMasterIdLst>
    <p:handoutMasterId r:id="rId62"/>
  </p:handoutMasterIdLst>
  <p:sldIdLst>
    <p:sldId id="365" r:id="rId35"/>
    <p:sldId id="397" r:id="rId36"/>
    <p:sldId id="426" r:id="rId37"/>
    <p:sldId id="403" r:id="rId38"/>
    <p:sldId id="428" r:id="rId39"/>
    <p:sldId id="405" r:id="rId40"/>
    <p:sldId id="401" r:id="rId41"/>
    <p:sldId id="346" r:id="rId42"/>
    <p:sldId id="402" r:id="rId43"/>
    <p:sldId id="407" r:id="rId44"/>
    <p:sldId id="409" r:id="rId45"/>
    <p:sldId id="408" r:id="rId46"/>
    <p:sldId id="369" r:id="rId47"/>
    <p:sldId id="395" r:id="rId48"/>
    <p:sldId id="373" r:id="rId49"/>
    <p:sldId id="413" r:id="rId50"/>
    <p:sldId id="350" r:id="rId51"/>
    <p:sldId id="425" r:id="rId52"/>
    <p:sldId id="414" r:id="rId53"/>
    <p:sldId id="415" r:id="rId54"/>
    <p:sldId id="421" r:id="rId55"/>
    <p:sldId id="427" r:id="rId56"/>
    <p:sldId id="423" r:id="rId57"/>
    <p:sldId id="418" r:id="rId58"/>
    <p:sldId id="398" r:id="rId59"/>
    <p:sldId id="393" r:id="rId60"/>
  </p:sldIdLst>
  <p:sldSz cx="9144000" cy="6858000" type="screen4x3"/>
  <p:notesSz cx="68580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E42F2F0-F68C-4796-B9D2-A8ECBA02C077}">
          <p14:sldIdLst>
            <p14:sldId id="365"/>
            <p14:sldId id="397"/>
            <p14:sldId id="426"/>
            <p14:sldId id="403"/>
            <p14:sldId id="428"/>
            <p14:sldId id="405"/>
            <p14:sldId id="401"/>
            <p14:sldId id="346"/>
            <p14:sldId id="402"/>
            <p14:sldId id="407"/>
            <p14:sldId id="409"/>
            <p14:sldId id="408"/>
            <p14:sldId id="369"/>
            <p14:sldId id="395"/>
            <p14:sldId id="373"/>
            <p14:sldId id="413"/>
            <p14:sldId id="350"/>
            <p14:sldId id="425"/>
            <p14:sldId id="414"/>
            <p14:sldId id="415"/>
            <p14:sldId id="421"/>
            <p14:sldId id="427"/>
            <p14:sldId id="423"/>
            <p14:sldId id="418"/>
            <p14:sldId id="398"/>
            <p14:sldId id="39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llow Russell" initials="WR"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frameSlides="1"/>
  <p:showPr loop="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5EB8"/>
    <a:srgbClr val="000000"/>
    <a:srgbClr val="00B2A9"/>
    <a:srgbClr val="6CC24A"/>
    <a:srgbClr val="ED8B00"/>
    <a:srgbClr val="BC204B"/>
    <a:srgbClr val="003399"/>
    <a:srgbClr val="878787"/>
    <a:srgbClr val="6F5091"/>
    <a:srgbClr val="E3E3E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2" autoAdjust="0"/>
    <p:restoredTop sz="83309" autoAdjust="0"/>
  </p:normalViewPr>
  <p:slideViewPr>
    <p:cSldViewPr snapToGrid="0" snapToObjects="1">
      <p:cViewPr varScale="1">
        <p:scale>
          <a:sx n="73" d="100"/>
          <a:sy n="73" d="100"/>
        </p:scale>
        <p:origin x="1806" y="6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2" d="100"/>
          <a:sy n="82" d="100"/>
        </p:scale>
        <p:origin x="-1890"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Master" Target="slideMasters/slideMaster23.xml"/><Relationship Id="rId39" Type="http://schemas.openxmlformats.org/officeDocument/2006/relationships/slide" Target="slides/slide5.xml"/><Relationship Id="rId21" Type="http://schemas.openxmlformats.org/officeDocument/2006/relationships/slideMaster" Target="slideMasters/slideMaster18.xml"/><Relationship Id="rId34" Type="http://schemas.openxmlformats.org/officeDocument/2006/relationships/slideMaster" Target="slideMasters/slideMaster31.xml"/><Relationship Id="rId42" Type="http://schemas.openxmlformats.org/officeDocument/2006/relationships/slide" Target="slides/slide8.xml"/><Relationship Id="rId47" Type="http://schemas.openxmlformats.org/officeDocument/2006/relationships/slide" Target="slides/slide13.xml"/><Relationship Id="rId50" Type="http://schemas.openxmlformats.org/officeDocument/2006/relationships/slide" Target="slides/slide16.xml"/><Relationship Id="rId55" Type="http://schemas.openxmlformats.org/officeDocument/2006/relationships/slide" Target="slides/slide21.xml"/><Relationship Id="rId63"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Master" Target="slideMasters/slideMaster26.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Master" Target="slideMasters/slideMaster21.xml"/><Relationship Id="rId32" Type="http://schemas.openxmlformats.org/officeDocument/2006/relationships/slideMaster" Target="slideMasters/slideMaster29.xml"/><Relationship Id="rId37" Type="http://schemas.openxmlformats.org/officeDocument/2006/relationships/slide" Target="slides/slide3.xml"/><Relationship Id="rId40" Type="http://schemas.openxmlformats.org/officeDocument/2006/relationships/slide" Target="slides/slide6.xml"/><Relationship Id="rId45" Type="http://schemas.openxmlformats.org/officeDocument/2006/relationships/slide" Target="slides/slide11.xml"/><Relationship Id="rId53" Type="http://schemas.openxmlformats.org/officeDocument/2006/relationships/slide" Target="slides/slide19.xml"/><Relationship Id="rId58" Type="http://schemas.openxmlformats.org/officeDocument/2006/relationships/slide" Target="slides/slide24.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Master" Target="slideMasters/slideMaster20.xml"/><Relationship Id="rId28" Type="http://schemas.openxmlformats.org/officeDocument/2006/relationships/slideMaster" Target="slideMasters/slideMaster25.xml"/><Relationship Id="rId36" Type="http://schemas.openxmlformats.org/officeDocument/2006/relationships/slide" Target="slides/slide2.xml"/><Relationship Id="rId49" Type="http://schemas.openxmlformats.org/officeDocument/2006/relationships/slide" Target="slides/slide15.xml"/><Relationship Id="rId57" Type="http://schemas.openxmlformats.org/officeDocument/2006/relationships/slide" Target="slides/slide23.xml"/><Relationship Id="rId61" Type="http://schemas.openxmlformats.org/officeDocument/2006/relationships/notesMaster" Target="notesMasters/notesMaster1.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slideMaster" Target="slideMasters/slideMaster28.xml"/><Relationship Id="rId44" Type="http://schemas.openxmlformats.org/officeDocument/2006/relationships/slide" Target="slides/slide10.xml"/><Relationship Id="rId52" Type="http://schemas.openxmlformats.org/officeDocument/2006/relationships/slide" Target="slides/slide18.xml"/><Relationship Id="rId60" Type="http://schemas.openxmlformats.org/officeDocument/2006/relationships/slide" Target="slides/slide2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Master" Target="slideMasters/slideMaster19.xml"/><Relationship Id="rId27" Type="http://schemas.openxmlformats.org/officeDocument/2006/relationships/slideMaster" Target="slideMasters/slideMaster24.xml"/><Relationship Id="rId30" Type="http://schemas.openxmlformats.org/officeDocument/2006/relationships/slideMaster" Target="slideMasters/slideMaster27.xml"/><Relationship Id="rId35" Type="http://schemas.openxmlformats.org/officeDocument/2006/relationships/slide" Target="slides/slide1.xml"/><Relationship Id="rId43" Type="http://schemas.openxmlformats.org/officeDocument/2006/relationships/slide" Target="slides/slide9.xml"/><Relationship Id="rId48" Type="http://schemas.openxmlformats.org/officeDocument/2006/relationships/slide" Target="slides/slide14.xml"/><Relationship Id="rId56" Type="http://schemas.openxmlformats.org/officeDocument/2006/relationships/slide" Target="slides/slide22.xml"/><Relationship Id="rId6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17.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Master" Target="slideMasters/slideMaster22.xml"/><Relationship Id="rId33" Type="http://schemas.openxmlformats.org/officeDocument/2006/relationships/slideMaster" Target="slideMasters/slideMaster30.xml"/><Relationship Id="rId38" Type="http://schemas.openxmlformats.org/officeDocument/2006/relationships/slide" Target="slides/slide4.xml"/><Relationship Id="rId46" Type="http://schemas.openxmlformats.org/officeDocument/2006/relationships/slide" Target="slides/slide12.xml"/><Relationship Id="rId59" Type="http://schemas.openxmlformats.org/officeDocument/2006/relationships/slide" Target="slides/slide25.xml"/><Relationship Id="rId67" Type="http://schemas.openxmlformats.org/officeDocument/2006/relationships/tableStyles" Target="tableStyles.xml"/><Relationship Id="rId20" Type="http://schemas.openxmlformats.org/officeDocument/2006/relationships/slideMaster" Target="slideMasters/slideMaster17.xml"/><Relationship Id="rId41" Type="http://schemas.openxmlformats.org/officeDocument/2006/relationships/slide" Target="slides/slide7.xml"/><Relationship Id="rId54" Type="http://schemas.openxmlformats.org/officeDocument/2006/relationships/slide" Target="slides/slide20.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64820"/>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sz="quarter" idx="1"/>
          </p:nvPr>
        </p:nvSpPr>
        <p:spPr>
          <a:xfrm>
            <a:off x="3884613" y="1"/>
            <a:ext cx="2971800" cy="464820"/>
          </a:xfrm>
          <a:prstGeom prst="rect">
            <a:avLst/>
          </a:prstGeom>
        </p:spPr>
        <p:txBody>
          <a:bodyPr vert="horz" lIns="92757" tIns="46378" rIns="92757" bIns="46378" rtlCol="0"/>
          <a:lstStyle>
            <a:lvl1pPr algn="r">
              <a:defRPr sz="1200"/>
            </a:lvl1pPr>
          </a:lstStyle>
          <a:p>
            <a:fld id="{727DD5BF-312D-444B-87CD-AFB267496818}" type="datetimeFigureOut">
              <a:rPr lang="en-US" smtClean="0"/>
              <a:t>11/16/2014</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2757" tIns="46378" rIns="92757" bIns="46378"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2757" tIns="46378" rIns="92757" bIns="46378" rtlCol="0" anchor="b"/>
          <a:lstStyle>
            <a:lvl1pPr algn="r">
              <a:defRPr sz="1200"/>
            </a:lvl1pPr>
          </a:lstStyle>
          <a:p>
            <a:fld id="{AC5C0E79-7011-634C-857B-04AAF91F039F}" type="slidenum">
              <a:rPr lang="en-US" smtClean="0"/>
              <a:t>‹#›</a:t>
            </a:fld>
            <a:endParaRPr lang="en-US"/>
          </a:p>
        </p:txBody>
      </p:sp>
    </p:spTree>
    <p:extLst>
      <p:ext uri="{BB962C8B-B14F-4D97-AF65-F5344CB8AC3E}">
        <p14:creationId xmlns:p14="http://schemas.microsoft.com/office/powerpoint/2010/main" val="427598329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64820"/>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884613" y="1"/>
            <a:ext cx="2971800" cy="464820"/>
          </a:xfrm>
          <a:prstGeom prst="rect">
            <a:avLst/>
          </a:prstGeom>
        </p:spPr>
        <p:txBody>
          <a:bodyPr vert="horz" lIns="92757" tIns="46378" rIns="92757" bIns="46378" rtlCol="0"/>
          <a:lstStyle>
            <a:lvl1pPr algn="r">
              <a:defRPr sz="1200"/>
            </a:lvl1pPr>
          </a:lstStyle>
          <a:p>
            <a:fld id="{D9117B1E-2C36-8448-AC5A-E06188021A21}" type="datetimeFigureOut">
              <a:rPr lang="en-US" smtClean="0"/>
              <a:t>11/16/2014</a:t>
            </a:fld>
            <a:endParaRPr lang="en-US"/>
          </a:p>
        </p:txBody>
      </p:sp>
      <p:sp>
        <p:nvSpPr>
          <p:cNvPr id="4" name="Slide Image Placeholder 3"/>
          <p:cNvSpPr>
            <a:spLocks noGrp="1" noRot="1" noChangeAspect="1"/>
          </p:cNvSpPr>
          <p:nvPr>
            <p:ph type="sldImg" idx="2"/>
          </p:nvPr>
        </p:nvSpPr>
        <p:spPr>
          <a:xfrm>
            <a:off x="1104900" y="696913"/>
            <a:ext cx="4648200" cy="3487737"/>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757" tIns="46378" rIns="92757" bIns="4637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2757" tIns="46378" rIns="92757" bIns="46378" rtlCol="0" anchor="b"/>
          <a:lstStyle>
            <a:lvl1pPr algn="r">
              <a:defRPr sz="1200"/>
            </a:lvl1pPr>
          </a:lstStyle>
          <a:p>
            <a:fld id="{7271B9FA-B3CF-3440-8D25-76D3B431F573}" type="slidenum">
              <a:rPr lang="en-US" smtClean="0"/>
              <a:t>‹#›</a:t>
            </a:fld>
            <a:endParaRPr lang="en-US"/>
          </a:p>
        </p:txBody>
      </p:sp>
    </p:spTree>
    <p:extLst>
      <p:ext uri="{BB962C8B-B14F-4D97-AF65-F5344CB8AC3E}">
        <p14:creationId xmlns:p14="http://schemas.microsoft.com/office/powerpoint/2010/main" val="385421973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socialventurepartners.org/arizona/profiles/camelback-high-school/" TargetMode="External"/><Relationship Id="rId7" Type="http://schemas.openxmlformats.org/officeDocument/2006/relationships/hyperlink" Target="http://www.hhs.gov/"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camelbackalumni.com/frame.htm?index.html" TargetMode="External"/><Relationship Id="rId5" Type="http://schemas.openxmlformats.org/officeDocument/2006/relationships/hyperlink" Target="http://www.ritzcarlton.com/en/Default.htm" TargetMode="External"/><Relationship Id="rId4" Type="http://schemas.openxmlformats.org/officeDocument/2006/relationships/hyperlink" Target="http://www.azed.gov/standards-development-assessment/"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71B9FA-B3CF-3440-8D25-76D3B431F573}" type="slidenum">
              <a:rPr lang="en-US" smtClean="0"/>
              <a:t>1</a:t>
            </a:fld>
            <a:endParaRPr lang="en-US"/>
          </a:p>
        </p:txBody>
      </p:sp>
    </p:spTree>
    <p:extLst>
      <p:ext uri="{BB962C8B-B14F-4D97-AF65-F5344CB8AC3E}">
        <p14:creationId xmlns:p14="http://schemas.microsoft.com/office/powerpoint/2010/main" val="2392410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71B9FA-B3CF-3440-8D25-76D3B431F573}" type="slidenum">
              <a:rPr lang="en-US" smtClean="0"/>
              <a:t>11</a:t>
            </a:fld>
            <a:endParaRPr lang="en-US"/>
          </a:p>
        </p:txBody>
      </p:sp>
    </p:spTree>
    <p:extLst>
      <p:ext uri="{BB962C8B-B14F-4D97-AF65-F5344CB8AC3E}">
        <p14:creationId xmlns:p14="http://schemas.microsoft.com/office/powerpoint/2010/main" val="2154069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71B9FA-B3CF-3440-8D25-76D3B431F573}" type="slidenum">
              <a:rPr lang="en-US" smtClean="0"/>
              <a:t>12</a:t>
            </a:fld>
            <a:endParaRPr lang="en-US"/>
          </a:p>
        </p:txBody>
      </p:sp>
    </p:spTree>
    <p:extLst>
      <p:ext uri="{BB962C8B-B14F-4D97-AF65-F5344CB8AC3E}">
        <p14:creationId xmlns:p14="http://schemas.microsoft.com/office/powerpoint/2010/main" val="2982852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a typeface="ＭＳ Ｐゴシック" pitchFamily="34" charset="-128"/>
              </a:rPr>
              <a:t>SVP goes beyond</a:t>
            </a:r>
            <a:r>
              <a:rPr lang="en-US" baseline="0" dirty="0" smtClean="0">
                <a:ea typeface="ＭＳ Ｐゴシック" pitchFamily="34" charset="-128"/>
              </a:rPr>
              <a:t> giving money. We:</a:t>
            </a:r>
            <a:endParaRPr lang="en-US" dirty="0" smtClean="0">
              <a:effectLst/>
            </a:endParaRPr>
          </a:p>
          <a:p>
            <a:endParaRPr lang="en-US" i="1" dirty="0" smtClean="0">
              <a:effectLst/>
            </a:endParaRPr>
          </a:p>
          <a:p>
            <a:r>
              <a:rPr lang="en-US" b="1" i="1" dirty="0" smtClean="0">
                <a:effectLst/>
              </a:rPr>
              <a:t>Connect and engage individuals,</a:t>
            </a:r>
            <a:r>
              <a:rPr lang="en-US" dirty="0" smtClean="0">
                <a:effectLst/>
              </a:rPr>
              <a:t> helping them make the greatest impact with their philanthropic giving.</a:t>
            </a:r>
          </a:p>
          <a:p>
            <a:r>
              <a:rPr lang="en-US" b="1" i="1" dirty="0" smtClean="0">
                <a:effectLst/>
              </a:rPr>
              <a:t>Fund and strengthen nonprofits,</a:t>
            </a:r>
            <a:r>
              <a:rPr lang="en-US" b="1" dirty="0" smtClean="0">
                <a:effectLst/>
              </a:rPr>
              <a:t> </a:t>
            </a:r>
            <a:r>
              <a:rPr lang="en-US" dirty="0" smtClean="0">
                <a:effectLst/>
              </a:rPr>
              <a:t>helping them take their vital work for communities to the next level.</a:t>
            </a:r>
          </a:p>
          <a:p>
            <a:r>
              <a:rPr lang="en-US" b="1" i="1" dirty="0" smtClean="0">
                <a:effectLst/>
              </a:rPr>
              <a:t>Invest in collaborative solutions,</a:t>
            </a:r>
            <a:r>
              <a:rPr lang="en-US" b="1" dirty="0" smtClean="0">
                <a:effectLst/>
              </a:rPr>
              <a:t> </a:t>
            </a:r>
            <a:r>
              <a:rPr lang="en-US" dirty="0" smtClean="0">
                <a:effectLst/>
              </a:rPr>
              <a:t>so those with a common cause can align their efforts and go farther, together.</a:t>
            </a:r>
          </a:p>
          <a:p>
            <a:endParaRPr lang="en-US" dirty="0" smtClean="0">
              <a:effectLst/>
            </a:endParaRPr>
          </a:p>
        </p:txBody>
      </p:sp>
      <p:sp>
        <p:nvSpPr>
          <p:cNvPr id="4" name="Slide Number Placeholder 3"/>
          <p:cNvSpPr>
            <a:spLocks noGrp="1"/>
          </p:cNvSpPr>
          <p:nvPr>
            <p:ph type="sldNum" sz="quarter" idx="10"/>
          </p:nvPr>
        </p:nvSpPr>
        <p:spPr/>
        <p:txBody>
          <a:bodyPr/>
          <a:lstStyle/>
          <a:p>
            <a:fld id="{7271B9FA-B3CF-3440-8D25-76D3B431F573}" type="slidenum">
              <a:rPr lang="en-US" smtClean="0"/>
              <a:t>13</a:t>
            </a:fld>
            <a:endParaRPr lang="en-US"/>
          </a:p>
        </p:txBody>
      </p:sp>
    </p:spTree>
    <p:extLst>
      <p:ext uri="{BB962C8B-B14F-4D97-AF65-F5344CB8AC3E}">
        <p14:creationId xmlns:p14="http://schemas.microsoft.com/office/powerpoint/2010/main" val="7931857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effectLst/>
            </a:endParaRPr>
          </a:p>
          <a:p>
            <a:r>
              <a:rPr lang="en-US" i="0" dirty="0" smtClean="0">
                <a:effectLst/>
              </a:rPr>
              <a:t>We connect and engage people</a:t>
            </a:r>
            <a:r>
              <a:rPr lang="en-US" i="0" baseline="0" dirty="0" smtClean="0">
                <a:effectLst/>
              </a:rPr>
              <a:t> who want to be a part of the change in their communities.  We help them m</a:t>
            </a:r>
            <a:r>
              <a:rPr lang="en-US" dirty="0" smtClean="0">
                <a:effectLst/>
              </a:rPr>
              <a:t>ake the </a:t>
            </a:r>
            <a:r>
              <a:rPr lang="en-US" smtClean="0">
                <a:effectLst/>
              </a:rPr>
              <a:t>greatest impact with </a:t>
            </a:r>
            <a:r>
              <a:rPr lang="en-US" dirty="0" smtClean="0">
                <a:effectLst/>
              </a:rPr>
              <a:t>their </a:t>
            </a:r>
            <a:r>
              <a:rPr lang="en-US" smtClean="0">
                <a:effectLst/>
              </a:rPr>
              <a:t>philanthropic giving</a:t>
            </a:r>
            <a:r>
              <a:rPr lang="en-US" baseline="0" smtClean="0">
                <a:effectLst/>
              </a:rPr>
              <a:t>.  </a:t>
            </a:r>
            <a:r>
              <a:rPr lang="en-US" smtClean="0">
                <a:effectLst/>
              </a:rPr>
              <a:t>  </a:t>
            </a:r>
            <a:endParaRPr lang="en-US" dirty="0" smtClean="0">
              <a:effectLst/>
            </a:endParaRPr>
          </a:p>
        </p:txBody>
      </p:sp>
      <p:sp>
        <p:nvSpPr>
          <p:cNvPr id="4" name="Slide Number Placeholder 3"/>
          <p:cNvSpPr>
            <a:spLocks noGrp="1"/>
          </p:cNvSpPr>
          <p:nvPr>
            <p:ph type="sldNum" sz="quarter" idx="10"/>
          </p:nvPr>
        </p:nvSpPr>
        <p:spPr/>
        <p:txBody>
          <a:bodyPr/>
          <a:lstStyle/>
          <a:p>
            <a:fld id="{7271B9FA-B3CF-3440-8D25-76D3B431F573}" type="slidenum">
              <a:rPr lang="en-US" smtClean="0"/>
              <a:t>14</a:t>
            </a:fld>
            <a:endParaRPr lang="en-US"/>
          </a:p>
        </p:txBody>
      </p:sp>
    </p:spTree>
    <p:extLst>
      <p:ext uri="{BB962C8B-B14F-4D97-AF65-F5344CB8AC3E}">
        <p14:creationId xmlns:p14="http://schemas.microsoft.com/office/powerpoint/2010/main" val="1199272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ea typeface="ＭＳ Ｐゴシック" pitchFamily="34" charset="-128"/>
              </a:rPr>
              <a:t>SVP works alongside carefully vetted organizations. We PARTNER deeply for long-term solutions and systemic change. </a:t>
            </a:r>
            <a:endParaRPr lang="en-US" dirty="0" smtClean="0"/>
          </a:p>
          <a:p>
            <a:endParaRPr lang="en-US" baseline="0" dirty="0" smtClean="0"/>
          </a:p>
          <a:p>
            <a:r>
              <a:rPr lang="en-US" baseline="0" dirty="0" smtClean="0"/>
              <a:t>As one nonprofit Executive Director put it: “During our five year partnership with SVP, we increased our curriculum products seven-fold and went from reaching 100,000 students annually to more than 1.5 million. Our relationship with SVP transformed our organization</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7271B9FA-B3CF-3440-8D25-76D3B431F573}" type="slidenum">
              <a:rPr lang="en-US" smtClean="0"/>
              <a:t>15</a:t>
            </a:fld>
            <a:endParaRPr lang="en-US"/>
          </a:p>
        </p:txBody>
      </p:sp>
    </p:spTree>
    <p:extLst>
      <p:ext uri="{BB962C8B-B14F-4D97-AF65-F5344CB8AC3E}">
        <p14:creationId xmlns:p14="http://schemas.microsoft.com/office/powerpoint/2010/main" val="1199272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i="0" dirty="0" smtClean="0"/>
              <a:t>The SVP Model of engaged philanthropy</a:t>
            </a:r>
            <a:r>
              <a:rPr lang="en-US" sz="1300" i="0" baseline="0" dirty="0" smtClean="0"/>
              <a:t> is powerful.  </a:t>
            </a:r>
            <a:r>
              <a:rPr lang="en-US" sz="1300" i="0" dirty="0" smtClean="0"/>
              <a:t>You can see the difference between</a:t>
            </a:r>
            <a:r>
              <a:rPr lang="en-US" sz="1300" i="0" baseline="0" dirty="0" smtClean="0"/>
              <a:t> SVP and traditional grant-making. We give u</a:t>
            </a:r>
            <a:r>
              <a:rPr lang="en-US" sz="1300" i="0" dirty="0" smtClean="0"/>
              <a:t>nrestricted gifts – also known as General Operating Support.  These</a:t>
            </a:r>
            <a:r>
              <a:rPr lang="en-US" sz="1300" i="0" baseline="0" dirty="0" smtClean="0"/>
              <a:t> gifts </a:t>
            </a:r>
            <a:r>
              <a:rPr lang="en-US" sz="1300" i="0" dirty="0" smtClean="0"/>
              <a:t>support a nonprofit or social purpose organization’s mission rather than specific projects or programs.</a:t>
            </a:r>
          </a:p>
          <a:p>
            <a:endParaRPr lang="en-US" sz="1300" i="0" dirty="0" smtClean="0"/>
          </a:p>
          <a:p>
            <a:endParaRPr lang="en-US" sz="1300" i="0" dirty="0" smtClean="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4036600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i="0" dirty="0" smtClean="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8736553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effectLst/>
              </a:rPr>
              <a:t>Many </a:t>
            </a:r>
            <a:r>
              <a:rPr lang="en-US" sz="1400" dirty="0" smtClean="0">
                <a:effectLst/>
              </a:rPr>
              <a:t>thanks to </a:t>
            </a:r>
            <a:r>
              <a:rPr lang="en-US" sz="1400" b="1" dirty="0" smtClean="0">
                <a:effectLst/>
              </a:rPr>
              <a:t>Carolyn </a:t>
            </a:r>
            <a:r>
              <a:rPr lang="en-US" sz="1400" b="1" dirty="0" err="1" smtClean="0">
                <a:effectLst/>
              </a:rPr>
              <a:t>Manke</a:t>
            </a:r>
            <a:r>
              <a:rPr lang="en-US" sz="1400" dirty="0" smtClean="0">
                <a:effectLst/>
              </a:rPr>
              <a:t> for lending her expertise to the NAYA staff as they have been determining the metrics they will track for the programs supported by the Portland Children’s Levy, including the new Home Visiting program that is launching this fall, thanks in large part to the tremendous work of </a:t>
            </a:r>
            <a:r>
              <a:rPr lang="en-US" sz="1400" b="1" dirty="0" smtClean="0">
                <a:effectLst/>
              </a:rPr>
              <a:t>Stephanie Feeney</a:t>
            </a:r>
            <a:r>
              <a:rPr lang="en-US" sz="1400" dirty="0" smtClean="0">
                <a:effectLst/>
              </a:rPr>
              <a:t> and the Early Childhood Advisory Council. In the areas of Early Childhood Services and Program Expansion, it is exciting to see Carolyn and Stephanie’s hard work paying off as NAYA’s new Home Visiting program is about to launch.</a:t>
            </a:r>
          </a:p>
          <a:p>
            <a:r>
              <a:rPr lang="en-US" sz="1400" dirty="0" smtClean="0">
                <a:effectLst/>
              </a:rPr>
              <a:t>Huge thanks as well to </a:t>
            </a:r>
            <a:r>
              <a:rPr lang="en-US" sz="1400" b="1" dirty="0" smtClean="0">
                <a:effectLst/>
              </a:rPr>
              <a:t>Carlo </a:t>
            </a:r>
            <a:r>
              <a:rPr lang="en-US" sz="1400" b="1" dirty="0" err="1" smtClean="0">
                <a:effectLst/>
              </a:rPr>
              <a:t>Delumpa</a:t>
            </a:r>
            <a:r>
              <a:rPr lang="en-US" sz="1400" dirty="0" smtClean="0">
                <a:effectLst/>
              </a:rPr>
              <a:t> who continues to bring great value to NAYA’s marketing and communications work. NAYA’s marketing, communications, and fund development team have engaged Carlo’s expertise and mentoring to help them develop a powerful value proposition that informs their messaging and grant writing, create a comprehensive online marketing plan, and to begin to formulate a strategic plan for their department that will help them be even more cohesive, responsive and effective.</a:t>
            </a:r>
          </a:p>
          <a:p>
            <a:r>
              <a:rPr lang="en-US" sz="1400" dirty="0" smtClean="0">
                <a:effectLst/>
              </a:rPr>
              <a:t>NAYA is intentionally building capacity across the organization with an eye toward sustainability well beyond the capital campaign. This focus is a direct result of the input and financial investment of the </a:t>
            </a:r>
            <a:r>
              <a:rPr lang="en-US" sz="1400" b="1" dirty="0" smtClean="0">
                <a:effectLst/>
              </a:rPr>
              <a:t>SVP Community Impact Committee</a:t>
            </a:r>
            <a:r>
              <a:rPr lang="en-US" sz="1400" dirty="0" smtClean="0">
                <a:effectLst/>
              </a:rPr>
              <a:t> last spring – a tremendous example of how SVP can strategically build capacity while meeting immediate needs of an Investee!</a:t>
            </a:r>
          </a:p>
          <a:p>
            <a:r>
              <a:rPr lang="en-US" sz="1400" dirty="0" smtClean="0">
                <a:effectLst/>
              </a:rPr>
              <a:t>I am thrilled that we have a new volunteer joining our team, </a:t>
            </a:r>
            <a:r>
              <a:rPr lang="en-US" sz="1400" b="1" dirty="0" smtClean="0">
                <a:effectLst/>
              </a:rPr>
              <a:t>Rod </a:t>
            </a:r>
            <a:r>
              <a:rPr lang="en-US" sz="1400" b="1" dirty="0" err="1" smtClean="0">
                <a:effectLst/>
              </a:rPr>
              <a:t>MacDow</a:t>
            </a:r>
            <a:r>
              <a:rPr lang="en-US" sz="1400" b="1" dirty="0" smtClean="0">
                <a:effectLst/>
              </a:rPr>
              <a:t> (a former Encore Fellow)</a:t>
            </a:r>
            <a:r>
              <a:rPr lang="en-US" sz="1400" dirty="0" smtClean="0">
                <a:effectLst/>
              </a:rPr>
              <a:t>, lending his business planning expertise to this important process. Welcome Rod! I’d also like to welcome </a:t>
            </a:r>
            <a:r>
              <a:rPr lang="en-US" sz="1400" b="1" dirty="0" smtClean="0">
                <a:effectLst/>
              </a:rPr>
              <a:t>Wendy Weissman (a former Encore Fellow)</a:t>
            </a:r>
            <a:r>
              <a:rPr lang="en-US" sz="1400" dirty="0" smtClean="0">
                <a:effectLst/>
              </a:rPr>
              <a:t> to our team. Wendy brings wonderful insights and expertise to her new role as advisor to lead partners and investee engagements. She joins </a:t>
            </a:r>
            <a:r>
              <a:rPr lang="en-US" sz="1400" b="1" dirty="0" smtClean="0">
                <a:effectLst/>
              </a:rPr>
              <a:t>Lauren Johnson (SVP Director of Community Impact), Renee </a:t>
            </a:r>
            <a:r>
              <a:rPr lang="en-US" sz="1400" b="1" dirty="0" err="1" smtClean="0">
                <a:effectLst/>
              </a:rPr>
              <a:t>Rhiner</a:t>
            </a:r>
            <a:r>
              <a:rPr lang="en-US" sz="1400" b="1" dirty="0" smtClean="0">
                <a:effectLst/>
              </a:rPr>
              <a:t> (a former Encore Fellow),</a:t>
            </a:r>
            <a:r>
              <a:rPr lang="en-US" sz="1400" dirty="0" smtClean="0">
                <a:effectLst/>
              </a:rPr>
              <a:t> and S</a:t>
            </a:r>
            <a:r>
              <a:rPr lang="en-US" sz="1400" b="1" dirty="0" smtClean="0">
                <a:effectLst/>
              </a:rPr>
              <a:t>VP Partner Val </a:t>
            </a:r>
            <a:r>
              <a:rPr lang="en-US" sz="1400" b="1" dirty="0" err="1" smtClean="0">
                <a:effectLst/>
              </a:rPr>
              <a:t>Ilsley</a:t>
            </a:r>
            <a:r>
              <a:rPr lang="en-US" sz="1400" dirty="0" smtClean="0">
                <a:effectLst/>
              </a:rPr>
              <a:t> in helping guide our capacity building work and support me in keeping us on track. And Carol </a:t>
            </a:r>
            <a:r>
              <a:rPr lang="en-US" sz="1400" dirty="0" err="1" smtClean="0">
                <a:effectLst/>
              </a:rPr>
              <a:t>Rossio</a:t>
            </a:r>
            <a:r>
              <a:rPr lang="en-US" sz="1400" dirty="0" smtClean="0">
                <a:effectLst/>
              </a:rPr>
              <a:t> has been hard at work as an Encore Fellow researching potential micro enterprise and social enterprise projects.</a:t>
            </a:r>
          </a:p>
          <a:p>
            <a:endParaRPr lang="en-US" sz="1300" i="0" dirty="0" smtClean="0"/>
          </a:p>
          <a:p>
            <a:endParaRPr lang="en-US" sz="1300" i="0" dirty="0" smtClean="0"/>
          </a:p>
          <a:p>
            <a:r>
              <a:rPr lang="en-US" sz="1300" i="0" dirty="0" smtClean="0"/>
              <a:t>Build</a:t>
            </a:r>
            <a:r>
              <a:rPr lang="en-US" sz="1300" i="0" baseline="0" dirty="0" smtClean="0"/>
              <a:t> a business plan that capitalizes on and brings to scale NAYA’s history of community-driven innovation.</a:t>
            </a:r>
            <a:endParaRPr lang="en-US" sz="1300" i="0" dirty="0" smtClean="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6186347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effectLst/>
              </a:rPr>
              <a:t>“I’m an Eagle Scout, an ex-convict, a recovering heroin addict, and the founder and creative director of BTS Communications.”</a:t>
            </a:r>
          </a:p>
          <a:p>
            <a:endParaRPr lang="en-US" sz="1400" dirty="0" smtClean="0">
              <a:effectLst/>
            </a:endParaRPr>
          </a:p>
          <a:p>
            <a:r>
              <a:rPr lang="en-US" sz="1400" dirty="0" smtClean="0">
                <a:effectLst/>
              </a:rPr>
              <a:t>With those words, John Sullivan had his audience riveted.</a:t>
            </a:r>
          </a:p>
          <a:p>
            <a:endParaRPr lang="en-US" sz="1400" dirty="0" smtClean="0">
              <a:effectLst/>
            </a:endParaRPr>
          </a:p>
          <a:p>
            <a:r>
              <a:rPr lang="en-US" sz="1400" dirty="0" smtClean="0">
                <a:effectLst/>
              </a:rPr>
              <a:t>John had a great idea.  His organization provides on-the-job training to Beit </a:t>
            </a:r>
            <a:r>
              <a:rPr lang="en-US" sz="1400" dirty="0" err="1" smtClean="0">
                <a:effectLst/>
              </a:rPr>
              <a:t>T’Shuvah</a:t>
            </a:r>
            <a:r>
              <a:rPr lang="en-US" sz="1400" dirty="0" smtClean="0">
                <a:effectLst/>
              </a:rPr>
              <a:t> rehab facility residents, preparing them for a successful future post-recovery.  He also had an amazing story to tell, but he was not a natural speaker.  After two months of coaching through SVP’s Fast Pitch in Los Angeles, he won $12,500 in funding.  But that was just the beginning.  “Winning the Fast Pitch really changed the way the community looked at us,” says John.  “It changed my idea of who I was…it changed my capacity to understand success.”</a:t>
            </a:r>
          </a:p>
          <a:p>
            <a:endParaRPr lang="en-US" sz="1400" dirty="0" smtClean="0">
              <a:effectLst/>
            </a:endParaRPr>
          </a:p>
          <a:p>
            <a:r>
              <a:rPr lang="en-US" sz="1400" dirty="0" smtClean="0">
                <a:effectLst/>
              </a:rPr>
              <a:t>Within a year of his Fast Pitch win, BTS received a $250,000 gift from the Jewish Community Foundation.</a:t>
            </a:r>
          </a:p>
          <a:p>
            <a:endParaRPr lang="en-US" sz="1400" dirty="0" smtClean="0">
              <a:effectLst/>
            </a:endParaRPr>
          </a:p>
          <a:p>
            <a:r>
              <a:rPr lang="en-US" sz="1400" dirty="0" smtClean="0">
                <a:effectLst/>
              </a:rPr>
              <a:t>The Social Innovation Fast Pitch is a free two-month communication skills training program for nonprofits that are creating lasting social change in Greater Los Angeles. The program trains nonprofit leaders to powerfully communicate their story, and connects them with leaders in the business, philanthropic, and nonprofit communities who can help them achieve their goals.</a:t>
            </a:r>
          </a:p>
          <a:p>
            <a:endParaRPr lang="en-US" sz="1400" dirty="0" smtClean="0">
              <a:effectLst/>
            </a:endParaRPr>
          </a:p>
          <a:p>
            <a:r>
              <a:rPr lang="en-US" sz="1400" dirty="0" smtClean="0">
                <a:effectLst/>
              </a:rPr>
              <a:t>Incarnations of the SVP Fast Pitch have now spread through thirteen other SVP cities, providing mentoring for hundreds of innovative nonprofit leaders who are out to change the world. They learn how to powerfully tell their stories and refine their ideas and strategies – broadening</a:t>
            </a:r>
            <a:r>
              <a:rPr lang="en-US" sz="1400" baseline="0" dirty="0" smtClean="0">
                <a:effectLst/>
              </a:rPr>
              <a:t> and deepening their impact.</a:t>
            </a:r>
            <a:endParaRPr lang="en-US" sz="1300" i="0" dirty="0" smtClean="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272015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smtClean="0">
                <a:solidFill>
                  <a:schemeClr val="tx1"/>
                </a:solidFill>
                <a:effectLst/>
                <a:latin typeface="+mn-lt"/>
                <a:ea typeface="+mn-ea"/>
                <a:cs typeface="+mn-cs"/>
              </a:rPr>
              <a:t>After </a:t>
            </a:r>
            <a:r>
              <a:rPr lang="en-US" sz="1400" kern="1200" dirty="0" smtClean="0">
                <a:solidFill>
                  <a:schemeClr val="tx1"/>
                </a:solidFill>
                <a:effectLst/>
                <a:latin typeface="+mn-lt"/>
                <a:ea typeface="+mn-ea"/>
                <a:cs typeface="+mn-cs"/>
              </a:rPr>
              <a:t>leaving Microsoft in 2000, I knew I wasn’t ready to retire and I wanted to find meaningful work that gave me satisfaction. Given how fortunate I was for having worked at Microsoft, I was looking for the right opportunity that would allow me to give back to the community.</a:t>
            </a:r>
          </a:p>
          <a:p>
            <a:r>
              <a:rPr lang="en-US" sz="1400" kern="1200" dirty="0" smtClean="0">
                <a:solidFill>
                  <a:schemeClr val="tx1"/>
                </a:solidFill>
                <a:effectLst/>
                <a:latin typeface="+mn-lt"/>
                <a:ea typeface="+mn-ea"/>
                <a:cs typeface="+mn-cs"/>
              </a:rPr>
              <a:t>I heard about Social Venture Partners, and was immediately interested by their mission of providing philanthropic education to partners, providing monetary grants to nonprofits, and providing volunteer professional services to grantees to strengthen their capacity and ability to deliver on their mission.  I joined the partnership and quickly made good use of the many partner education opportunities SVP provided. I was then ready to volunteer my technical skills to the nonprofits that were being served by SVP.</a:t>
            </a:r>
          </a:p>
          <a:p>
            <a:r>
              <a:rPr lang="en-US" sz="1400" kern="1200" dirty="0" smtClean="0">
                <a:solidFill>
                  <a:schemeClr val="tx1"/>
                </a:solidFill>
                <a:effectLst/>
                <a:latin typeface="+mn-lt"/>
                <a:ea typeface="+mn-ea"/>
                <a:cs typeface="+mn-cs"/>
              </a:rPr>
              <a:t>One of my first projects was to work with New Futures, a nonprofit serving low-income families in Burien. New Futures needed a way to track who was enrolled in their programs, and the services they received, as well as a slew of reporting requirements from their funders. Based on their needs, I created a database for tracking and reporting on this data. I deployed the solution to multiple New Futures sites, and provided training to staff on how to use the system.</a:t>
            </a:r>
          </a:p>
          <a:p>
            <a:r>
              <a:rPr lang="en-US" sz="1400" kern="1200" dirty="0" smtClean="0">
                <a:solidFill>
                  <a:schemeClr val="tx1"/>
                </a:solidFill>
                <a:effectLst/>
                <a:latin typeface="+mn-lt"/>
                <a:ea typeface="+mn-ea"/>
                <a:cs typeface="+mn-cs"/>
              </a:rPr>
              <a:t>Having been one of the lead developers on the first two versions of Microsoft Access, I found it very satisfying to be able to apply my knowledge to create a system that staff could easily use. Twelve years later, and this database system I created is still in use, and I continue to provide support to them when needed.</a:t>
            </a:r>
          </a:p>
          <a:p>
            <a:r>
              <a:rPr lang="en-US" sz="1400" kern="1200" dirty="0" smtClean="0">
                <a:solidFill>
                  <a:schemeClr val="tx1"/>
                </a:solidFill>
                <a:effectLst/>
                <a:latin typeface="+mn-lt"/>
                <a:ea typeface="+mn-ea"/>
                <a:cs typeface="+mn-cs"/>
              </a:rPr>
              <a:t>My success with New Futures inspired me to continue lending technical expertise to nonprofits. They all have a huge need for data systems, but don’t have the capacity to create the solutions they need to achieve their goals. It’s been very gratifying knowing that the solutions I create help the nonprofits better serve their clients, spending less time on administration, and more time on service delivery.</a:t>
            </a:r>
          </a:p>
          <a:p>
            <a:r>
              <a:rPr lang="en-US" sz="1400" kern="1200" dirty="0" smtClean="0">
                <a:solidFill>
                  <a:schemeClr val="tx1"/>
                </a:solidFill>
                <a:effectLst/>
                <a:latin typeface="+mn-lt"/>
                <a:ea typeface="+mn-ea"/>
                <a:cs typeface="+mn-cs"/>
              </a:rPr>
              <a:t>Over the last 12 years, I’ve volunteered over 12,000 hours of my time, creating database systems and websites for over 25 nonprofits in the Puget Sound area. As my expertise in providing client tracking systems for nonprofits increased, I then shared my knowledge and provided a database template for other SVP volunteers to use on database projects, and continue to serve as a resource to answer technical questions from SVP volunteers.</a:t>
            </a:r>
          </a:p>
          <a:p>
            <a:r>
              <a:rPr lang="en-US" sz="1400" kern="1200" dirty="0" smtClean="0">
                <a:solidFill>
                  <a:schemeClr val="tx1"/>
                </a:solidFill>
                <a:effectLst/>
                <a:latin typeface="+mn-lt"/>
                <a:ea typeface="+mn-ea"/>
                <a:cs typeface="+mn-cs"/>
              </a:rPr>
              <a:t>For the last three years I have been volunteering 4 days a week at </a:t>
            </a:r>
            <a:r>
              <a:rPr lang="en-US" sz="1400" kern="1200" dirty="0" err="1" smtClean="0">
                <a:solidFill>
                  <a:schemeClr val="tx1"/>
                </a:solidFill>
                <a:effectLst/>
                <a:latin typeface="+mn-lt"/>
                <a:ea typeface="+mn-ea"/>
                <a:cs typeface="+mn-cs"/>
              </a:rPr>
              <a:t>Groundwire</a:t>
            </a:r>
            <a:r>
              <a:rPr lang="en-US" sz="1400" kern="1200" dirty="0" smtClean="0">
                <a:solidFill>
                  <a:schemeClr val="tx1"/>
                </a:solidFill>
                <a:effectLst/>
                <a:latin typeface="+mn-lt"/>
                <a:ea typeface="+mn-ea"/>
                <a:cs typeface="+mn-cs"/>
              </a:rPr>
              <a:t>, a nonprofit investee of SVP. At </a:t>
            </a:r>
            <a:r>
              <a:rPr lang="en-US" sz="1400" kern="1200" dirty="0" err="1" smtClean="0">
                <a:solidFill>
                  <a:schemeClr val="tx1"/>
                </a:solidFill>
                <a:effectLst/>
                <a:latin typeface="+mn-lt"/>
                <a:ea typeface="+mn-ea"/>
                <a:cs typeface="+mn-cs"/>
              </a:rPr>
              <a:t>Groundwire</a:t>
            </a:r>
            <a:r>
              <a:rPr lang="en-US" sz="1400" kern="1200" dirty="0" smtClean="0">
                <a:solidFill>
                  <a:schemeClr val="tx1"/>
                </a:solidFill>
                <a:effectLst/>
                <a:latin typeface="+mn-lt"/>
                <a:ea typeface="+mn-ea"/>
                <a:cs typeface="+mn-cs"/>
              </a:rPr>
              <a:t> I’ve been creating nonprofit applications that have been made available for free to the nonprofit community who are using Salesforce. I first created an Auction Management application that is now in use by over 180 nonprofit organizations, and then a Volunteer Management system that is in use by over 820 nonprofits around the world.</a:t>
            </a:r>
          </a:p>
          <a:p>
            <a:r>
              <a:rPr lang="en-US" sz="1400" kern="1200" dirty="0" smtClean="0">
                <a:solidFill>
                  <a:schemeClr val="tx1"/>
                </a:solidFill>
                <a:effectLst/>
                <a:latin typeface="+mn-lt"/>
                <a:ea typeface="+mn-ea"/>
                <a:cs typeface="+mn-cs"/>
              </a:rPr>
              <a:t>It has been very satisfying to design and implement these solutions that have been leveraged by so many different groups. I continue to be involved in SVP, and appreciate the way it helped connect me to the nonprofit community, allowing me to have such a meaningful impact on so many nonprofits.</a:t>
            </a:r>
          </a:p>
          <a:p>
            <a:endParaRPr lang="en-US" sz="1300" i="0" dirty="0" smtClean="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84881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i="0" dirty="0" smtClean="0"/>
              <a:t>Given</a:t>
            </a:r>
            <a:r>
              <a:rPr lang="en-US" sz="1300" i="0" baseline="0" dirty="0" smtClean="0"/>
              <a:t> circumstances</a:t>
            </a:r>
          </a:p>
          <a:p>
            <a:r>
              <a:rPr lang="en-US" sz="1300" i="0" baseline="0" dirty="0" smtClean="0"/>
              <a:t>Expectations</a:t>
            </a:r>
          </a:p>
          <a:p>
            <a:r>
              <a:rPr lang="en-US" sz="1300" i="0" baseline="0" dirty="0" smtClean="0"/>
              <a:t>Goals</a:t>
            </a:r>
            <a:endParaRPr lang="en-US" sz="1300" i="0" dirty="0" smtClean="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041906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Approximately </a:t>
            </a:r>
            <a:r>
              <a:rPr lang="en-US" sz="1200" kern="1200" dirty="0" smtClean="0">
                <a:solidFill>
                  <a:schemeClr val="tx1"/>
                </a:solidFill>
                <a:effectLst/>
                <a:latin typeface="+mn-lt"/>
                <a:ea typeface="+mn-ea"/>
                <a:cs typeface="+mn-cs"/>
              </a:rPr>
              <a:t>13% of all children are born with a developmental delay or disability – conditions like Cerebral Palsy, Down Syndrome, Autism, or even “failure to thrive”.  These children are referred to Children’s Therapy Center to help them thrive.</a:t>
            </a:r>
          </a:p>
          <a:p>
            <a:r>
              <a:rPr lang="en-US" sz="1200" kern="1200" dirty="0" smtClean="0">
                <a:solidFill>
                  <a:schemeClr val="tx1"/>
                </a:solidFill>
                <a:effectLst/>
                <a:latin typeface="+mn-lt"/>
                <a:ea typeface="+mn-ea"/>
                <a:cs typeface="+mn-cs"/>
              </a:rPr>
              <a:t>Our skilled and compassionate pediatric therapists, </a:t>
            </a:r>
            <a:r>
              <a:rPr lang="en-US" sz="1200" kern="1200" dirty="0" err="1" smtClean="0">
                <a:solidFill>
                  <a:schemeClr val="tx1"/>
                </a:solidFill>
                <a:effectLst/>
                <a:latin typeface="+mn-lt"/>
                <a:ea typeface="+mn-ea"/>
                <a:cs typeface="+mn-cs"/>
              </a:rPr>
              <a:t>orthotists</a:t>
            </a:r>
            <a:r>
              <a:rPr lang="en-US" sz="1200" kern="1200" dirty="0" smtClean="0">
                <a:solidFill>
                  <a:schemeClr val="tx1"/>
                </a:solidFill>
                <a:effectLst/>
                <a:latin typeface="+mn-lt"/>
                <a:ea typeface="+mn-ea"/>
                <a:cs typeface="+mn-cs"/>
              </a:rPr>
              <a:t> and teachers celebrate these kids exactly as they are, then provide the necessary services and products to help them reach their full potential.</a:t>
            </a:r>
          </a:p>
          <a:p>
            <a:r>
              <a:rPr lang="en-US" sz="1200" kern="1200" dirty="0" smtClean="0">
                <a:solidFill>
                  <a:schemeClr val="tx1"/>
                </a:solidFill>
                <a:effectLst/>
                <a:latin typeface="+mn-lt"/>
                <a:ea typeface="+mn-ea"/>
                <a:cs typeface="+mn-cs"/>
              </a:rPr>
              <a:t>Like many nonprofits, we lack the resources to hire professional experienced managers. So we promote individuals who are highly skilled therapist with natural leadership ability from within our organization. While they are often great therapists, they lack any formal management training and experience, which can be a challenge when having to manage your peers for the first time! As we know, being a successful manager often requires cultivating new skills, such as knowing how to deliver feedback and knowing how to have difficult conversations when necessary.  It actually something that we avoid currently, preventing all staff from being their best. </a:t>
            </a:r>
          </a:p>
          <a:p>
            <a:r>
              <a:rPr lang="en-US" sz="1200" kern="1200" dirty="0" smtClean="0">
                <a:solidFill>
                  <a:schemeClr val="tx1"/>
                </a:solidFill>
                <a:effectLst/>
                <a:latin typeface="+mn-lt"/>
                <a:ea typeface="+mn-ea"/>
                <a:cs typeface="+mn-cs"/>
              </a:rPr>
              <a:t>So our challenge is: How might we better cultivate, train and support first-time managers, in a way that builds their confidence and results in better organizational performance?</a:t>
            </a:r>
          </a:p>
          <a:p>
            <a:endParaRPr lang="en-US" sz="1300" i="0" dirty="0" smtClean="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8112162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Like </a:t>
            </a:r>
            <a:r>
              <a:rPr lang="en-US" sz="1200" kern="1200" dirty="0" smtClean="0">
                <a:solidFill>
                  <a:schemeClr val="tx1"/>
                </a:solidFill>
                <a:effectLst/>
                <a:latin typeface="+mn-lt"/>
                <a:ea typeface="+mn-ea"/>
                <a:cs typeface="+mn-cs"/>
              </a:rPr>
              <a:t>many nonprofits, we lack the resources to hire professional experienced managers. So we promote individuals who are highly skilled therapist with natural leadership ability from within our organization. While they are often great therapists, they lack any formal management training and experience, which can be a challenge when having to manage your peers for the first time! As we know, being a successful manager often requires cultivating new skills, such as knowing how to deliver feedback and knowing how to have difficult conversations when necessary.  It actually something that we avoid currently, preventing all staff from being their best.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 </a:t>
            </a:r>
            <a:r>
              <a:rPr lang="en-US" sz="1200" kern="1200" dirty="0" smtClean="0">
                <a:solidFill>
                  <a:schemeClr val="tx1"/>
                </a:solidFill>
                <a:effectLst/>
                <a:latin typeface="+mn-lt"/>
                <a:ea typeface="+mn-ea"/>
                <a:cs typeface="+mn-cs"/>
              </a:rPr>
              <a:t>our challenge is: How might we better cultivate, train and support first-time managers, in a way that builds their confidence and results in better organizational performance?</a:t>
            </a:r>
          </a:p>
          <a:p>
            <a:endParaRPr lang="en-US" sz="1300" i="0" dirty="0" smtClean="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747737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i="0" dirty="0" smtClean="0"/>
          </a:p>
          <a:p>
            <a:r>
              <a:rPr lang="en-US" sz="1400" dirty="0" smtClean="0">
                <a:effectLst/>
              </a:rPr>
              <a:t>A foundation of stewardship, honor, intelligence, ethics, leadership and discipline is building a model for a new kind of urban high school in central Phoenix.</a:t>
            </a:r>
          </a:p>
          <a:p>
            <a:r>
              <a:rPr lang="en-US" sz="1400" dirty="0" smtClean="0">
                <a:effectLst/>
              </a:rPr>
              <a:t>In the last four years </a:t>
            </a:r>
            <a:r>
              <a:rPr lang="en-US" sz="1400" dirty="0" smtClean="0">
                <a:effectLst/>
                <a:hlinkClick r:id="rId3" tooltip="Camelback High School"/>
              </a:rPr>
              <a:t>Camelback High School</a:t>
            </a:r>
            <a:r>
              <a:rPr lang="en-US" sz="1400" dirty="0" smtClean="0">
                <a:effectLst/>
              </a:rPr>
              <a:t> has seen a steady improvement to its graduation rates and standardized tests meant to be the yardstick of academic competency and success in Arizona.</a:t>
            </a:r>
          </a:p>
          <a:p>
            <a:r>
              <a:rPr lang="en-US" sz="1400" dirty="0" smtClean="0">
                <a:effectLst/>
              </a:rPr>
              <a:t>Camelback High School is at 4612 N. 28th St. and has a student population of roughly 2,000.</a:t>
            </a:r>
          </a:p>
          <a:p>
            <a:r>
              <a:rPr lang="en-US" sz="1400" dirty="0" smtClean="0">
                <a:effectLst/>
              </a:rPr>
              <a:t>Improvements coincide with a community partnership and the hiring of Dr. Chad </a:t>
            </a:r>
            <a:r>
              <a:rPr lang="en-US" sz="1400" dirty="0" err="1" smtClean="0">
                <a:effectLst/>
              </a:rPr>
              <a:t>Gestson</a:t>
            </a:r>
            <a:r>
              <a:rPr lang="en-US" sz="1400" dirty="0" smtClean="0">
                <a:effectLst/>
              </a:rPr>
              <a:t> as the school’s principal.</a:t>
            </a:r>
          </a:p>
          <a:p>
            <a:r>
              <a:rPr lang="en-US" sz="1400" dirty="0" smtClean="0">
                <a:effectLst/>
              </a:rPr>
              <a:t>Social Venture Partners Arizona, a not-for-profit charity organization comprised of local business leaders, is playing a key role in providing funding to what otherwise would be unattainable educational offerings on a public high school campus.</a:t>
            </a:r>
          </a:p>
          <a:p>
            <a:r>
              <a:rPr lang="en-US" sz="1400" dirty="0" smtClean="0">
                <a:effectLst/>
              </a:rPr>
              <a:t>Over the last four years the charity organization, through a grant program, has provided $60,000 in funding to help and establish new on-campus clubs, the state’s fist Montessori High School and a peer-to-peer tutoring program.</a:t>
            </a:r>
          </a:p>
          <a:p>
            <a:r>
              <a:rPr lang="en-US" sz="1400" dirty="0" smtClean="0">
                <a:effectLst/>
              </a:rPr>
              <a:t>“We are seeing some strong outcomes,” said Terri </a:t>
            </a:r>
            <a:r>
              <a:rPr lang="en-US" sz="1400" dirty="0" err="1" smtClean="0">
                <a:effectLst/>
              </a:rPr>
              <a:t>Wogan</a:t>
            </a:r>
            <a:r>
              <a:rPr lang="en-US" sz="1400" dirty="0" smtClean="0">
                <a:effectLst/>
              </a:rPr>
              <a:t>, Social Venture Partners Arizona executive director, in a June 4 phone interview. “We want to show what a strong system looks like to turn around schools.”</a:t>
            </a:r>
          </a:p>
          <a:p>
            <a:r>
              <a:rPr lang="en-US" sz="1400" dirty="0" smtClean="0">
                <a:effectLst/>
              </a:rPr>
              <a:t>In 2009, 53 percent of the student population passed the </a:t>
            </a:r>
            <a:r>
              <a:rPr lang="en-US" sz="1400" dirty="0" smtClean="0">
                <a:effectLst/>
                <a:hlinkClick r:id="rId4"/>
              </a:rPr>
              <a:t>Arizona Instrument to Measure Standards</a:t>
            </a:r>
            <a:r>
              <a:rPr lang="en-US" sz="1400" dirty="0" smtClean="0">
                <a:effectLst/>
              </a:rPr>
              <a:t> reading test, but in 2012 68 percent passed, numbers show. In 2009, 36 percent of the student population passed the math portion while 46 percent passed in 2012.</a:t>
            </a:r>
          </a:p>
          <a:p>
            <a:r>
              <a:rPr lang="en-US" sz="1400" dirty="0" smtClean="0">
                <a:effectLst/>
              </a:rPr>
              <a:t>“We are about engagement,” Principal </a:t>
            </a:r>
            <a:r>
              <a:rPr lang="en-US" sz="1400" dirty="0" err="1" smtClean="0">
                <a:effectLst/>
              </a:rPr>
              <a:t>Gestson</a:t>
            </a:r>
            <a:r>
              <a:rPr lang="en-US" sz="1400" dirty="0" smtClean="0">
                <a:effectLst/>
              </a:rPr>
              <a:t> said June 5 at Camelback High School of the more than 200 employees. “Our job is to build amazing kids.”</a:t>
            </a:r>
          </a:p>
          <a:p>
            <a:r>
              <a:rPr lang="en-US" sz="1400" dirty="0" smtClean="0">
                <a:effectLst/>
              </a:rPr>
              <a:t>That engagement has improved graduation rates at Camelback High School from 74 percent between 2007 and 2009, to 82 percent from 2009 to 2012. The drop-out rate has gone from 5.5 percent to 3.1 percent during the same period, according to Principal </a:t>
            </a:r>
            <a:r>
              <a:rPr lang="en-US" sz="1400" dirty="0" err="1" smtClean="0">
                <a:effectLst/>
              </a:rPr>
              <a:t>Gestson</a:t>
            </a:r>
            <a:r>
              <a:rPr lang="en-US" sz="1400" dirty="0" smtClean="0">
                <a:effectLst/>
              </a:rPr>
              <a:t>.</a:t>
            </a:r>
          </a:p>
          <a:p>
            <a:r>
              <a:rPr lang="en-US" sz="1400" dirty="0" smtClean="0">
                <a:effectLst/>
              </a:rPr>
              <a:t>The Social Ventures Partners grant program has been in place since 2009 and is renewed annually based on current program needs, according to Ms. </a:t>
            </a:r>
            <a:r>
              <a:rPr lang="en-US" sz="1400" dirty="0" err="1" smtClean="0">
                <a:effectLst/>
              </a:rPr>
              <a:t>Wogan</a:t>
            </a:r>
            <a:r>
              <a:rPr lang="en-US" sz="1400" dirty="0" smtClean="0">
                <a:effectLst/>
              </a:rPr>
              <a:t>.</a:t>
            </a:r>
          </a:p>
          <a:p>
            <a:r>
              <a:rPr lang="en-US" sz="1400" dirty="0" smtClean="0">
                <a:effectLst/>
              </a:rPr>
              <a:t>“We work shoulder to shoulder with the principal,” she said of program partners donating time to special clubs on campus. “I think our bigger impact is being business partners with the school — to help build the capacity and the infrastructure of the culture.”</a:t>
            </a:r>
          </a:p>
          <a:p>
            <a:r>
              <a:rPr lang="en-US" sz="1400" dirty="0" smtClean="0">
                <a:effectLst/>
              </a:rPr>
              <a:t>The charity’s first sponsorship in 2009 was for </a:t>
            </a:r>
            <a:r>
              <a:rPr lang="en-US" sz="1400" dirty="0" smtClean="0">
                <a:effectLst/>
                <a:hlinkClick r:id="rId5"/>
              </a:rPr>
              <a:t>Ritz-Carlton</a:t>
            </a:r>
            <a:r>
              <a:rPr lang="en-US" sz="1400" dirty="0" smtClean="0">
                <a:effectLst/>
              </a:rPr>
              <a:t> representatives to provide customer service workshops for the classified employees at the high school. The investment added an element of expertise to every element of the educational entity, Ms. </a:t>
            </a:r>
            <a:r>
              <a:rPr lang="en-US" sz="1400" dirty="0" err="1" smtClean="0">
                <a:effectLst/>
              </a:rPr>
              <a:t>Wogan</a:t>
            </a:r>
            <a:r>
              <a:rPr lang="en-US" sz="1400" dirty="0" smtClean="0">
                <a:effectLst/>
              </a:rPr>
              <a:t> says.</a:t>
            </a:r>
          </a:p>
          <a:p>
            <a:r>
              <a:rPr lang="en-US" sz="1400" dirty="0" smtClean="0">
                <a:effectLst/>
              </a:rPr>
              <a:t>“Our return on our investment is going to be huge, but we have to make that investment,” she said of the group’s efforts. “We are trying to create a format for what good partnerships with strong outcomes might look like.”</a:t>
            </a:r>
          </a:p>
          <a:p>
            <a:r>
              <a:rPr lang="en-US" sz="1400" dirty="0" smtClean="0">
                <a:effectLst/>
              </a:rPr>
              <a:t>Through the </a:t>
            </a:r>
            <a:r>
              <a:rPr lang="en-US" sz="1400" dirty="0" smtClean="0">
                <a:effectLst/>
                <a:hlinkClick r:id="rId6"/>
              </a:rPr>
              <a:t>Camelback Alumni Association</a:t>
            </a:r>
            <a:r>
              <a:rPr lang="en-US" sz="1400" dirty="0" smtClean="0">
                <a:effectLst/>
              </a:rPr>
              <a:t>, a 501(c)3 nonprofit organization, grant dollars can get directly to the school, which lets donors see their dollars at work, Ms. </a:t>
            </a:r>
            <a:r>
              <a:rPr lang="en-US" sz="1400" dirty="0" err="1" smtClean="0">
                <a:effectLst/>
              </a:rPr>
              <a:t>Wogan</a:t>
            </a:r>
            <a:r>
              <a:rPr lang="en-US" sz="1400" dirty="0" smtClean="0">
                <a:effectLst/>
              </a:rPr>
              <a:t> explains.</a:t>
            </a:r>
          </a:p>
          <a:p>
            <a:r>
              <a:rPr lang="en-US" sz="1400" dirty="0" smtClean="0">
                <a:effectLst/>
              </a:rPr>
              <a:t>“Historically, this is something that we fund and are very interested in,” Ms. </a:t>
            </a:r>
            <a:r>
              <a:rPr lang="en-US" sz="1400" dirty="0" err="1" smtClean="0">
                <a:effectLst/>
              </a:rPr>
              <a:t>Wogan</a:t>
            </a:r>
            <a:r>
              <a:rPr lang="en-US" sz="1400" dirty="0" smtClean="0">
                <a:effectLst/>
              </a:rPr>
              <a:t> said, noting traditional charity dollars can sometimes lag in bureaucracy. “I think our partners were feeling that it was good, it just wasn’t’ having the impact we wanted.”</a:t>
            </a:r>
          </a:p>
          <a:p>
            <a:r>
              <a:rPr lang="en-US" sz="1400" dirty="0" smtClean="0">
                <a:effectLst/>
              </a:rPr>
              <a:t>The new kind of culture at Camelback High School is one based on student participation. Students are required to join an on-campus club or attend at least 20 school events.</a:t>
            </a:r>
          </a:p>
          <a:p>
            <a:r>
              <a:rPr lang="en-US" sz="1400" dirty="0" smtClean="0">
                <a:effectLst/>
              </a:rPr>
              <a:t>“We know if we build these six things the rest will come,” he said of the Spartan SHIELD, which stands for stewardship, honor, intelligence, ethics, leadership and discipline. “Our goal is to change the lives of 2,000 students.”</a:t>
            </a:r>
          </a:p>
          <a:p>
            <a:r>
              <a:rPr lang="en-US" sz="1400" dirty="0" smtClean="0">
                <a:effectLst/>
              </a:rPr>
              <a:t>Principal </a:t>
            </a:r>
            <a:r>
              <a:rPr lang="en-US" sz="1400" dirty="0" err="1" smtClean="0">
                <a:effectLst/>
              </a:rPr>
              <a:t>Gestson</a:t>
            </a:r>
            <a:r>
              <a:rPr lang="en-US" sz="1400" dirty="0" smtClean="0">
                <a:effectLst/>
              </a:rPr>
              <a:t> says he wants every student and every parent to understand and believe that every teacher and academic counselor knows every student.</a:t>
            </a:r>
          </a:p>
          <a:p>
            <a:r>
              <a:rPr lang="en-US" sz="1400" dirty="0" smtClean="0">
                <a:effectLst/>
              </a:rPr>
              <a:t>“For a long time, in an urban public school, students were unknown, untracked and unsuccessful,” he pointed out. “Ninety-six percent of students here say that there is a teacher that cares about them.”</a:t>
            </a:r>
          </a:p>
          <a:p>
            <a:r>
              <a:rPr lang="en-US" sz="1400" dirty="0" smtClean="0">
                <a:effectLst/>
              </a:rPr>
              <a:t>For the last four years every student at Camelback High School has been given a survey asking various questions about how they feel about the school, according to Principal </a:t>
            </a:r>
            <a:r>
              <a:rPr lang="en-US" sz="1400" dirty="0" err="1" smtClean="0">
                <a:effectLst/>
              </a:rPr>
              <a:t>Gestson</a:t>
            </a:r>
            <a:r>
              <a:rPr lang="en-US" sz="1400" dirty="0" smtClean="0">
                <a:effectLst/>
              </a:rPr>
              <a:t>.</a:t>
            </a:r>
          </a:p>
          <a:p>
            <a:r>
              <a:rPr lang="en-US" sz="1400" dirty="0" smtClean="0">
                <a:effectLst/>
              </a:rPr>
              <a:t>Expectations are different in a private school setting. There is often a stronger connection between teacher and student and pupils are offered an array of extracurricular activities, Principal </a:t>
            </a:r>
            <a:r>
              <a:rPr lang="en-US" sz="1400" dirty="0" err="1" smtClean="0">
                <a:effectLst/>
              </a:rPr>
              <a:t>Gestson</a:t>
            </a:r>
            <a:r>
              <a:rPr lang="en-US" sz="1400" dirty="0" smtClean="0">
                <a:effectLst/>
              </a:rPr>
              <a:t> points out.</a:t>
            </a:r>
          </a:p>
          <a:p>
            <a:r>
              <a:rPr lang="en-US" sz="1400" dirty="0" smtClean="0">
                <a:effectLst/>
              </a:rPr>
              <a:t>“In theory we both have the same end game,” he said of both a private and public school. “At a public school, anonymity must be banished and every kid must matter. At a public school you are just playing defense, but our kids deserve the same.”</a:t>
            </a:r>
          </a:p>
          <a:p>
            <a:r>
              <a:rPr lang="en-US" sz="1400" dirty="0" smtClean="0">
                <a:effectLst/>
              </a:rPr>
              <a:t>Fighting a strong tide of demographic reality, Principal </a:t>
            </a:r>
            <a:r>
              <a:rPr lang="en-US" sz="1400" dirty="0" err="1" smtClean="0">
                <a:effectLst/>
              </a:rPr>
              <a:t>Gestson</a:t>
            </a:r>
            <a:r>
              <a:rPr lang="en-US" sz="1400" dirty="0" smtClean="0">
                <a:effectLst/>
              </a:rPr>
              <a:t> points out that numbers don’t always tell the whole story. He believes students from financially-strapped homes should have as much opportunity as students from financially secure homes.</a:t>
            </a:r>
          </a:p>
          <a:p>
            <a:r>
              <a:rPr lang="en-US" sz="1400" dirty="0" smtClean="0">
                <a:effectLst/>
              </a:rPr>
              <a:t>“To be honest they have as much or more potential as any kid that lives in the suburbs. These kids have the same intellectual capacity,” he said of the 85 percent of students who live beneath the federal poverty line.</a:t>
            </a:r>
          </a:p>
          <a:p>
            <a:r>
              <a:rPr lang="en-US" sz="1400" dirty="0" smtClean="0">
                <a:effectLst/>
              </a:rPr>
              <a:t>“These kids understand adversity. These are the people who really change the world. Not just change the world, but come back and do good for the community.”</a:t>
            </a:r>
          </a:p>
          <a:p>
            <a:r>
              <a:rPr lang="en-US" sz="1400" dirty="0" smtClean="0">
                <a:effectLst/>
              </a:rPr>
              <a:t>The federal poverty line is a gross annual income of less than $23,550 for a family of four, according to the </a:t>
            </a:r>
            <a:r>
              <a:rPr lang="en-US" sz="1400" dirty="0" smtClean="0">
                <a:effectLst/>
                <a:hlinkClick r:id="rId7"/>
              </a:rPr>
              <a:t>U.S. Department of Health and Human Services</a:t>
            </a:r>
            <a:r>
              <a:rPr lang="en-US" sz="1400" dirty="0" smtClean="0">
                <a:effectLst/>
              </a:rPr>
              <a:t>.</a:t>
            </a:r>
          </a:p>
          <a:p>
            <a:r>
              <a:rPr lang="en-US" sz="1400" dirty="0" smtClean="0">
                <a:effectLst/>
              </a:rPr>
              <a:t>“We want to drastically change the trajectory for kids of this community,” he said. “We have got to find a way to create excellent urban high schools. Not just for this community but communities across the nation.”</a:t>
            </a:r>
          </a:p>
          <a:p>
            <a:r>
              <a:rPr lang="en-US" sz="1400" dirty="0" smtClean="0">
                <a:effectLst/>
              </a:rPr>
              <a:t>- See more at: http://www.socialventurepartners.org/arizona/stories/susan-sullivan-king-countys-youth-connector/#sthash.dM09oXEN.dpuf</a:t>
            </a:r>
          </a:p>
          <a:p>
            <a:endParaRPr lang="en-US" sz="1300" i="0" dirty="0" smtClean="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94845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i="0" dirty="0" smtClean="0"/>
          </a:p>
          <a:p>
            <a:endParaRPr lang="en-US" sz="1300" i="0" dirty="0" smtClean="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3402947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71B9FA-B3CF-3440-8D25-76D3B431F573}" type="slidenum">
              <a:rPr lang="en-US" smtClean="0"/>
              <a:t>25</a:t>
            </a:fld>
            <a:endParaRPr lang="en-US"/>
          </a:p>
        </p:txBody>
      </p:sp>
    </p:spTree>
    <p:extLst>
      <p:ext uri="{BB962C8B-B14F-4D97-AF65-F5344CB8AC3E}">
        <p14:creationId xmlns:p14="http://schemas.microsoft.com/office/powerpoint/2010/main" val="41230947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392410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71B9FA-B3CF-3440-8D25-76D3B431F573}" type="slidenum">
              <a:rPr lang="en-US" smtClean="0"/>
              <a:t>4</a:t>
            </a:fld>
            <a:endParaRPr lang="en-US"/>
          </a:p>
        </p:txBody>
      </p:sp>
    </p:spTree>
    <p:extLst>
      <p:ext uri="{BB962C8B-B14F-4D97-AF65-F5344CB8AC3E}">
        <p14:creationId xmlns:p14="http://schemas.microsoft.com/office/powerpoint/2010/main" val="3908770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i="0" dirty="0" smtClean="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558514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71B9FA-B3CF-3440-8D25-76D3B431F573}" type="slidenum">
              <a:rPr lang="en-US" smtClean="0"/>
              <a:t>6</a:t>
            </a:fld>
            <a:endParaRPr lang="en-US"/>
          </a:p>
        </p:txBody>
      </p:sp>
    </p:spTree>
    <p:extLst>
      <p:ext uri="{BB962C8B-B14F-4D97-AF65-F5344CB8AC3E}">
        <p14:creationId xmlns:p14="http://schemas.microsoft.com/office/powerpoint/2010/main" val="2488185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effectLst/>
              </a:rPr>
              <a:t>It was 1994, and Paul Brainerd was out of a job.</a:t>
            </a:r>
            <a:endParaRPr lang="en-US" dirty="0" smtClean="0">
              <a:effectLst/>
            </a:endParaRPr>
          </a:p>
          <a:p>
            <a:endParaRPr lang="en-US" dirty="0" smtClean="0">
              <a:effectLst/>
            </a:endParaRPr>
          </a:p>
          <a:p>
            <a:r>
              <a:rPr lang="en-US" dirty="0" smtClean="0">
                <a:effectLst/>
              </a:rPr>
              <a:t>His</a:t>
            </a:r>
            <a:r>
              <a:rPr lang="en-US" baseline="0" dirty="0" smtClean="0">
                <a:effectLst/>
              </a:rPr>
              <a:t> program, </a:t>
            </a:r>
            <a:r>
              <a:rPr lang="en-US" dirty="0" smtClean="0">
                <a:effectLst/>
              </a:rPr>
              <a:t>PageMaker, had revolutionized printing and publishing – and left him an unexpected millionaire.</a:t>
            </a:r>
          </a:p>
          <a:p>
            <a:endParaRPr lang="en-US" dirty="0" smtClean="0">
              <a:effectLst/>
            </a:endParaRPr>
          </a:p>
          <a:p>
            <a:r>
              <a:rPr lang="en-US" dirty="0" smtClean="0">
                <a:effectLst/>
              </a:rPr>
              <a:t>At 47 years old, Paul could have chosen a life of leisure, but he wanted to put his</a:t>
            </a:r>
            <a:r>
              <a:rPr lang="en-US" baseline="0" dirty="0" smtClean="0">
                <a:effectLst/>
              </a:rPr>
              <a:t> good fortune to work</a:t>
            </a:r>
            <a:r>
              <a:rPr lang="en-US" dirty="0" smtClean="0">
                <a:effectLst/>
              </a:rPr>
              <a:t>. With the dot-com boom in full swing, Seattle was brimming with young, retired professionals who wanted to give back, but didn’t know how.</a:t>
            </a:r>
          </a:p>
          <a:p>
            <a:endParaRPr lang="en-US" dirty="0" smtClean="0">
              <a:effectLst/>
            </a:endParaRPr>
          </a:p>
          <a:p>
            <a:r>
              <a:rPr lang="en-US" dirty="0" smtClean="0">
                <a:effectLst/>
              </a:rPr>
              <a:t>Paul brought them together to discuss a new idea.</a:t>
            </a:r>
            <a:r>
              <a:rPr lang="en-US" baseline="0" dirty="0" smtClean="0">
                <a:effectLst/>
              </a:rPr>
              <a:t> </a:t>
            </a:r>
            <a:r>
              <a:rPr lang="en-US" dirty="0" smtClean="0">
                <a:effectLst/>
              </a:rPr>
              <a:t>They would not just write checks. They would work shoulder-to-shoulder with nonprofits – using their skills to tackle Seattle’s most pressing problems.</a:t>
            </a:r>
          </a:p>
          <a:p>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effectLst/>
              </a:rPr>
              <a:t>More than a hundred people showed up for that meeting, and in 1997 Social Venture Partners</a:t>
            </a:r>
            <a:r>
              <a:rPr lang="en-US" baseline="0" dirty="0" smtClean="0">
                <a:effectLst/>
              </a:rPr>
              <a:t> was born.</a:t>
            </a:r>
            <a:endParaRPr lang="en-US" dirty="0" smtClean="0">
              <a:effectLst/>
            </a:endParaRPr>
          </a:p>
          <a:p>
            <a:endParaRPr lang="en-US" dirty="0" smtClean="0">
              <a:effectLst/>
            </a:endParaRPr>
          </a:p>
        </p:txBody>
      </p:sp>
      <p:sp>
        <p:nvSpPr>
          <p:cNvPr id="4" name="Slide Number Placeholder 3"/>
          <p:cNvSpPr>
            <a:spLocks noGrp="1"/>
          </p:cNvSpPr>
          <p:nvPr>
            <p:ph type="sldNum" sz="quarter" idx="10"/>
          </p:nvPr>
        </p:nvSpPr>
        <p:spPr/>
        <p:txBody>
          <a:bodyPr/>
          <a:lstStyle/>
          <a:p>
            <a:fld id="{7271B9FA-B3CF-3440-8D25-76D3B431F573}" type="slidenum">
              <a:rPr lang="en-US" smtClean="0"/>
              <a:t>7</a:t>
            </a:fld>
            <a:endParaRPr lang="en-US"/>
          </a:p>
        </p:txBody>
      </p:sp>
    </p:spTree>
    <p:extLst>
      <p:ext uri="{BB962C8B-B14F-4D97-AF65-F5344CB8AC3E}">
        <p14:creationId xmlns:p14="http://schemas.microsoft.com/office/powerpoint/2010/main" val="2838950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rPr>
              <a:t>Seventeen years later, Social Venture Partners is the largest network of engaged donors in the world.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mn-lt"/>
              </a:rPr>
              <a:t>3500 people in 39 cities in 8 countries – Australia, Canada, China, India, Japan, Korea, the United Kingdom and the United States </a:t>
            </a:r>
            <a:r>
              <a:rPr kumimoji="0" lang="en-US" sz="1200" b="0" i="0" u="none" strike="noStrike" kern="1200" cap="none" spc="0" normalizeH="0" baseline="0" noProof="0" dirty="0" smtClean="0">
                <a:ln>
                  <a:noFill/>
                </a:ln>
                <a:solidFill>
                  <a:prstClr val="black"/>
                </a:solidFill>
                <a:effectLst/>
                <a:uLnTx/>
                <a:uFillTx/>
                <a:latin typeface="+mn-lt"/>
              </a:rPr>
              <a:t>– call themselves partners, and we’re expanding into South American in 2015.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rPr>
              <a:t>Collectively, SVP has given </a:t>
            </a:r>
            <a:r>
              <a:rPr kumimoji="0" lang="en-US" sz="1200" b="1" i="0" u="none" strike="noStrike" kern="1200" cap="none" spc="0" normalizeH="0" baseline="0" noProof="0" dirty="0" smtClean="0">
                <a:ln>
                  <a:noFill/>
                </a:ln>
                <a:solidFill>
                  <a:prstClr val="black"/>
                </a:solidFill>
                <a:effectLst/>
                <a:uLnTx/>
                <a:uFillTx/>
                <a:latin typeface="+mn-lt"/>
              </a:rPr>
              <a:t>$55 million (US)</a:t>
            </a:r>
            <a:r>
              <a:rPr kumimoji="0" lang="en-US" sz="1200" b="0" i="0" u="none" strike="noStrike" kern="1200" cap="none" spc="0" normalizeH="0" baseline="0" noProof="0" dirty="0" smtClean="0">
                <a:ln>
                  <a:noFill/>
                </a:ln>
                <a:solidFill>
                  <a:prstClr val="black"/>
                </a:solidFill>
                <a:effectLst/>
                <a:uLnTx/>
                <a:uFillTx/>
                <a:latin typeface="+mn-lt"/>
              </a:rPr>
              <a:t> in funding </a:t>
            </a:r>
            <a:r>
              <a:rPr kumimoji="0" lang="en-US" sz="1200" b="0" i="0" u="none" strike="noStrike" kern="1200" cap="none" spc="0" normalizeH="0" baseline="0" noProof="0" dirty="0" smtClean="0">
                <a:ln>
                  <a:noFill/>
                </a:ln>
                <a:solidFill>
                  <a:prstClr val="black"/>
                </a:solidFill>
                <a:effectLst/>
                <a:uLnTx/>
                <a:uFillTx/>
                <a:latin typeface="+mn-lt"/>
              </a:rPr>
              <a:t>along with long-term capacity building assistance to </a:t>
            </a:r>
            <a:r>
              <a:rPr kumimoji="0" lang="en-US" sz="1200" b="0" i="0" u="none" strike="noStrike" kern="1200" cap="none" spc="0" normalizeH="0" baseline="0" noProof="0" dirty="0" smtClean="0">
                <a:ln>
                  <a:noFill/>
                </a:ln>
                <a:solidFill>
                  <a:prstClr val="black"/>
                </a:solidFill>
                <a:effectLst/>
                <a:uLnTx/>
                <a:uFillTx/>
                <a:latin typeface="+mn-lt"/>
              </a:rPr>
              <a:t>more than </a:t>
            </a:r>
            <a:r>
              <a:rPr kumimoji="0" lang="en-US" sz="1200" b="1" i="0" u="none" strike="noStrike" kern="1200" cap="none" spc="0" normalizeH="0" baseline="0" noProof="0" dirty="0" smtClean="0">
                <a:ln>
                  <a:noFill/>
                </a:ln>
                <a:solidFill>
                  <a:prstClr val="black"/>
                </a:solidFill>
                <a:effectLst/>
                <a:uLnTx/>
                <a:uFillTx/>
                <a:latin typeface="+mn-lt"/>
              </a:rPr>
              <a:t>700 nonprofit </a:t>
            </a:r>
            <a:r>
              <a:rPr kumimoji="0" lang="en-US" sz="1200" b="1" i="0" u="none" strike="noStrike" kern="1200" cap="none" spc="0" normalizeH="0" baseline="0" noProof="0" dirty="0" smtClean="0">
                <a:ln>
                  <a:noFill/>
                </a:ln>
                <a:solidFill>
                  <a:prstClr val="black"/>
                </a:solidFill>
                <a:effectLst/>
                <a:uLnTx/>
                <a:uFillTx/>
                <a:latin typeface="+mn-lt"/>
              </a:rPr>
              <a:t>organizations</a:t>
            </a:r>
            <a:r>
              <a:rPr kumimoji="0" lang="en-US" sz="1200" b="0" i="0" u="none" strike="noStrike" kern="1200" cap="none" spc="0" normalizeH="0" baseline="0" noProof="0" dirty="0" smtClean="0">
                <a:ln>
                  <a:noFill/>
                </a:ln>
                <a:solidFill>
                  <a:prstClr val="black"/>
                </a:solidFill>
                <a:effectLst/>
                <a:uLnTx/>
                <a:uFillTx/>
                <a:latin typeface="+mn-lt"/>
              </a:rPr>
              <a:t> and assisted 2000+ other NGOs through other programs.</a:t>
            </a:r>
            <a:endParaRPr kumimoji="0" lang="en-US" sz="1200" b="0" i="0" u="none" strike="noStrike" kern="1200" cap="none" spc="0" normalizeH="0" baseline="0" noProof="0" dirty="0" smtClean="0">
              <a:ln>
                <a:noFill/>
              </a:ln>
              <a:solidFill>
                <a:prstClr val="black"/>
              </a:solidFill>
              <a:effectLst/>
              <a:uLnTx/>
              <a:uFillTx/>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rPr>
              <a:t>Through all of that, we’ve </a:t>
            </a:r>
            <a:r>
              <a:rPr kumimoji="0" lang="en-US" sz="1200" b="0" i="0" u="none" strike="noStrike" kern="1200" cap="none" spc="0" normalizeH="0" baseline="0" noProof="0" dirty="0" smtClean="0">
                <a:ln>
                  <a:noFill/>
                </a:ln>
                <a:solidFill>
                  <a:prstClr val="black"/>
                </a:solidFill>
                <a:effectLst/>
                <a:uLnTx/>
                <a:uFillTx/>
                <a:latin typeface="+mn-lt"/>
              </a:rPr>
              <a:t>provided </a:t>
            </a:r>
            <a:r>
              <a:rPr kumimoji="0" lang="en-US" sz="1200" b="0" i="0" u="none" strike="noStrike" kern="1200" cap="none" spc="0" normalizeH="0" baseline="0" noProof="0" dirty="0" smtClean="0">
                <a:ln>
                  <a:noFill/>
                </a:ln>
                <a:solidFill>
                  <a:prstClr val="black"/>
                </a:solidFill>
                <a:effectLst/>
                <a:uLnTx/>
                <a:uFillTx/>
                <a:latin typeface="+mn-lt"/>
              </a:rPr>
              <a:t>hundreds of thousands of hours of </a:t>
            </a:r>
            <a:r>
              <a:rPr kumimoji="0" lang="en-US" sz="1200" b="0" i="0" u="none" strike="noStrike" kern="1200" cap="none" spc="0" normalizeH="0" baseline="0" noProof="0" dirty="0" smtClean="0">
                <a:ln>
                  <a:noFill/>
                </a:ln>
                <a:solidFill>
                  <a:prstClr val="black"/>
                </a:solidFill>
                <a:effectLst/>
                <a:uLnTx/>
                <a:uFillTx/>
                <a:latin typeface="+mn-lt"/>
              </a:rPr>
              <a:t>skilled, strategic support within our communities.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ndParaRPr>
          </a:p>
          <a:p>
            <a:endParaRPr lang="en-US" dirty="0"/>
          </a:p>
        </p:txBody>
      </p:sp>
      <p:sp>
        <p:nvSpPr>
          <p:cNvPr id="4" name="Slide Number Placeholder 3"/>
          <p:cNvSpPr>
            <a:spLocks noGrp="1"/>
          </p:cNvSpPr>
          <p:nvPr>
            <p:ph type="sldNum" sz="quarter" idx="10"/>
          </p:nvPr>
        </p:nvSpPr>
        <p:spPr/>
        <p:txBody>
          <a:bodyPr/>
          <a:lstStyle/>
          <a:p>
            <a:fld id="{7271B9FA-B3CF-3440-8D25-76D3B431F573}"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333095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Nonprofits</a:t>
            </a:r>
            <a:r>
              <a:rPr lang="en-US" baseline="0" dirty="0" smtClean="0"/>
              <a:t> experience significant growth, serving more clients and having greater impact.</a:t>
            </a:r>
            <a:endParaRPr lang="en-US" dirty="0"/>
          </a:p>
        </p:txBody>
      </p:sp>
      <p:sp>
        <p:nvSpPr>
          <p:cNvPr id="4" name="Slide Number Placeholder 3"/>
          <p:cNvSpPr>
            <a:spLocks noGrp="1"/>
          </p:cNvSpPr>
          <p:nvPr>
            <p:ph type="sldNum" sz="quarter" idx="10"/>
          </p:nvPr>
        </p:nvSpPr>
        <p:spPr/>
        <p:txBody>
          <a:bodyPr/>
          <a:lstStyle/>
          <a:p>
            <a:fld id="{7271B9FA-B3CF-3440-8D25-76D3B431F573}" type="slidenum">
              <a:rPr lang="en-US" smtClean="0"/>
              <a:t>9</a:t>
            </a:fld>
            <a:endParaRPr lang="en-US"/>
          </a:p>
        </p:txBody>
      </p:sp>
    </p:spTree>
    <p:extLst>
      <p:ext uri="{BB962C8B-B14F-4D97-AF65-F5344CB8AC3E}">
        <p14:creationId xmlns:p14="http://schemas.microsoft.com/office/powerpoint/2010/main" val="543592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partners give more, give more</a:t>
            </a:r>
            <a:r>
              <a:rPr lang="en-US" baseline="0" dirty="0" smtClean="0"/>
              <a:t> strategically, and get more involved in their communities.</a:t>
            </a:r>
            <a:endParaRPr lang="en-US" dirty="0"/>
          </a:p>
        </p:txBody>
      </p:sp>
      <p:sp>
        <p:nvSpPr>
          <p:cNvPr id="4" name="Slide Number Placeholder 3"/>
          <p:cNvSpPr>
            <a:spLocks noGrp="1"/>
          </p:cNvSpPr>
          <p:nvPr>
            <p:ph type="sldNum" sz="quarter" idx="10"/>
          </p:nvPr>
        </p:nvSpPr>
        <p:spPr/>
        <p:txBody>
          <a:bodyPr/>
          <a:lstStyle/>
          <a:p>
            <a:fld id="{7271B9FA-B3CF-3440-8D25-76D3B431F573}" type="slidenum">
              <a:rPr lang="en-US" smtClean="0"/>
              <a:t>10</a:t>
            </a:fld>
            <a:endParaRPr lang="en-US"/>
          </a:p>
        </p:txBody>
      </p:sp>
    </p:spTree>
    <p:extLst>
      <p:ext uri="{BB962C8B-B14F-4D97-AF65-F5344CB8AC3E}">
        <p14:creationId xmlns:p14="http://schemas.microsoft.com/office/powerpoint/2010/main" val="2945286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Standar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299090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891036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3_Standard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
        <p:nvSpPr>
          <p:cNvPr id="6" name="Content Placeholder 2"/>
          <p:cNvSpPr>
            <a:spLocks noGrp="1"/>
          </p:cNvSpPr>
          <p:nvPr>
            <p:ph idx="10"/>
          </p:nvPr>
        </p:nvSpPr>
        <p:spPr>
          <a:xfrm>
            <a:off x="4721325" y="1717097"/>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Tree>
    <p:extLst>
      <p:ext uri="{BB962C8B-B14F-4D97-AF65-F5344CB8AC3E}">
        <p14:creationId xmlns:p14="http://schemas.microsoft.com/office/powerpoint/2010/main" val="259703525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276582853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2_Standard">
    <p:spTree>
      <p:nvGrpSpPr>
        <p:cNvPr id="1" name=""/>
        <p:cNvGrpSpPr/>
        <p:nvPr/>
      </p:nvGrpSpPr>
      <p:grpSpPr>
        <a:xfrm>
          <a:off x="0" y="0"/>
          <a:ext cx="0" cy="0"/>
          <a:chOff x="0" y="0"/>
          <a:chExt cx="0" cy="0"/>
        </a:xfrm>
      </p:grpSpPr>
      <p:sp>
        <p:nvSpPr>
          <p:cNvPr id="2" name="TextBox 1"/>
          <p:cNvSpPr txBox="1"/>
          <p:nvPr userDrawn="1"/>
        </p:nvSpPr>
        <p:spPr>
          <a:xfrm>
            <a:off x="914400" y="2971800"/>
            <a:ext cx="7315200" cy="276999"/>
          </a:xfrm>
          <a:prstGeom prst="rect">
            <a:avLst/>
          </a:prstGeom>
          <a:noFill/>
        </p:spPr>
        <p:txBody>
          <a:bodyPr wrap="square" lIns="0" tIns="0" rIns="0" bIns="0" rtlCol="0">
            <a:spAutoFit/>
          </a:bodyPr>
          <a:lstStyle/>
          <a:p>
            <a:r>
              <a:rPr lang="en-US" dirty="0" smtClean="0">
                <a:solidFill>
                  <a:srgbClr val="878787"/>
                </a:solidFill>
              </a:rPr>
              <a:t> </a:t>
            </a:r>
            <a:endParaRPr lang="en-US" dirty="0">
              <a:solidFill>
                <a:srgbClr val="878787"/>
              </a:solidFill>
            </a:endParaRPr>
          </a:p>
        </p:txBody>
      </p:sp>
    </p:spTree>
    <p:extLst>
      <p:ext uri="{BB962C8B-B14F-4D97-AF65-F5344CB8AC3E}">
        <p14:creationId xmlns:p14="http://schemas.microsoft.com/office/powerpoint/2010/main" val="50415409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1_Standar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46469604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2_Standard (Block of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solidFill>
                  <a:srgbClr val="005EB8"/>
                </a:solidFill>
                <a:latin typeface="Calibri" pitchFamily="34" charset="0"/>
              </a:defRPr>
            </a:lvl1pPr>
            <a:lvl2pPr marL="228600" indent="-228600">
              <a:spcBef>
                <a:spcPts val="900"/>
              </a:spcBef>
              <a:buFont typeface="Arial"/>
              <a:buChar char="•"/>
              <a:defRPr sz="2400" baseline="0">
                <a:solidFill>
                  <a:srgbClr val="005EB8"/>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300" baseline="0">
                <a:solidFill>
                  <a:srgbClr val="00B2A9"/>
                </a:solidFill>
                <a:latin typeface="Proxima Nova Light Italic"/>
              </a:defRPr>
            </a:lvl5pPr>
          </a:lstStyle>
          <a:p>
            <a:pPr lvl="0"/>
            <a:r>
              <a:rPr lang="en-US" dirty="0" smtClean="0"/>
              <a:t>Click to edit Master text styles</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97033008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3_Standard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
        <p:nvSpPr>
          <p:cNvPr id="6" name="Content Placeholder 2"/>
          <p:cNvSpPr>
            <a:spLocks noGrp="1"/>
          </p:cNvSpPr>
          <p:nvPr>
            <p:ph idx="10"/>
          </p:nvPr>
        </p:nvSpPr>
        <p:spPr>
          <a:xfrm>
            <a:off x="4721325" y="1717097"/>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Tree>
    <p:extLst>
      <p:ext uri="{BB962C8B-B14F-4D97-AF65-F5344CB8AC3E}">
        <p14:creationId xmlns:p14="http://schemas.microsoft.com/office/powerpoint/2010/main" val="144193761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243666968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_Standard">
    <p:spTree>
      <p:nvGrpSpPr>
        <p:cNvPr id="1" name=""/>
        <p:cNvGrpSpPr/>
        <p:nvPr/>
      </p:nvGrpSpPr>
      <p:grpSpPr>
        <a:xfrm>
          <a:off x="0" y="0"/>
          <a:ext cx="0" cy="0"/>
          <a:chOff x="0" y="0"/>
          <a:chExt cx="0" cy="0"/>
        </a:xfrm>
      </p:grpSpPr>
      <p:sp>
        <p:nvSpPr>
          <p:cNvPr id="2" name="TextBox 1"/>
          <p:cNvSpPr txBox="1"/>
          <p:nvPr userDrawn="1"/>
        </p:nvSpPr>
        <p:spPr>
          <a:xfrm>
            <a:off x="914400" y="2971800"/>
            <a:ext cx="7315200" cy="276999"/>
          </a:xfrm>
          <a:prstGeom prst="rect">
            <a:avLst/>
          </a:prstGeom>
          <a:noFill/>
        </p:spPr>
        <p:txBody>
          <a:bodyPr wrap="square" lIns="0" tIns="0" rIns="0" bIns="0" rtlCol="0">
            <a:spAutoFit/>
          </a:bodyPr>
          <a:lstStyle/>
          <a:p>
            <a:r>
              <a:rPr lang="en-US" dirty="0" smtClean="0">
                <a:solidFill>
                  <a:srgbClr val="878787"/>
                </a:solidFill>
              </a:rPr>
              <a:t> </a:t>
            </a:r>
            <a:endParaRPr lang="en-US" dirty="0">
              <a:solidFill>
                <a:srgbClr val="878787"/>
              </a:solidFill>
            </a:endParaRPr>
          </a:p>
        </p:txBody>
      </p:sp>
    </p:spTree>
    <p:extLst>
      <p:ext uri="{BB962C8B-B14F-4D97-AF65-F5344CB8AC3E}">
        <p14:creationId xmlns:p14="http://schemas.microsoft.com/office/powerpoint/2010/main" val="277624580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1_Standar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99342782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2_Standard (Block of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solidFill>
                  <a:srgbClr val="005EB8"/>
                </a:solidFill>
                <a:latin typeface="Calibri" pitchFamily="34" charset="0"/>
              </a:defRPr>
            </a:lvl1pPr>
            <a:lvl2pPr marL="228600" indent="-228600">
              <a:spcBef>
                <a:spcPts val="900"/>
              </a:spcBef>
              <a:buFont typeface="Arial"/>
              <a:buChar char="•"/>
              <a:defRPr sz="2400" baseline="0">
                <a:solidFill>
                  <a:srgbClr val="005EB8"/>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300" baseline="0">
                <a:solidFill>
                  <a:srgbClr val="00B2A9"/>
                </a:solidFill>
                <a:latin typeface="Proxima Nova Light Italic"/>
              </a:defRPr>
            </a:lvl5pPr>
          </a:lstStyle>
          <a:p>
            <a:pPr lvl="0"/>
            <a:r>
              <a:rPr lang="en-US" dirty="0" smtClean="0"/>
              <a:t>Click to edit Master text styles</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091789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45008156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3_Standard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
        <p:nvSpPr>
          <p:cNvPr id="6" name="Content Placeholder 2"/>
          <p:cNvSpPr>
            <a:spLocks noGrp="1"/>
          </p:cNvSpPr>
          <p:nvPr>
            <p:ph idx="10"/>
          </p:nvPr>
        </p:nvSpPr>
        <p:spPr>
          <a:xfrm>
            <a:off x="4721325" y="1717097"/>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Tree>
    <p:extLst>
      <p:ext uri="{BB962C8B-B14F-4D97-AF65-F5344CB8AC3E}">
        <p14:creationId xmlns:p14="http://schemas.microsoft.com/office/powerpoint/2010/main" val="130423386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130005348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2_Standard">
    <p:spTree>
      <p:nvGrpSpPr>
        <p:cNvPr id="1" name=""/>
        <p:cNvGrpSpPr/>
        <p:nvPr/>
      </p:nvGrpSpPr>
      <p:grpSpPr>
        <a:xfrm>
          <a:off x="0" y="0"/>
          <a:ext cx="0" cy="0"/>
          <a:chOff x="0" y="0"/>
          <a:chExt cx="0" cy="0"/>
        </a:xfrm>
      </p:grpSpPr>
      <p:sp>
        <p:nvSpPr>
          <p:cNvPr id="2" name="TextBox 1"/>
          <p:cNvSpPr txBox="1"/>
          <p:nvPr userDrawn="1"/>
        </p:nvSpPr>
        <p:spPr>
          <a:xfrm>
            <a:off x="914400" y="2971800"/>
            <a:ext cx="7315200" cy="276999"/>
          </a:xfrm>
          <a:prstGeom prst="rect">
            <a:avLst/>
          </a:prstGeom>
          <a:noFill/>
        </p:spPr>
        <p:txBody>
          <a:bodyPr wrap="square" lIns="0" tIns="0" rIns="0" bIns="0" rtlCol="0">
            <a:spAutoFit/>
          </a:bodyPr>
          <a:lstStyle/>
          <a:p>
            <a:r>
              <a:rPr lang="en-US" dirty="0" smtClean="0">
                <a:solidFill>
                  <a:srgbClr val="878787"/>
                </a:solidFill>
              </a:rPr>
              <a:t> </a:t>
            </a:r>
            <a:endParaRPr lang="en-US" dirty="0">
              <a:solidFill>
                <a:srgbClr val="878787"/>
              </a:solidFill>
            </a:endParaRPr>
          </a:p>
        </p:txBody>
      </p:sp>
    </p:spTree>
    <p:extLst>
      <p:ext uri="{BB962C8B-B14F-4D97-AF65-F5344CB8AC3E}">
        <p14:creationId xmlns:p14="http://schemas.microsoft.com/office/powerpoint/2010/main" val="158375498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35644642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88998353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593154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1_Standar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48966772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2_Standard (Block of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solidFill>
                  <a:srgbClr val="005EB8"/>
                </a:solidFill>
                <a:latin typeface="Calibri" pitchFamily="34" charset="0"/>
              </a:defRPr>
            </a:lvl1pPr>
            <a:lvl2pPr marL="228600" indent="-228600">
              <a:spcBef>
                <a:spcPts val="900"/>
              </a:spcBef>
              <a:buFont typeface="Arial"/>
              <a:buChar char="•"/>
              <a:defRPr sz="2400" baseline="0">
                <a:solidFill>
                  <a:srgbClr val="005EB8"/>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300" baseline="0">
                <a:solidFill>
                  <a:srgbClr val="00B2A9"/>
                </a:solidFill>
                <a:latin typeface="Proxima Nova Light Italic"/>
              </a:defRPr>
            </a:lvl5pPr>
          </a:lstStyle>
          <a:p>
            <a:pPr lvl="0"/>
            <a:r>
              <a:rPr lang="en-US" dirty="0" smtClean="0"/>
              <a:t>Click to edit Master text styles</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73599526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3_Standard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
        <p:nvSpPr>
          <p:cNvPr id="6" name="Content Placeholder 2"/>
          <p:cNvSpPr>
            <a:spLocks noGrp="1"/>
          </p:cNvSpPr>
          <p:nvPr>
            <p:ph idx="10"/>
          </p:nvPr>
        </p:nvSpPr>
        <p:spPr>
          <a:xfrm>
            <a:off x="4721325" y="1717097"/>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Tree>
    <p:extLst>
      <p:ext uri="{BB962C8B-B14F-4D97-AF65-F5344CB8AC3E}">
        <p14:creationId xmlns:p14="http://schemas.microsoft.com/office/powerpoint/2010/main" val="384501555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3594793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8458482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0880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3162494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25838418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Standard">
    <p:spTree>
      <p:nvGrpSpPr>
        <p:cNvPr id="1" name=""/>
        <p:cNvGrpSpPr/>
        <p:nvPr/>
      </p:nvGrpSpPr>
      <p:grpSpPr>
        <a:xfrm>
          <a:off x="0" y="0"/>
          <a:ext cx="0" cy="0"/>
          <a:chOff x="0" y="0"/>
          <a:chExt cx="0" cy="0"/>
        </a:xfrm>
      </p:grpSpPr>
      <p:sp>
        <p:nvSpPr>
          <p:cNvPr id="2" name="TextBox 1"/>
          <p:cNvSpPr txBox="1"/>
          <p:nvPr userDrawn="1"/>
        </p:nvSpPr>
        <p:spPr>
          <a:xfrm>
            <a:off x="914400" y="2971800"/>
            <a:ext cx="7315200" cy="276999"/>
          </a:xfrm>
          <a:prstGeom prst="rect">
            <a:avLst/>
          </a:prstGeom>
          <a:noFill/>
        </p:spPr>
        <p:txBody>
          <a:bodyPr wrap="square" lIns="0" tIns="0" rIns="0" bIns="0" rtlCol="0">
            <a:spAutoFit/>
          </a:bodyPr>
          <a:lstStyle/>
          <a:p>
            <a:r>
              <a:rPr lang="en-US" dirty="0" smtClean="0">
                <a:solidFill>
                  <a:srgbClr val="878787"/>
                </a:solidFill>
              </a:rPr>
              <a:t> </a:t>
            </a:r>
            <a:endParaRPr lang="en-US" dirty="0">
              <a:solidFill>
                <a:srgbClr val="878787"/>
              </a:solidFill>
            </a:endParaRPr>
          </a:p>
        </p:txBody>
      </p:sp>
    </p:spTree>
    <p:extLst>
      <p:ext uri="{BB962C8B-B14F-4D97-AF65-F5344CB8AC3E}">
        <p14:creationId xmlns:p14="http://schemas.microsoft.com/office/powerpoint/2010/main" val="18276872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52170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0497340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3858649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2_Standard (Block of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solidFill>
                  <a:srgbClr val="005EB8"/>
                </a:solidFill>
                <a:latin typeface="Calibri" pitchFamily="34" charset="0"/>
              </a:defRPr>
            </a:lvl1pPr>
            <a:lvl2pPr marL="228600" indent="-228600">
              <a:spcBef>
                <a:spcPts val="900"/>
              </a:spcBef>
              <a:buFont typeface="Arial"/>
              <a:buChar char="•"/>
              <a:defRPr sz="2400" baseline="0">
                <a:solidFill>
                  <a:srgbClr val="005EB8"/>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300" baseline="0">
                <a:solidFill>
                  <a:srgbClr val="00B2A9"/>
                </a:solidFill>
                <a:latin typeface="Proxima Nova Light Italic"/>
              </a:defRPr>
            </a:lvl5pPr>
          </a:lstStyle>
          <a:p>
            <a:pPr lvl="0"/>
            <a:r>
              <a:rPr lang="en-US" dirty="0" smtClean="0"/>
              <a:t>Click to edit Master text styles</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589006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72803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4868347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4336840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Standard">
    <p:spTree>
      <p:nvGrpSpPr>
        <p:cNvPr id="1" name=""/>
        <p:cNvGrpSpPr/>
        <p:nvPr/>
      </p:nvGrpSpPr>
      <p:grpSpPr>
        <a:xfrm>
          <a:off x="0" y="0"/>
          <a:ext cx="0" cy="0"/>
          <a:chOff x="0" y="0"/>
          <a:chExt cx="0" cy="0"/>
        </a:xfrm>
      </p:grpSpPr>
      <p:sp>
        <p:nvSpPr>
          <p:cNvPr id="2" name="TextBox 1"/>
          <p:cNvSpPr txBox="1"/>
          <p:nvPr userDrawn="1"/>
        </p:nvSpPr>
        <p:spPr>
          <a:xfrm>
            <a:off x="914400" y="2971800"/>
            <a:ext cx="7315200" cy="276999"/>
          </a:xfrm>
          <a:prstGeom prst="rect">
            <a:avLst/>
          </a:prstGeom>
          <a:noFill/>
        </p:spPr>
        <p:txBody>
          <a:bodyPr wrap="square" lIns="0" tIns="0" rIns="0" bIns="0" rtlCol="0">
            <a:spAutoFit/>
          </a:bodyPr>
          <a:lstStyle/>
          <a:p>
            <a:r>
              <a:rPr lang="en-US" dirty="0" smtClean="0">
                <a:solidFill>
                  <a:srgbClr val="878787"/>
                </a:solidFill>
              </a:rPr>
              <a:t> </a:t>
            </a:r>
            <a:endParaRPr lang="en-US" dirty="0">
              <a:solidFill>
                <a:srgbClr val="878787"/>
              </a:solidFill>
            </a:endParaRPr>
          </a:p>
        </p:txBody>
      </p:sp>
    </p:spTree>
    <p:extLst>
      <p:ext uri="{BB962C8B-B14F-4D97-AF65-F5344CB8AC3E}">
        <p14:creationId xmlns:p14="http://schemas.microsoft.com/office/powerpoint/2010/main" val="9763865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61766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9312075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7676126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681870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3674423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384782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3_Standard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
        <p:nvSpPr>
          <p:cNvPr id="6" name="Content Placeholder 2"/>
          <p:cNvSpPr>
            <a:spLocks noGrp="1"/>
          </p:cNvSpPr>
          <p:nvPr>
            <p:ph idx="10"/>
          </p:nvPr>
        </p:nvSpPr>
        <p:spPr>
          <a:xfrm>
            <a:off x="4721325" y="1717097"/>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Tree>
    <p:extLst>
      <p:ext uri="{BB962C8B-B14F-4D97-AF65-F5344CB8AC3E}">
        <p14:creationId xmlns:p14="http://schemas.microsoft.com/office/powerpoint/2010/main" val="40039639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82552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5087133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26229785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79900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6619533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2861424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1689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2295838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24345243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2117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29919071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2792905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38674617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45882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8995341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26231512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53677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4085525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9880472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65291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1_Standar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857182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42096345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2_Standard (Block of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solidFill>
                  <a:srgbClr val="005EB8"/>
                </a:solidFill>
                <a:latin typeface="Calibri" pitchFamily="34" charset="0"/>
              </a:defRPr>
            </a:lvl1pPr>
            <a:lvl2pPr marL="228600" indent="-228600">
              <a:spcBef>
                <a:spcPts val="900"/>
              </a:spcBef>
              <a:buFont typeface="Arial"/>
              <a:buChar char="•"/>
              <a:defRPr sz="2400" baseline="0">
                <a:solidFill>
                  <a:srgbClr val="005EB8"/>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300" baseline="0">
                <a:solidFill>
                  <a:srgbClr val="00B2A9"/>
                </a:solidFill>
                <a:latin typeface="Proxima Nova Light Italic"/>
              </a:defRPr>
            </a:lvl5pPr>
          </a:lstStyle>
          <a:p>
            <a:pPr lvl="0"/>
            <a:r>
              <a:rPr lang="en-US" dirty="0" smtClean="0"/>
              <a:t>Click to edit Master text styles</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8952457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3_Standard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
        <p:nvSpPr>
          <p:cNvPr id="6" name="Content Placeholder 2"/>
          <p:cNvSpPr>
            <a:spLocks noGrp="1"/>
          </p:cNvSpPr>
          <p:nvPr>
            <p:ph idx="10"/>
          </p:nvPr>
        </p:nvSpPr>
        <p:spPr>
          <a:xfrm>
            <a:off x="4721325" y="1717097"/>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Tree>
    <p:extLst>
      <p:ext uri="{BB962C8B-B14F-4D97-AF65-F5344CB8AC3E}">
        <p14:creationId xmlns:p14="http://schemas.microsoft.com/office/powerpoint/2010/main" val="36203304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375711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_Standard">
    <p:spTree>
      <p:nvGrpSpPr>
        <p:cNvPr id="1" name=""/>
        <p:cNvGrpSpPr/>
        <p:nvPr/>
      </p:nvGrpSpPr>
      <p:grpSpPr>
        <a:xfrm>
          <a:off x="0" y="0"/>
          <a:ext cx="0" cy="0"/>
          <a:chOff x="0" y="0"/>
          <a:chExt cx="0" cy="0"/>
        </a:xfrm>
      </p:grpSpPr>
      <p:sp>
        <p:nvSpPr>
          <p:cNvPr id="2" name="TextBox 1"/>
          <p:cNvSpPr txBox="1"/>
          <p:nvPr userDrawn="1"/>
        </p:nvSpPr>
        <p:spPr>
          <a:xfrm>
            <a:off x="914400" y="2971800"/>
            <a:ext cx="7315200" cy="276999"/>
          </a:xfrm>
          <a:prstGeom prst="rect">
            <a:avLst/>
          </a:prstGeom>
          <a:noFill/>
        </p:spPr>
        <p:txBody>
          <a:bodyPr wrap="square" lIns="0" tIns="0" rIns="0" bIns="0" rtlCol="0">
            <a:spAutoFit/>
          </a:bodyPr>
          <a:lstStyle/>
          <a:p>
            <a:r>
              <a:rPr lang="en-US" dirty="0" smtClean="0">
                <a:solidFill>
                  <a:srgbClr val="878787"/>
                </a:solidFill>
              </a:rPr>
              <a:t> </a:t>
            </a:r>
            <a:endParaRPr lang="en-US" dirty="0">
              <a:solidFill>
                <a:srgbClr val="878787"/>
              </a:solidFill>
            </a:endParaRPr>
          </a:p>
        </p:txBody>
      </p:sp>
    </p:spTree>
    <p:extLst>
      <p:ext uri="{BB962C8B-B14F-4D97-AF65-F5344CB8AC3E}">
        <p14:creationId xmlns:p14="http://schemas.microsoft.com/office/powerpoint/2010/main" val="10634827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99AD311-BAF6-4A7E-8574-75ED5AE6C44C}"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58645D-BCEA-4FCB-B244-D52A266B761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96462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9AD311-BAF6-4A7E-8574-75ED5AE6C44C}"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58645D-BCEA-4FCB-B244-D52A266B761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148053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9AD311-BAF6-4A7E-8574-75ED5AE6C44C}"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58645D-BCEA-4FCB-B244-D52A266B761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391895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99AD311-BAF6-4A7E-8574-75ED5AE6C44C}" type="datetimeFigureOut">
              <a:rPr lang="en-US" smtClean="0">
                <a:solidFill>
                  <a:prstClr val="black">
                    <a:tint val="75000"/>
                  </a:prstClr>
                </a:solidFill>
              </a:rPr>
              <a:pPr/>
              <a:t>11/16/2014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C58645D-BCEA-4FCB-B244-D52A266B761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184791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99AD311-BAF6-4A7E-8574-75ED5AE6C44C}" type="datetimeFigureOut">
              <a:rPr lang="en-US" smtClean="0">
                <a:solidFill>
                  <a:prstClr val="black">
                    <a:tint val="75000"/>
                  </a:prstClr>
                </a:solidFill>
              </a:rPr>
              <a:pPr/>
              <a:t>11/16/2014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C58645D-BCEA-4FCB-B244-D52A266B761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15573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99AD311-BAF6-4A7E-8574-75ED5AE6C44C}" type="datetimeFigureOut">
              <a:rPr lang="en-US" smtClean="0">
                <a:solidFill>
                  <a:prstClr val="black">
                    <a:tint val="75000"/>
                  </a:prstClr>
                </a:solidFill>
              </a:rPr>
              <a:pPr/>
              <a:t>11/16/2014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C58645D-BCEA-4FCB-B244-D52A266B761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773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20538807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9AD311-BAF6-4A7E-8574-75ED5AE6C44C}" type="datetimeFigureOut">
              <a:rPr lang="en-US" smtClean="0">
                <a:solidFill>
                  <a:prstClr val="black">
                    <a:tint val="75000"/>
                  </a:prstClr>
                </a:solidFill>
              </a:rPr>
              <a:pPr/>
              <a:t>11/16/2014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C58645D-BCEA-4FCB-B244-D52A266B761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12996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9AD311-BAF6-4A7E-8574-75ED5AE6C44C}" type="datetimeFigureOut">
              <a:rPr lang="en-US" smtClean="0">
                <a:solidFill>
                  <a:prstClr val="black">
                    <a:tint val="75000"/>
                  </a:prstClr>
                </a:solidFill>
              </a:rPr>
              <a:pPr/>
              <a:t>11/16/2014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C58645D-BCEA-4FCB-B244-D52A266B761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593767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9AD311-BAF6-4A7E-8574-75ED5AE6C44C}" type="datetimeFigureOut">
              <a:rPr lang="en-US" smtClean="0">
                <a:solidFill>
                  <a:prstClr val="black">
                    <a:tint val="75000"/>
                  </a:prstClr>
                </a:solidFill>
              </a:rPr>
              <a:pPr/>
              <a:t>11/16/2014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C58645D-BCEA-4FCB-B244-D52A266B761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92007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9AD311-BAF6-4A7E-8574-75ED5AE6C44C}"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58645D-BCEA-4FCB-B244-D52A266B761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02845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9AD311-BAF6-4A7E-8574-75ED5AE6C44C}"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58645D-BCEA-4FCB-B244-D52A266B761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175041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33203486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1_Standar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8265793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2_Standard (Block of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solidFill>
                  <a:srgbClr val="005EB8"/>
                </a:solidFill>
                <a:latin typeface="Calibri" pitchFamily="34" charset="0"/>
              </a:defRPr>
            </a:lvl1pPr>
            <a:lvl2pPr marL="228600" indent="-228600">
              <a:spcBef>
                <a:spcPts val="900"/>
              </a:spcBef>
              <a:buFont typeface="Arial"/>
              <a:buChar char="•"/>
              <a:defRPr sz="2400" baseline="0">
                <a:solidFill>
                  <a:srgbClr val="005EB8"/>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300" baseline="0">
                <a:solidFill>
                  <a:srgbClr val="00B2A9"/>
                </a:solidFill>
                <a:latin typeface="Proxima Nova Light Italic"/>
              </a:defRPr>
            </a:lvl5pPr>
          </a:lstStyle>
          <a:p>
            <a:pPr lvl="0"/>
            <a:r>
              <a:rPr lang="en-US" dirty="0" smtClean="0"/>
              <a:t>Click to edit Master text styles</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07301605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3_Standard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
        <p:nvSpPr>
          <p:cNvPr id="6" name="Content Placeholder 2"/>
          <p:cNvSpPr>
            <a:spLocks noGrp="1"/>
          </p:cNvSpPr>
          <p:nvPr>
            <p:ph idx="10"/>
          </p:nvPr>
        </p:nvSpPr>
        <p:spPr>
          <a:xfrm>
            <a:off x="4721325" y="1717097"/>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Tree>
    <p:extLst>
      <p:ext uri="{BB962C8B-B14F-4D97-AF65-F5344CB8AC3E}">
        <p14:creationId xmlns:p14="http://schemas.microsoft.com/office/powerpoint/2010/main" val="394823001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16155109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3C44FE71-2DFF-4D13-98B4-3FC963616E70}" type="datetimeFigureOut">
              <a:rPr lang="en-US" smtClean="0">
                <a:solidFill>
                  <a:prstClr val="black">
                    <a:tint val="75000"/>
                  </a:prstClr>
                </a:solidFill>
              </a:rPr>
              <a:pPr/>
              <a:t>11/16/2014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B1A21BF-469A-44D8-8775-680840F6FDC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353450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2_Standard">
    <p:spTree>
      <p:nvGrpSpPr>
        <p:cNvPr id="1" name=""/>
        <p:cNvGrpSpPr/>
        <p:nvPr/>
      </p:nvGrpSpPr>
      <p:grpSpPr>
        <a:xfrm>
          <a:off x="0" y="0"/>
          <a:ext cx="0" cy="0"/>
          <a:chOff x="0" y="0"/>
          <a:chExt cx="0" cy="0"/>
        </a:xfrm>
      </p:grpSpPr>
      <p:sp>
        <p:nvSpPr>
          <p:cNvPr id="2" name="TextBox 1"/>
          <p:cNvSpPr txBox="1"/>
          <p:nvPr userDrawn="1"/>
        </p:nvSpPr>
        <p:spPr>
          <a:xfrm>
            <a:off x="914400" y="2971800"/>
            <a:ext cx="7315200" cy="276999"/>
          </a:xfrm>
          <a:prstGeom prst="rect">
            <a:avLst/>
          </a:prstGeom>
          <a:noFill/>
        </p:spPr>
        <p:txBody>
          <a:bodyPr wrap="square" lIns="0" tIns="0" rIns="0" bIns="0" rtlCol="0">
            <a:spAutoFit/>
          </a:bodyPr>
          <a:lstStyle/>
          <a:p>
            <a:r>
              <a:rPr lang="en-US" dirty="0" smtClean="0">
                <a:solidFill>
                  <a:srgbClr val="878787"/>
                </a:solidFill>
              </a:rPr>
              <a:t> </a:t>
            </a:r>
            <a:endParaRPr lang="en-US" dirty="0">
              <a:solidFill>
                <a:srgbClr val="878787"/>
              </a:solidFill>
            </a:endParaRPr>
          </a:p>
        </p:txBody>
      </p:sp>
    </p:spTree>
    <p:extLst>
      <p:ext uri="{BB962C8B-B14F-4D97-AF65-F5344CB8AC3E}">
        <p14:creationId xmlns:p14="http://schemas.microsoft.com/office/powerpoint/2010/main" val="19238864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1_Standar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48930326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2_Standard (Block of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solidFill>
                  <a:srgbClr val="005EB8"/>
                </a:solidFill>
                <a:latin typeface="Calibri" pitchFamily="34" charset="0"/>
              </a:defRPr>
            </a:lvl1pPr>
            <a:lvl2pPr marL="228600" indent="-228600">
              <a:spcBef>
                <a:spcPts val="900"/>
              </a:spcBef>
              <a:buFont typeface="Arial"/>
              <a:buChar char="•"/>
              <a:defRPr sz="2400" baseline="0">
                <a:solidFill>
                  <a:srgbClr val="005EB8"/>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300" baseline="0">
                <a:solidFill>
                  <a:srgbClr val="00B2A9"/>
                </a:solidFill>
                <a:latin typeface="Proxima Nova Light Italic"/>
              </a:defRPr>
            </a:lvl5pPr>
          </a:lstStyle>
          <a:p>
            <a:pPr lvl="0"/>
            <a:r>
              <a:rPr lang="en-US" dirty="0" smtClean="0"/>
              <a:t>Click to edit Master text styles</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5448105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3_Standard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
        <p:nvSpPr>
          <p:cNvPr id="6" name="Content Placeholder 2"/>
          <p:cNvSpPr>
            <a:spLocks noGrp="1"/>
          </p:cNvSpPr>
          <p:nvPr>
            <p:ph idx="10"/>
          </p:nvPr>
        </p:nvSpPr>
        <p:spPr>
          <a:xfrm>
            <a:off x="4721325" y="1717097"/>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Tree>
    <p:extLst>
      <p:ext uri="{BB962C8B-B14F-4D97-AF65-F5344CB8AC3E}">
        <p14:creationId xmlns:p14="http://schemas.microsoft.com/office/powerpoint/2010/main" val="11524573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384932692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_Standard">
    <p:spTree>
      <p:nvGrpSpPr>
        <p:cNvPr id="1" name=""/>
        <p:cNvGrpSpPr/>
        <p:nvPr/>
      </p:nvGrpSpPr>
      <p:grpSpPr>
        <a:xfrm>
          <a:off x="0" y="0"/>
          <a:ext cx="0" cy="0"/>
          <a:chOff x="0" y="0"/>
          <a:chExt cx="0" cy="0"/>
        </a:xfrm>
      </p:grpSpPr>
      <p:sp>
        <p:nvSpPr>
          <p:cNvPr id="2" name="TextBox 1"/>
          <p:cNvSpPr txBox="1"/>
          <p:nvPr userDrawn="1"/>
        </p:nvSpPr>
        <p:spPr>
          <a:xfrm>
            <a:off x="914400" y="2971800"/>
            <a:ext cx="7315200" cy="276999"/>
          </a:xfrm>
          <a:prstGeom prst="rect">
            <a:avLst/>
          </a:prstGeom>
          <a:noFill/>
        </p:spPr>
        <p:txBody>
          <a:bodyPr wrap="square" lIns="0" tIns="0" rIns="0" bIns="0" rtlCol="0">
            <a:spAutoFit/>
          </a:bodyPr>
          <a:lstStyle/>
          <a:p>
            <a:r>
              <a:rPr lang="en-US" dirty="0" smtClean="0">
                <a:solidFill>
                  <a:srgbClr val="878787"/>
                </a:solidFill>
              </a:rPr>
              <a:t> </a:t>
            </a:r>
            <a:endParaRPr lang="en-US" dirty="0">
              <a:solidFill>
                <a:srgbClr val="878787"/>
              </a:solidFill>
            </a:endParaRPr>
          </a:p>
        </p:txBody>
      </p:sp>
    </p:spTree>
    <p:extLst>
      <p:ext uri="{BB962C8B-B14F-4D97-AF65-F5344CB8AC3E}">
        <p14:creationId xmlns:p14="http://schemas.microsoft.com/office/powerpoint/2010/main" val="100756633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1_Standar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5276834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2_Standard (Block of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solidFill>
                  <a:srgbClr val="005EB8"/>
                </a:solidFill>
                <a:latin typeface="Calibri" pitchFamily="34" charset="0"/>
              </a:defRPr>
            </a:lvl1pPr>
            <a:lvl2pPr marL="228600" indent="-228600">
              <a:spcBef>
                <a:spcPts val="900"/>
              </a:spcBef>
              <a:buFont typeface="Arial"/>
              <a:buChar char="•"/>
              <a:defRPr sz="2400" baseline="0">
                <a:solidFill>
                  <a:srgbClr val="005EB8"/>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300" baseline="0">
                <a:solidFill>
                  <a:srgbClr val="00B2A9"/>
                </a:solidFill>
                <a:latin typeface="Proxima Nova Light Italic"/>
              </a:defRPr>
            </a:lvl5pPr>
          </a:lstStyle>
          <a:p>
            <a:pPr lvl="0"/>
            <a:r>
              <a:rPr lang="en-US" dirty="0" smtClean="0"/>
              <a:t>Click to edit Master text styles</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98661207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3_Standard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
        <p:nvSpPr>
          <p:cNvPr id="6" name="Content Placeholder 2"/>
          <p:cNvSpPr>
            <a:spLocks noGrp="1"/>
          </p:cNvSpPr>
          <p:nvPr>
            <p:ph idx="10"/>
          </p:nvPr>
        </p:nvSpPr>
        <p:spPr>
          <a:xfrm>
            <a:off x="4721325" y="1717097"/>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Tree>
    <p:extLst>
      <p:ext uri="{BB962C8B-B14F-4D97-AF65-F5344CB8AC3E}">
        <p14:creationId xmlns:p14="http://schemas.microsoft.com/office/powerpoint/2010/main" val="204415653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1756369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31835678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2_Standard">
    <p:spTree>
      <p:nvGrpSpPr>
        <p:cNvPr id="1" name=""/>
        <p:cNvGrpSpPr/>
        <p:nvPr/>
      </p:nvGrpSpPr>
      <p:grpSpPr>
        <a:xfrm>
          <a:off x="0" y="0"/>
          <a:ext cx="0" cy="0"/>
          <a:chOff x="0" y="0"/>
          <a:chExt cx="0" cy="0"/>
        </a:xfrm>
      </p:grpSpPr>
      <p:sp>
        <p:nvSpPr>
          <p:cNvPr id="2" name="TextBox 1"/>
          <p:cNvSpPr txBox="1"/>
          <p:nvPr userDrawn="1"/>
        </p:nvSpPr>
        <p:spPr>
          <a:xfrm>
            <a:off x="914400" y="2971800"/>
            <a:ext cx="7315200" cy="276999"/>
          </a:xfrm>
          <a:prstGeom prst="rect">
            <a:avLst/>
          </a:prstGeom>
          <a:noFill/>
        </p:spPr>
        <p:txBody>
          <a:bodyPr wrap="square" lIns="0" tIns="0" rIns="0" bIns="0" rtlCol="0">
            <a:spAutoFit/>
          </a:bodyPr>
          <a:lstStyle/>
          <a:p>
            <a:r>
              <a:rPr lang="en-US" dirty="0" smtClean="0">
                <a:solidFill>
                  <a:srgbClr val="878787"/>
                </a:solidFill>
              </a:rPr>
              <a:t> </a:t>
            </a:r>
            <a:endParaRPr lang="en-US" dirty="0">
              <a:solidFill>
                <a:srgbClr val="878787"/>
              </a:solidFill>
            </a:endParaRPr>
          </a:p>
        </p:txBody>
      </p:sp>
    </p:spTree>
    <p:extLst>
      <p:ext uri="{BB962C8B-B14F-4D97-AF65-F5344CB8AC3E}">
        <p14:creationId xmlns:p14="http://schemas.microsoft.com/office/powerpoint/2010/main" val="215230854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Calibri" panose="020F0502020204030204"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Calibri" panose="020F0502020204030204" pitchFamily="34" charset="0"/>
              </a:defRPr>
            </a:lvl1pPr>
            <a:lvl2pPr marL="228600" indent="-228600">
              <a:spcBef>
                <a:spcPts val="900"/>
              </a:spcBef>
              <a:buFont typeface="Arial"/>
              <a:buChar char="•"/>
              <a:defRPr sz="2400" baseline="0">
                <a:solidFill>
                  <a:srgbClr val="00B2A9"/>
                </a:solidFill>
                <a:latin typeface="Calibri" panose="020F0502020204030204" pitchFamily="34" charset="0"/>
              </a:defRPr>
            </a:lvl2pPr>
            <a:lvl3pPr marL="457200">
              <a:lnSpc>
                <a:spcPts val="1800"/>
              </a:lnSpc>
              <a:spcBef>
                <a:spcPts val="500"/>
              </a:spcBef>
              <a:defRPr sz="1600">
                <a:latin typeface="Calibri" panose="020F0502020204030204" pitchFamily="34" charset="0"/>
              </a:defRPr>
            </a:lvl3pPr>
            <a:lvl4pPr marL="457200" indent="0">
              <a:spcBef>
                <a:spcPts val="0"/>
              </a:spcBef>
              <a:buFontTx/>
              <a:buNone/>
              <a:defRPr sz="1000" b="0" i="1" baseline="0">
                <a:solidFill>
                  <a:srgbClr val="878787"/>
                </a:solidFill>
                <a:latin typeface="Calibri" panose="020F0502020204030204" pitchFamily="34" charset="0"/>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Calibri" panose="020F0502020204030204" pitchFamily="34" charset="0"/>
              </a:defRPr>
            </a:lvl1pPr>
          </a:lstStyle>
          <a:p>
            <a:r>
              <a:rPr lang="en-US" smtClean="0">
                <a:solidFill>
                  <a:prstClr val="black"/>
                </a:solidFill>
              </a:rPr>
              <a:t>socialventurepartners.org</a:t>
            </a:r>
            <a:endParaRPr lang="en-US" dirty="0" smtClean="0">
              <a:solidFill>
                <a:prstClr val="black"/>
              </a:solidFill>
            </a:endParaRP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Calibri" panose="020F0502020204030204" pitchFamily="34" charset="0"/>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86325288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33210012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1_Standar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Tree>
    <p:extLst>
      <p:ext uri="{BB962C8B-B14F-4D97-AF65-F5344CB8AC3E}">
        <p14:creationId xmlns:p14="http://schemas.microsoft.com/office/powerpoint/2010/main" val="57446860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2_Standard (Block of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solidFill>
                  <a:srgbClr val="005EB8"/>
                </a:solidFill>
                <a:latin typeface="Calibri" pitchFamily="34" charset="0"/>
              </a:defRPr>
            </a:lvl1pPr>
            <a:lvl2pPr marL="228600" indent="-228600">
              <a:spcBef>
                <a:spcPts val="900"/>
              </a:spcBef>
              <a:buFont typeface="Arial"/>
              <a:buChar char="•"/>
              <a:defRPr sz="2400" baseline="0">
                <a:solidFill>
                  <a:srgbClr val="005EB8"/>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300" baseline="0">
                <a:solidFill>
                  <a:srgbClr val="00B2A9"/>
                </a:solidFill>
                <a:latin typeface="Proxima Nova Light Italic"/>
              </a:defRPr>
            </a:lvl5pPr>
          </a:lstStyle>
          <a:p>
            <a:pPr lvl="0"/>
            <a:r>
              <a:rPr lang="en-US" dirty="0" smtClean="0"/>
              <a:t>Click to edit Master text styles</a:t>
            </a:r>
          </a:p>
          <a:p>
            <a:pPr lvl="4"/>
            <a:endParaRPr lang="en-US" dirty="0"/>
          </a:p>
        </p:txBody>
      </p:sp>
    </p:spTree>
    <p:extLst>
      <p:ext uri="{BB962C8B-B14F-4D97-AF65-F5344CB8AC3E}">
        <p14:creationId xmlns:p14="http://schemas.microsoft.com/office/powerpoint/2010/main" val="6666732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3_Standard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6" name="Content Placeholder 2"/>
          <p:cNvSpPr>
            <a:spLocks noGrp="1"/>
          </p:cNvSpPr>
          <p:nvPr>
            <p:ph idx="10"/>
          </p:nvPr>
        </p:nvSpPr>
        <p:spPr>
          <a:xfrm>
            <a:off x="4721325" y="1717097"/>
            <a:ext cx="374904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Tree>
    <p:extLst>
      <p:ext uri="{BB962C8B-B14F-4D97-AF65-F5344CB8AC3E}">
        <p14:creationId xmlns:p14="http://schemas.microsoft.com/office/powerpoint/2010/main" val="177535337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67871935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a:prstGeom prst="rect">
            <a:avLst/>
          </a:prstGeo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5791200" y="6404984"/>
            <a:ext cx="3044952" cy="365760"/>
          </a:xfrm>
          <a:prstGeom prst="rect">
            <a:avLst/>
          </a:prstGeom>
        </p:spPr>
        <p:txBody>
          <a:bodyPr/>
          <a:lstStyle/>
          <a:p>
            <a:fld id="{5F00EDF9-5EA0-4ED9-8110-9E3CC6A2A7E1}" type="datetimeFigureOut">
              <a:rPr lang="en-US" smtClean="0">
                <a:solidFill>
                  <a:prstClr val="black"/>
                </a:solidFill>
              </a:rPr>
              <a:pPr/>
              <a:t>11/16/2014</a:t>
            </a:fld>
            <a:endParaRPr lang="en-US" dirty="0">
              <a:solidFill>
                <a:prstClr val="black"/>
              </a:solidFill>
            </a:endParaRPr>
          </a:p>
        </p:txBody>
      </p:sp>
      <p:sp>
        <p:nvSpPr>
          <p:cNvPr id="4" name="Footer Placeholder 3"/>
          <p:cNvSpPr>
            <a:spLocks noGrp="1"/>
          </p:cNvSpPr>
          <p:nvPr>
            <p:ph type="ftr" sz="quarter" idx="11"/>
          </p:nvPr>
        </p:nvSpPr>
        <p:spPr>
          <a:xfrm>
            <a:off x="685800" y="5943600"/>
            <a:ext cx="2895600" cy="279399"/>
          </a:xfrm>
          <a:prstGeom prst="rect">
            <a:avLst/>
          </a:prstGeom>
        </p:spPr>
        <p:txBody>
          <a:bodyPr/>
          <a:lstStyle/>
          <a:p>
            <a:endParaRPr lang="en-US" dirty="0">
              <a:solidFill>
                <a:prstClr val="black"/>
              </a:solidFill>
            </a:endParaRPr>
          </a:p>
        </p:txBody>
      </p:sp>
      <p:sp>
        <p:nvSpPr>
          <p:cNvPr id="5" name="Slide Number Placeholder 4"/>
          <p:cNvSpPr>
            <a:spLocks noGrp="1"/>
          </p:cNvSpPr>
          <p:nvPr>
            <p:ph type="sldNum" sz="quarter" idx="12"/>
          </p:nvPr>
        </p:nvSpPr>
        <p:spPr>
          <a:xfrm>
            <a:off x="4343400" y="1036020"/>
            <a:ext cx="457200" cy="441325"/>
          </a:xfrm>
        </p:spPr>
        <p:txBody>
          <a:bodyPr/>
          <a:lstStyle/>
          <a:p>
            <a:fld id="{15B3B620-7B0B-402A-8F22-9AA2D7B4A3D7}" type="slidenum">
              <a:rPr lang="en-US" smtClean="0">
                <a:solidFill>
                  <a:srgbClr val="9BBB59">
                    <a:shade val="75000"/>
                  </a:srgbClr>
                </a:solidFill>
              </a:rPr>
              <a:pPr/>
              <a:t>‹#›</a:t>
            </a:fld>
            <a:endParaRPr lang="en-US" dirty="0">
              <a:solidFill>
                <a:srgbClr val="9BBB59">
                  <a:shade val="75000"/>
                </a:srgbClr>
              </a:solidFill>
            </a:endParaRPr>
          </a:p>
        </p:txBody>
      </p:sp>
    </p:spTree>
    <p:extLst>
      <p:ext uri="{BB962C8B-B14F-4D97-AF65-F5344CB8AC3E}">
        <p14:creationId xmlns:p14="http://schemas.microsoft.com/office/powerpoint/2010/main" val="950501884"/>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2_Standard">
    <p:spTree>
      <p:nvGrpSpPr>
        <p:cNvPr id="1" name=""/>
        <p:cNvGrpSpPr/>
        <p:nvPr/>
      </p:nvGrpSpPr>
      <p:grpSpPr>
        <a:xfrm>
          <a:off x="0" y="0"/>
          <a:ext cx="0" cy="0"/>
          <a:chOff x="0" y="0"/>
          <a:chExt cx="0" cy="0"/>
        </a:xfrm>
      </p:grpSpPr>
      <p:sp>
        <p:nvSpPr>
          <p:cNvPr id="2" name="TextBox 1"/>
          <p:cNvSpPr txBox="1"/>
          <p:nvPr userDrawn="1"/>
        </p:nvSpPr>
        <p:spPr>
          <a:xfrm>
            <a:off x="914400" y="2971800"/>
            <a:ext cx="7315200" cy="276999"/>
          </a:xfrm>
          <a:prstGeom prst="rect">
            <a:avLst/>
          </a:prstGeom>
          <a:noFill/>
        </p:spPr>
        <p:txBody>
          <a:bodyPr wrap="square" lIns="0" tIns="0" rIns="0" bIns="0" rtlCol="0">
            <a:spAutoFit/>
          </a:bodyPr>
          <a:lstStyle/>
          <a:p>
            <a:r>
              <a:rPr lang="en-US" dirty="0" smtClean="0">
                <a:solidFill>
                  <a:srgbClr val="878787"/>
                </a:solidFill>
              </a:rPr>
              <a:t> </a:t>
            </a:r>
            <a:endParaRPr lang="en-US" dirty="0">
              <a:solidFill>
                <a:srgbClr val="878787"/>
              </a:solidFill>
            </a:endParaRPr>
          </a:p>
        </p:txBody>
      </p:sp>
    </p:spTree>
    <p:extLst>
      <p:ext uri="{BB962C8B-B14F-4D97-AF65-F5344CB8AC3E}">
        <p14:creationId xmlns:p14="http://schemas.microsoft.com/office/powerpoint/2010/main" val="413483579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14235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189866754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134625579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rot="16200000">
            <a:off x="7551351" y="1645920"/>
            <a:ext cx="2438399" cy="365760"/>
          </a:xfrm>
          <a:prstGeom prst="rect">
            <a:avLst/>
          </a:prstGeom>
        </p:spPr>
        <p:txBody>
          <a:bodyPr/>
          <a:lstStyle/>
          <a:p>
            <a:fld id="{543C80AA-2FD2-41C2-BC85-DD5B263EF917}" type="datetimeFigureOut">
              <a:rPr lang="en-US" smtClean="0">
                <a:solidFill>
                  <a:prstClr val="black"/>
                </a:solidFill>
              </a:rPr>
              <a:pPr/>
              <a:t>11/16/2014</a:t>
            </a:fld>
            <a:endParaRPr lang="en-US" dirty="0">
              <a:solidFill>
                <a:prstClr val="black"/>
              </a:solidFill>
            </a:endParaRPr>
          </a:p>
        </p:txBody>
      </p:sp>
      <p:sp>
        <p:nvSpPr>
          <p:cNvPr id="3" name="Footer Placeholder 2"/>
          <p:cNvSpPr>
            <a:spLocks noGrp="1"/>
          </p:cNvSpPr>
          <p:nvPr>
            <p:ph type="ftr" sz="quarter" idx="11"/>
          </p:nvPr>
        </p:nvSpPr>
        <p:spPr/>
        <p:txBody>
          <a:bodyPr/>
          <a:lstStyle/>
          <a:p>
            <a:endParaRPr lang="en-US" dirty="0">
              <a:solidFill>
                <a:prstClr val="black"/>
              </a:solidFill>
            </a:endParaRPr>
          </a:p>
        </p:txBody>
      </p:sp>
      <p:sp>
        <p:nvSpPr>
          <p:cNvPr id="4" name="Slide Number Placeholder 3"/>
          <p:cNvSpPr>
            <a:spLocks noGrp="1"/>
          </p:cNvSpPr>
          <p:nvPr>
            <p:ph type="sldNum" sz="quarter" idx="12"/>
          </p:nvPr>
        </p:nvSpPr>
        <p:spPr/>
        <p:txBody>
          <a:bodyPr/>
          <a:lstStyle/>
          <a:p>
            <a:fld id="{C2D73ADA-8BB0-4AAD-9AB4-7CC3C476AD9B}" type="slidenum">
              <a:rPr lang="en-US" smtClean="0"/>
              <a:pPr/>
              <a:t>‹#›</a:t>
            </a:fld>
            <a:endParaRPr lang="en-US" dirty="0"/>
          </a:p>
        </p:txBody>
      </p:sp>
    </p:spTree>
    <p:extLst>
      <p:ext uri="{BB962C8B-B14F-4D97-AF65-F5344CB8AC3E}">
        <p14:creationId xmlns:p14="http://schemas.microsoft.com/office/powerpoint/2010/main" val="245846876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4951735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324030676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77537783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360018026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1_Standa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cap="none" baseline="0">
                <a:latin typeface="Proxima Nova Extrabold"/>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000" baseline="0">
                <a:latin typeface="Proxima Nova Light"/>
              </a:defRPr>
            </a:lvl1pPr>
            <a:lvl2pPr marL="228600" indent="-228600">
              <a:spcBef>
                <a:spcPts val="900"/>
              </a:spcBef>
              <a:buFont typeface="Arial"/>
              <a:buChar char="•"/>
              <a:defRPr sz="2400" baseline="0">
                <a:solidFill>
                  <a:srgbClr val="00B2A9"/>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000" baseline="0">
                <a:solidFill>
                  <a:srgbClr val="00B2A9"/>
                </a:solidFill>
                <a:latin typeface="Proxima Nova Light Itali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49520187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SVPlogo_Global-Symbol_Reverse_RGB.eps"/>
          <p:cNvPicPr>
            <a:picLocks noChangeAspect="1"/>
          </p:cNvPicPr>
          <p:nvPr userDrawn="1"/>
        </p:nvPicPr>
        <p:blipFill>
          <a:blip r:embed="rId3">
            <a:alphaModFix amt="25000"/>
            <a:extLst>
              <a:ext uri="{28A0092B-C50C-407E-A947-70E740481C1C}">
                <a14:useLocalDpi xmlns:a14="http://schemas.microsoft.com/office/drawing/2010/main"/>
              </a:ext>
            </a:extLst>
          </a:blip>
          <a:stretch>
            <a:fillRect/>
          </a:stretch>
        </p:blipFill>
        <p:spPr>
          <a:xfrm>
            <a:off x="685801" y="5486400"/>
            <a:ext cx="619125" cy="685800"/>
          </a:xfrm>
          <a:prstGeom prst="rect">
            <a:avLst/>
          </a:prstGeom>
        </p:spPr>
      </p:pic>
    </p:spTree>
    <p:extLst>
      <p:ext uri="{BB962C8B-B14F-4D97-AF65-F5344CB8AC3E}">
        <p14:creationId xmlns:p14="http://schemas.microsoft.com/office/powerpoint/2010/main" val="363566233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1_Standar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latin typeface="Calibri" pitchFamily="34" charset="0"/>
              </a:defRPr>
            </a:lvl1pPr>
            <a:lvl2pPr marL="228600" indent="-228600">
              <a:spcBef>
                <a:spcPts val="900"/>
              </a:spcBef>
              <a:buFont typeface="Arial"/>
              <a:buChar char="•"/>
              <a:defRPr sz="2800" baseline="0">
                <a:solidFill>
                  <a:srgbClr val="005EB8"/>
                </a:solidFill>
                <a:latin typeface="Calibri" pitchFamily="34" charset="0"/>
              </a:defRPr>
            </a:lvl2pPr>
            <a:lvl3pPr marL="457200">
              <a:lnSpc>
                <a:spcPts val="1800"/>
              </a:lnSpc>
              <a:spcBef>
                <a:spcPts val="500"/>
              </a:spcBef>
              <a:defRPr sz="1800">
                <a:latin typeface="Calibri" pitchFamily="34" charset="0"/>
              </a:defRPr>
            </a:lvl3pPr>
            <a:lvl4pPr marL="457200" indent="0">
              <a:spcBef>
                <a:spcPts val="0"/>
              </a:spcBef>
              <a:buFontTx/>
              <a:buNone/>
              <a:defRPr sz="1200" b="0" i="1" baseline="0">
                <a:solidFill>
                  <a:srgbClr val="878787"/>
                </a:solidFill>
                <a:latin typeface="Calibri" pitchFamily="34" charset="0"/>
              </a:defRPr>
            </a:lvl4pPr>
            <a:lvl5pPr marL="0" indent="0">
              <a:lnSpc>
                <a:spcPts val="3400"/>
              </a:lnSpc>
              <a:spcBef>
                <a:spcPts val="2000"/>
              </a:spcBef>
              <a:spcAft>
                <a:spcPts val="2000"/>
              </a:spcAft>
              <a:buFontTx/>
              <a:buNone/>
              <a:defRPr sz="3000" baseline="0">
                <a:solidFill>
                  <a:srgbClr val="00B2A9"/>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1881234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2_Standard (Block of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5800"/>
            <a:ext cx="7772400" cy="914400"/>
          </a:xfrm>
          <a:prstGeom prst="rect">
            <a:avLst/>
          </a:prstGeom>
        </p:spPr>
        <p:txBody>
          <a:bodyPr lIns="0" tIns="0" rIns="0" bIns="0"/>
          <a:lstStyle>
            <a:lvl1pPr algn="l">
              <a:defRPr sz="5500" cap="none" baseline="0">
                <a:latin typeface="Calibri" pitchFamily="34" charset="0"/>
              </a:defRPr>
            </a:lvl1pPr>
          </a:lstStyle>
          <a:p>
            <a:r>
              <a:rPr lang="en-US" dirty="0" smtClean="0"/>
              <a:t>Slide Title</a:t>
            </a:r>
            <a:endParaRPr lang="en-US" dirty="0"/>
          </a:p>
        </p:txBody>
      </p:sp>
      <p:sp>
        <p:nvSpPr>
          <p:cNvPr id="3" name="Content Placeholder 2"/>
          <p:cNvSpPr>
            <a:spLocks noGrp="1"/>
          </p:cNvSpPr>
          <p:nvPr>
            <p:ph idx="1"/>
          </p:nvPr>
        </p:nvSpPr>
        <p:spPr>
          <a:xfrm>
            <a:off x="685800" y="1719072"/>
            <a:ext cx="7772400" cy="3657600"/>
          </a:xfrm>
          <a:prstGeom prst="rect">
            <a:avLst/>
          </a:prstGeom>
        </p:spPr>
        <p:txBody>
          <a:bodyPr lIns="0" tIns="0" rIns="0" bIns="0"/>
          <a:lstStyle>
            <a:lvl1pPr marL="0" indent="0">
              <a:lnSpc>
                <a:spcPts val="3400"/>
              </a:lnSpc>
              <a:spcBef>
                <a:spcPts val="1000"/>
              </a:spcBef>
              <a:buFontTx/>
              <a:buNone/>
              <a:defRPr sz="3500" baseline="0">
                <a:solidFill>
                  <a:srgbClr val="005EB8"/>
                </a:solidFill>
                <a:latin typeface="Calibri" pitchFamily="34" charset="0"/>
              </a:defRPr>
            </a:lvl1pPr>
            <a:lvl2pPr marL="228600" indent="-228600">
              <a:spcBef>
                <a:spcPts val="900"/>
              </a:spcBef>
              <a:buFont typeface="Arial"/>
              <a:buChar char="•"/>
              <a:defRPr sz="2400" baseline="0">
                <a:solidFill>
                  <a:srgbClr val="005EB8"/>
                </a:solidFill>
                <a:latin typeface="Proxima Nova Semibold"/>
              </a:defRPr>
            </a:lvl2pPr>
            <a:lvl3pPr marL="457200">
              <a:lnSpc>
                <a:spcPts val="1800"/>
              </a:lnSpc>
              <a:spcBef>
                <a:spcPts val="500"/>
              </a:spcBef>
              <a:defRPr sz="1600">
                <a:latin typeface="Proxima Nova"/>
              </a:defRPr>
            </a:lvl3pPr>
            <a:lvl4pPr marL="457200" indent="0">
              <a:spcBef>
                <a:spcPts val="0"/>
              </a:spcBef>
              <a:buFontTx/>
              <a:buNone/>
              <a:defRPr sz="1000" b="0" i="1" baseline="0">
                <a:solidFill>
                  <a:srgbClr val="878787"/>
                </a:solidFill>
                <a:latin typeface="Georgia"/>
              </a:defRPr>
            </a:lvl4pPr>
            <a:lvl5pPr marL="0" indent="0">
              <a:lnSpc>
                <a:spcPts val="3400"/>
              </a:lnSpc>
              <a:spcBef>
                <a:spcPts val="2000"/>
              </a:spcBef>
              <a:spcAft>
                <a:spcPts val="2000"/>
              </a:spcAft>
              <a:buFontTx/>
              <a:buNone/>
              <a:defRPr sz="3300" baseline="0">
                <a:solidFill>
                  <a:srgbClr val="00B2A9"/>
                </a:solidFill>
                <a:latin typeface="Proxima Nova Light Italic"/>
              </a:defRPr>
            </a:lvl5pPr>
          </a:lstStyle>
          <a:p>
            <a:pPr lvl="0"/>
            <a:r>
              <a:rPr lang="en-US" dirty="0" smtClean="0"/>
              <a:t>Click to edit Master text styles</a:t>
            </a:r>
          </a:p>
          <a:p>
            <a:pPr lvl="4"/>
            <a:endParaRPr lang="en-US" dirty="0"/>
          </a:p>
        </p:txBody>
      </p:sp>
      <p:sp>
        <p:nvSpPr>
          <p:cNvPr id="13"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dirty="0" smtClean="0">
                <a:solidFill>
                  <a:prstClr val="black"/>
                </a:solidFill>
              </a:rPr>
              <a:t>socialventurepartners.org</a:t>
            </a:r>
          </a:p>
        </p:txBody>
      </p:sp>
      <p:sp>
        <p:nvSpPr>
          <p:cNvPr id="14"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6806164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theme" Target="../theme/theme16.xml"/><Relationship Id="rId5" Type="http://schemas.openxmlformats.org/officeDocument/2006/relationships/slideLayout" Target="../slideLayouts/slideLayout53.xml"/><Relationship Id="rId4" Type="http://schemas.openxmlformats.org/officeDocument/2006/relationships/slideLayout" Target="../slideLayouts/slideLayout52.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theme" Target="../theme/theme17.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theme" Target="../theme/theme18.xml"/><Relationship Id="rId5" Type="http://schemas.openxmlformats.org/officeDocument/2006/relationships/slideLayout" Target="../slideLayouts/slideLayout70.xml"/><Relationship Id="rId4" Type="http://schemas.openxmlformats.org/officeDocument/2006/relationships/slideLayout" Target="../slideLayouts/slideLayout69.xml"/></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theme" Target="../theme/theme19.xml"/><Relationship Id="rId5" Type="http://schemas.openxmlformats.org/officeDocument/2006/relationships/slideLayout" Target="../slideLayouts/slideLayout75.xml"/><Relationship Id="rId4" Type="http://schemas.openxmlformats.org/officeDocument/2006/relationships/slideLayout" Target="../slideLayouts/slideLayout7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theme" Target="../theme/theme20.xml"/><Relationship Id="rId5" Type="http://schemas.openxmlformats.org/officeDocument/2006/relationships/slideLayout" Target="../slideLayouts/slideLayout80.xml"/><Relationship Id="rId4" Type="http://schemas.openxmlformats.org/officeDocument/2006/relationships/slideLayout" Target="../slideLayouts/slideLayout79.xml"/></Relationships>
</file>

<file path=ppt/slideMasters/_rels/slideMaster21.xml.rels><?xml version="1.0" encoding="UTF-8" standalone="yes"?>
<Relationships xmlns="http://schemas.openxmlformats.org/package/2006/relationships"><Relationship Id="rId3" Type="http://schemas.openxmlformats.org/officeDocument/2006/relationships/theme" Target="../theme/theme21.xml"/><Relationship Id="rId2" Type="http://schemas.openxmlformats.org/officeDocument/2006/relationships/slideLayout" Target="../slideLayouts/slideLayout82.xml"/><Relationship Id="rId1" Type="http://schemas.openxmlformats.org/officeDocument/2006/relationships/slideLayout" Target="../slideLayouts/slideLayout81.xml"/></Relationships>
</file>

<file path=ppt/slideMasters/_rels/slideMaster22.xml.rels><?xml version="1.0" encoding="UTF-8" standalone="yes"?>
<Relationships xmlns="http://schemas.openxmlformats.org/package/2006/relationships"><Relationship Id="rId3" Type="http://schemas.openxmlformats.org/officeDocument/2006/relationships/slideLayout" Target="../slideLayouts/slideLayout85.xml"/><Relationship Id="rId7" Type="http://schemas.openxmlformats.org/officeDocument/2006/relationships/theme" Target="../theme/theme22.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5" Type="http://schemas.openxmlformats.org/officeDocument/2006/relationships/slideLayout" Target="../slideLayouts/slideLayout87.xml"/><Relationship Id="rId4" Type="http://schemas.openxmlformats.org/officeDocument/2006/relationships/slideLayout" Target="../slideLayouts/slideLayout86.xml"/></Relationships>
</file>

<file path=ppt/slideMasters/_rels/slideMaster23.xml.rels><?xml version="1.0" encoding="UTF-8" standalone="yes"?>
<Relationships xmlns="http://schemas.openxmlformats.org/package/2006/relationships"><Relationship Id="rId3" Type="http://schemas.openxmlformats.org/officeDocument/2006/relationships/slideLayout" Target="../slideLayouts/slideLayout91.xml"/><Relationship Id="rId2" Type="http://schemas.openxmlformats.org/officeDocument/2006/relationships/slideLayout" Target="../slideLayouts/slideLayout90.xml"/><Relationship Id="rId1" Type="http://schemas.openxmlformats.org/officeDocument/2006/relationships/slideLayout" Target="../slideLayouts/slideLayout89.xml"/><Relationship Id="rId4" Type="http://schemas.openxmlformats.org/officeDocument/2006/relationships/theme" Target="../theme/theme23.xml"/></Relationships>
</file>

<file path=ppt/slideMasters/_rels/slideMaster24.xml.rels><?xml version="1.0" encoding="UTF-8" standalone="yes"?>
<Relationships xmlns="http://schemas.openxmlformats.org/package/2006/relationships"><Relationship Id="rId3" Type="http://schemas.openxmlformats.org/officeDocument/2006/relationships/theme" Target="../theme/theme24.xml"/><Relationship Id="rId2" Type="http://schemas.openxmlformats.org/officeDocument/2006/relationships/slideLayout" Target="../slideLayouts/slideLayout93.xml"/><Relationship Id="rId1" Type="http://schemas.openxmlformats.org/officeDocument/2006/relationships/slideLayout" Target="../slideLayouts/slideLayout92.xml"/></Relationships>
</file>

<file path=ppt/slideMasters/_rels/slideMaster25.xml.rels><?xml version="1.0" encoding="UTF-8" standalone="yes"?>
<Relationships xmlns="http://schemas.openxmlformats.org/package/2006/relationships"><Relationship Id="rId3" Type="http://schemas.openxmlformats.org/officeDocument/2006/relationships/theme" Target="../theme/theme25.xml"/><Relationship Id="rId2" Type="http://schemas.openxmlformats.org/officeDocument/2006/relationships/slideLayout" Target="../slideLayouts/slideLayout95.xml"/><Relationship Id="rId1" Type="http://schemas.openxmlformats.org/officeDocument/2006/relationships/slideLayout" Target="../slideLayouts/slideLayout94.xml"/></Relationships>
</file>

<file path=ppt/slideMasters/_rels/slideMaster26.xml.rels><?xml version="1.0" encoding="UTF-8" standalone="yes"?>
<Relationships xmlns="http://schemas.openxmlformats.org/package/2006/relationships"><Relationship Id="rId3" Type="http://schemas.openxmlformats.org/officeDocument/2006/relationships/theme" Target="../theme/theme26.xml"/><Relationship Id="rId2" Type="http://schemas.openxmlformats.org/officeDocument/2006/relationships/slideLayout" Target="../slideLayouts/slideLayout97.xml"/><Relationship Id="rId1" Type="http://schemas.openxmlformats.org/officeDocument/2006/relationships/slideLayout" Target="../slideLayouts/slideLayout96.xml"/></Relationships>
</file>

<file path=ppt/slideMasters/_rels/slideMaster27.xml.rels><?xml version="1.0" encoding="UTF-8" standalone="yes"?>
<Relationships xmlns="http://schemas.openxmlformats.org/package/2006/relationships"><Relationship Id="rId3" Type="http://schemas.openxmlformats.org/officeDocument/2006/relationships/slideLayout" Target="../slideLayouts/slideLayout100.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theme" Target="../theme/theme27.xml"/><Relationship Id="rId5" Type="http://schemas.openxmlformats.org/officeDocument/2006/relationships/slideLayout" Target="../slideLayouts/slideLayout102.xml"/><Relationship Id="rId4" Type="http://schemas.openxmlformats.org/officeDocument/2006/relationships/slideLayout" Target="../slideLayouts/slideLayout101.xml"/></Relationships>
</file>

<file path=ppt/slideMasters/_rels/slideMaster28.xml.rels><?xml version="1.0" encoding="UTF-8" standalone="yes"?>
<Relationships xmlns="http://schemas.openxmlformats.org/package/2006/relationships"><Relationship Id="rId3" Type="http://schemas.openxmlformats.org/officeDocument/2006/relationships/slideLayout" Target="../slideLayouts/slideLayout105.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theme" Target="../theme/theme28.xml"/><Relationship Id="rId5" Type="http://schemas.openxmlformats.org/officeDocument/2006/relationships/slideLayout" Target="../slideLayouts/slideLayout107.xml"/><Relationship Id="rId4" Type="http://schemas.openxmlformats.org/officeDocument/2006/relationships/slideLayout" Target="../slideLayouts/slideLayout106.xml"/></Relationships>
</file>

<file path=ppt/slideMasters/_rels/slideMaster29.xml.rels><?xml version="1.0" encoding="UTF-8" standalone="yes"?>
<Relationships xmlns="http://schemas.openxmlformats.org/package/2006/relationships"><Relationship Id="rId3" Type="http://schemas.openxmlformats.org/officeDocument/2006/relationships/slideLayout" Target="../slideLayouts/slideLayout110.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theme" Target="../theme/theme29.xml"/><Relationship Id="rId5" Type="http://schemas.openxmlformats.org/officeDocument/2006/relationships/slideLayout" Target="../slideLayouts/slideLayout112.xml"/><Relationship Id="rId4" Type="http://schemas.openxmlformats.org/officeDocument/2006/relationships/slideLayout" Target="../slideLayouts/slideLayout1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theme" Target="../theme/theme3.xml"/></Relationships>
</file>

<file path=ppt/slideMasters/_rels/slideMaster30.xml.rels><?xml version="1.0" encoding="UTF-8" standalone="yes"?>
<Relationships xmlns="http://schemas.openxmlformats.org/package/2006/relationships"><Relationship Id="rId3" Type="http://schemas.openxmlformats.org/officeDocument/2006/relationships/slideLayout" Target="../slideLayouts/slideLayout115.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4" Type="http://schemas.openxmlformats.org/officeDocument/2006/relationships/theme" Target="../theme/theme30.xml"/></Relationships>
</file>

<file path=ppt/slideMasters/_rels/slideMaster31.xml.rels><?xml version="1.0" encoding="UTF-8" standalone="yes"?>
<Relationships xmlns="http://schemas.openxmlformats.org/package/2006/relationships"><Relationship Id="rId3" Type="http://schemas.openxmlformats.org/officeDocument/2006/relationships/slideLayout" Target="../slideLayouts/slideLayout118.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5" Type="http://schemas.openxmlformats.org/officeDocument/2006/relationships/theme" Target="../theme/theme31.xml"/><Relationship Id="rId4" Type="http://schemas.openxmlformats.org/officeDocument/2006/relationships/slideLayout" Target="../slideLayouts/slideLayout1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5.xml"/><Relationship Id="rId4"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theme" Target="../theme/theme7.xml"/><Relationship Id="rId4" Type="http://schemas.openxmlformats.org/officeDocument/2006/relationships/slideLayout" Target="../slideLayouts/slideLayout2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smtClean="0"/>
              <a:t>socialventurepartners.org</a:t>
            </a:r>
            <a:endParaRPr lang="en-US" dirty="0" smtClean="0"/>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940567403"/>
      </p:ext>
    </p:extLst>
  </p:cSld>
  <p:clrMap bg1="lt1" tx1="dk1" bg2="lt2" tx2="dk2" accent1="accent1" accent2="accent2" accent3="accent3" accent4="accent4" accent5="accent5" accent6="accent6" hlink="hlink" folHlink="folHlink"/>
  <p:sldLayoutIdLst>
    <p:sldLayoutId id="2147483690" r:id="rId1"/>
    <p:sldLayoutId id="2147483693" r:id="rId2"/>
    <p:sldLayoutId id="2147483694" r:id="rId3"/>
    <p:sldLayoutId id="2147483692" r:id="rId4"/>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773654858"/>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4"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446318770"/>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9"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381362521"/>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4"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721434886"/>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9"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895237000"/>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4"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4068533774"/>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9"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smtClean="0">
                <a:solidFill>
                  <a:prstClr val="black"/>
                </a:solidFill>
              </a:rPr>
              <a:t>socialventurepartners.org</a:t>
            </a:r>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80816964"/>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299AD311-BAF6-4A7E-8574-75ED5AE6C44C}" type="datetimeFigureOut">
              <a:rPr lang="en-US" smtClean="0">
                <a:solidFill>
                  <a:prstClr val="black">
                    <a:tint val="75000"/>
                  </a:prstClr>
                </a:solidFill>
              </a:rPr>
              <a:pPr defTabSz="914400"/>
              <a:t>11/16/2014</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7C58645D-BCEA-4FCB-B244-D52A266B7615}"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849625054"/>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smtClean="0">
                <a:solidFill>
                  <a:prstClr val="black"/>
                </a:solidFill>
              </a:rPr>
              <a:t>socialventurepartners.org</a:t>
            </a:r>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418721895"/>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smtClean="0">
                <a:solidFill>
                  <a:prstClr val="black"/>
                </a:solidFill>
              </a:rPr>
              <a:t>socialventurepartners.org</a:t>
            </a:r>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701956003"/>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889529290"/>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8"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smtClean="0">
                <a:solidFill>
                  <a:prstClr val="black"/>
                </a:solidFill>
              </a:rPr>
              <a:t>socialventurepartners.org</a:t>
            </a:r>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298655593"/>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Calibri" panose="020F0502020204030204" pitchFamily="34" charset="0"/>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60302672"/>
      </p:ext>
    </p:extLst>
  </p:cSld>
  <p:clrMap bg1="lt1" tx1="dk1" bg2="lt2" tx2="dk2" accent1="accent1" accent2="accent2" accent3="accent3" accent4="accent4" accent5="accent5" accent6="accent6" hlink="hlink" folHlink="folHlink"/>
  <p:sldLayoutIdLst>
    <p:sldLayoutId id="2147483864" r:id="rId1"/>
    <p:sldLayoutId id="2147483865" r:id="rId2"/>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411913352"/>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03209963"/>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964755958"/>
      </p:ext>
    </p:extLst>
  </p:cSld>
  <p:clrMap bg1="lt1" tx1="dk1" bg2="lt2" tx2="dk2" accent1="accent1" accent2="accent2" accent3="accent3" accent4="accent4" accent5="accent5" accent6="accent6" hlink="hlink" folHlink="folHlink"/>
  <p:sldLayoutIdLst>
    <p:sldLayoutId id="2147483878" r:id="rId1"/>
    <p:sldLayoutId id="2147483879" r:id="rId2"/>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543162958"/>
      </p:ext>
    </p:extLst>
  </p:cSld>
  <p:clrMap bg1="lt1" tx1="dk1" bg2="lt2" tx2="dk2" accent1="accent1" accent2="accent2" accent3="accent3" accent4="accent4" accent5="accent5" accent6="accent6" hlink="hlink" folHlink="folHlink"/>
  <p:sldLayoutIdLst>
    <p:sldLayoutId id="2147483882" r:id="rId1"/>
    <p:sldLayoutId id="2147483883" r:id="rId2"/>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687961327"/>
      </p:ext>
    </p:extLst>
  </p:cSld>
  <p:clrMap bg1="lt1" tx1="dk1" bg2="lt2" tx2="dk2" accent1="accent1" accent2="accent2" accent3="accent3" accent4="accent4" accent5="accent5" accent6="accent6" hlink="hlink" folHlink="folHlink"/>
  <p:sldLayoutIdLst>
    <p:sldLayoutId id="2147483898" r:id="rId1"/>
    <p:sldLayoutId id="2147483899" r:id="rId2"/>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smtClean="0">
                <a:solidFill>
                  <a:prstClr val="black"/>
                </a:solidFill>
              </a:rPr>
              <a:t>socialventurepartners.org</a:t>
            </a:r>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4215749058"/>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smtClean="0">
                <a:solidFill>
                  <a:prstClr val="black"/>
                </a:solidFill>
              </a:rPr>
              <a:t>socialventurepartners.org</a:t>
            </a:r>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973040611"/>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smtClean="0">
                <a:solidFill>
                  <a:prstClr val="black"/>
                </a:solidFill>
              </a:rPr>
              <a:t>socialventurepartners.org</a:t>
            </a:r>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862433550"/>
      </p:ext>
    </p:extLst>
  </p:cSld>
  <p:clrMap bg1="lt1" tx1="dk1" bg2="lt2" tx2="dk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459949725"/>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3"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67363889"/>
      </p:ext>
    </p:extLst>
  </p:cSld>
  <p:clrMap bg1="lt1" tx1="dk1" bg2="lt2" tx2="dk2" accent1="accent1" accent2="accent2" accent3="accent3" accent4="accent4" accent5="accent5" accent6="accent6" hlink="hlink" folHlink="folHlink"/>
  <p:sldLayoutIdLst>
    <p:sldLayoutId id="2147483946" r:id="rId1"/>
    <p:sldLayoutId id="2147483947" r:id="rId2"/>
    <p:sldLayoutId id="2147483949"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r>
              <a:rPr lang="en-US" smtClean="0">
                <a:solidFill>
                  <a:prstClr val="black"/>
                </a:solidFill>
              </a:rPr>
              <a:t>socialventurepartners.org</a:t>
            </a:r>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146211923"/>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9813615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4"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933849701"/>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1679644945"/>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4"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318159304"/>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3758042209"/>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4"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10"/>
          <p:cNvSpPr>
            <a:spLocks noGrp="1"/>
          </p:cNvSpPr>
          <p:nvPr>
            <p:ph type="ftr" sz="quarter" idx="3"/>
          </p:nvPr>
        </p:nvSpPr>
        <p:spPr>
          <a:xfrm>
            <a:off x="685800" y="5943600"/>
            <a:ext cx="2895600" cy="279399"/>
          </a:xfrm>
          <a:prstGeom prst="rect">
            <a:avLst/>
          </a:prstGeom>
        </p:spPr>
        <p:txBody>
          <a:bodyPr vert="horz" lIns="0" tIns="0" rIns="0" bIns="0" rtlCol="0" anchor="t" anchorCtr="0"/>
          <a:lstStyle>
            <a:lvl1pPr algn="l">
              <a:defRPr sz="1200" b="1" i="0">
                <a:solidFill>
                  <a:schemeClr val="tx1"/>
                </a:solidFill>
                <a:latin typeface="Proxima Nova"/>
              </a:defRPr>
            </a:lvl1pPr>
          </a:lstStyle>
          <a:p>
            <a:endParaRPr lang="en-US" dirty="0" smtClean="0">
              <a:solidFill>
                <a:prstClr val="black"/>
              </a:solidFill>
            </a:endParaRPr>
          </a:p>
        </p:txBody>
      </p:sp>
      <p:sp>
        <p:nvSpPr>
          <p:cNvPr id="8" name="Slide Number Placeholder 5"/>
          <p:cNvSpPr>
            <a:spLocks noGrp="1"/>
          </p:cNvSpPr>
          <p:nvPr>
            <p:ph type="sldNum" sz="quarter" idx="4"/>
          </p:nvPr>
        </p:nvSpPr>
        <p:spPr>
          <a:xfrm>
            <a:off x="6629400" y="5943600"/>
            <a:ext cx="1828800" cy="365125"/>
          </a:xfrm>
          <a:prstGeom prst="rect">
            <a:avLst/>
          </a:prstGeom>
        </p:spPr>
        <p:txBody>
          <a:bodyPr vert="horz" lIns="0" tIns="0" rIns="0" bIns="0" rtlCol="0" anchor="t" anchorCtr="0"/>
          <a:lstStyle>
            <a:lvl1pPr algn="r">
              <a:defRPr sz="1200" b="0" i="0">
                <a:solidFill>
                  <a:srgbClr val="878787"/>
                </a:solidFill>
                <a:latin typeface="Proxima Nova"/>
              </a:defRPr>
            </a:lvl1pPr>
          </a:lstStyle>
          <a:p>
            <a:fld id="{5E08E0B2-5362-B147-9D00-52BAC557339A}" type="slidenum">
              <a:rPr lang="en-US" smtClean="0"/>
              <a:pPr/>
              <a:t>‹#›</a:t>
            </a:fld>
            <a:endParaRPr lang="en-US" dirty="0"/>
          </a:p>
        </p:txBody>
      </p:sp>
    </p:spTree>
    <p:extLst>
      <p:ext uri="{BB962C8B-B14F-4D97-AF65-F5344CB8AC3E}">
        <p14:creationId xmlns:p14="http://schemas.microsoft.com/office/powerpoint/2010/main" val="2669911018"/>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9"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1.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81.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81.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8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https://www.youtube.com/embed/hPXubbXbbag"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81.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81.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81.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81.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8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ideo" Target="https://www.youtube.com/embed/pfpnVD1Cc1Q?list=PLD6D406914D2BFD58" TargetMode="Externa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16.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8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8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65.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5EB8"/>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1177676" y="4216681"/>
            <a:ext cx="6465071" cy="2176791"/>
          </a:xfrm>
        </p:spPr>
        <p:txBody>
          <a:bodyPr/>
          <a:lstStyle/>
          <a:p>
            <a:pPr algn="ctr"/>
            <a:endParaRPr lang="en-US" sz="5500" b="1" dirty="0" smtClean="0">
              <a:solidFill>
                <a:schemeClr val="bg1"/>
              </a:solidFill>
            </a:endParaRPr>
          </a:p>
          <a:p>
            <a:pPr algn="ctr">
              <a:lnSpc>
                <a:spcPct val="100000"/>
              </a:lnSpc>
            </a:pPr>
            <a:r>
              <a:rPr lang="en-US" sz="5500" b="1" kern="1600" spc="100" dirty="0" smtClean="0">
                <a:solidFill>
                  <a:schemeClr val="bg1"/>
                </a:solidFill>
              </a:rPr>
              <a:t> </a:t>
            </a:r>
            <a:endParaRPr lang="en-US" sz="5500" b="1" kern="1600" spc="100" dirty="0">
              <a:solidFill>
                <a:schemeClr val="bg1"/>
              </a:solidFill>
            </a:endParaRPr>
          </a:p>
          <a:p>
            <a:pPr algn="ctr">
              <a:lnSpc>
                <a:spcPct val="150000"/>
              </a:lnSpc>
            </a:pPr>
            <a:endParaRPr lang="en-US" sz="5500" b="1" kern="1600" spc="100" dirty="0">
              <a:solidFill>
                <a:schemeClr val="bg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84653" y="0"/>
            <a:ext cx="1588685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5393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500" y="-9435"/>
            <a:ext cx="10307847" cy="6867435"/>
          </a:xfrm>
          <a:prstGeom prst="rect">
            <a:avLst/>
          </a:prstGeom>
        </p:spPr>
      </p:pic>
      <p:sp>
        <p:nvSpPr>
          <p:cNvPr id="4" name="Rectangle 3"/>
          <p:cNvSpPr/>
          <p:nvPr/>
        </p:nvSpPr>
        <p:spPr>
          <a:xfrm>
            <a:off x="2574926" y="300791"/>
            <a:ext cx="6569074" cy="2442410"/>
          </a:xfrm>
          <a:prstGeom prst="rect">
            <a:avLst/>
          </a:prstGeom>
          <a:solidFill>
            <a:schemeClr val="tx1">
              <a:alpha val="2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nSpc>
                <a:spcPct val="100000"/>
              </a:lnSpc>
              <a:spcBef>
                <a:spcPts val="0"/>
              </a:spcBef>
            </a:pPr>
            <a:r>
              <a:rPr lang="en-US" sz="2400" i="1" dirty="0"/>
              <a:t>“SVP has influenced my giving by giving me insight into what the community needs, who is delivering best on those needs, and introducing me to organizations I might not have known about otherwise.” </a:t>
            </a:r>
            <a:endParaRPr lang="en-US" sz="2400" i="1" dirty="0" smtClean="0"/>
          </a:p>
          <a:p>
            <a:pPr algn="r">
              <a:lnSpc>
                <a:spcPct val="100000"/>
              </a:lnSpc>
              <a:spcBef>
                <a:spcPts val="0"/>
              </a:spcBef>
            </a:pPr>
            <a:r>
              <a:rPr lang="en-US" sz="2400" i="1" dirty="0" smtClean="0"/>
              <a:t>– </a:t>
            </a:r>
            <a:r>
              <a:rPr lang="en-US" sz="2400" i="1" dirty="0"/>
              <a:t>SVP Partner</a:t>
            </a:r>
            <a:endParaRPr lang="en-US" sz="2400" dirty="0"/>
          </a:p>
        </p:txBody>
      </p:sp>
    </p:spTree>
    <p:extLst>
      <p:ext uri="{BB962C8B-B14F-4D97-AF65-F5344CB8AC3E}">
        <p14:creationId xmlns:p14="http://schemas.microsoft.com/office/powerpoint/2010/main" val="36077609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1" y="-28074"/>
            <a:ext cx="10329111" cy="6886074"/>
          </a:xfrm>
          <a:prstGeom prst="rect">
            <a:avLst/>
          </a:prstGeom>
        </p:spPr>
      </p:pic>
      <p:sp>
        <p:nvSpPr>
          <p:cNvPr id="4" name="Rectangle 3"/>
          <p:cNvSpPr/>
          <p:nvPr/>
        </p:nvSpPr>
        <p:spPr>
          <a:xfrm>
            <a:off x="0" y="4307305"/>
            <a:ext cx="7567863" cy="2045367"/>
          </a:xfrm>
          <a:prstGeom prst="rect">
            <a:avLst/>
          </a:prstGeom>
          <a:solidFill>
            <a:schemeClr val="tx1">
              <a:alpha val="2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nSpc>
                <a:spcPct val="100000"/>
              </a:lnSpc>
              <a:spcBef>
                <a:spcPts val="0"/>
              </a:spcBef>
            </a:pPr>
            <a:r>
              <a:rPr lang="en-US" sz="2400" i="1" dirty="0"/>
              <a:t>“Since joining SVP, I've become much more deliberate and informed about the giving decisions that I make, and I actually think about things like organizational capacity and measuring impact.” </a:t>
            </a:r>
            <a:endParaRPr lang="en-US" sz="2400" i="1" dirty="0" smtClean="0"/>
          </a:p>
          <a:p>
            <a:pPr algn="r">
              <a:lnSpc>
                <a:spcPct val="100000"/>
              </a:lnSpc>
              <a:spcBef>
                <a:spcPts val="0"/>
              </a:spcBef>
            </a:pPr>
            <a:r>
              <a:rPr lang="en-US" sz="2400" i="1" dirty="0" smtClean="0"/>
              <a:t>– </a:t>
            </a:r>
            <a:r>
              <a:rPr lang="en-US" sz="2400" i="1" dirty="0"/>
              <a:t>SVP Partner</a:t>
            </a:r>
            <a:endParaRPr lang="en-US" sz="2400" dirty="0"/>
          </a:p>
        </p:txBody>
      </p:sp>
    </p:spTree>
    <p:extLst>
      <p:ext uri="{BB962C8B-B14F-4D97-AF65-F5344CB8AC3E}">
        <p14:creationId xmlns:p14="http://schemas.microsoft.com/office/powerpoint/2010/main" val="25085051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3972" y="0"/>
            <a:ext cx="11631944" cy="6858000"/>
          </a:xfrm>
          <a:prstGeom prst="rect">
            <a:avLst/>
          </a:prstGeom>
        </p:spPr>
      </p:pic>
      <p:sp>
        <p:nvSpPr>
          <p:cNvPr id="4" name="Rectangle 3"/>
          <p:cNvSpPr/>
          <p:nvPr/>
        </p:nvSpPr>
        <p:spPr>
          <a:xfrm>
            <a:off x="-225924" y="3043993"/>
            <a:ext cx="8611936" cy="3621505"/>
          </a:xfrm>
          <a:prstGeom prst="rect">
            <a:avLst/>
          </a:prstGeom>
          <a:solidFill>
            <a:schemeClr val="tx1">
              <a:alpha val="2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1"/>
            <a:r>
              <a:rPr lang="en-US" sz="2400" i="1" dirty="0" smtClean="0"/>
              <a:t>“Thank you.  </a:t>
            </a:r>
            <a:r>
              <a:rPr lang="en-US" sz="2400" i="1" dirty="0"/>
              <a:t>My life is significantly deeper and more meaningful because of SVP. My experience with SVP has been transformative in how it demonstrated to me how </a:t>
            </a:r>
            <a:r>
              <a:rPr lang="en-US" sz="2400" i="1" dirty="0" smtClean="0"/>
              <a:t>typical </a:t>
            </a:r>
            <a:r>
              <a:rPr lang="en-US" sz="2400" i="1" dirty="0"/>
              <a:t>"business" strategic thinking could be applied to historically "personal" passion-motivated enterprises, over and again, and how disparate individuals from diverse communities can come together to make such focused, collective impact. It's astounding.” </a:t>
            </a:r>
            <a:endParaRPr lang="en-US" sz="2400" i="1" dirty="0" smtClean="0"/>
          </a:p>
          <a:p>
            <a:pPr algn="r">
              <a:lnSpc>
                <a:spcPct val="100000"/>
              </a:lnSpc>
              <a:spcBef>
                <a:spcPts val="0"/>
              </a:spcBef>
            </a:pPr>
            <a:r>
              <a:rPr lang="en-US" sz="2400" i="1" dirty="0" smtClean="0"/>
              <a:t>– </a:t>
            </a:r>
            <a:r>
              <a:rPr lang="en-US" sz="2400" i="1" dirty="0"/>
              <a:t>SVP Partner</a:t>
            </a:r>
            <a:endParaRPr lang="en-US" sz="2400" dirty="0"/>
          </a:p>
        </p:txBody>
      </p:sp>
    </p:spTree>
    <p:extLst>
      <p:ext uri="{BB962C8B-B14F-4D97-AF65-F5344CB8AC3E}">
        <p14:creationId xmlns:p14="http://schemas.microsoft.com/office/powerpoint/2010/main" val="16514304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7036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 y="773941"/>
            <a:ext cx="7700210" cy="1154373"/>
          </a:xfrm>
          <a:prstGeom prst="rect">
            <a:avLst/>
          </a:prstGeom>
          <a:solidFill>
            <a:schemeClr val="tx1">
              <a:alpha val="2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endParaRPr lang="en-US" sz="4400" b="1" dirty="0" smtClean="0">
              <a:solidFill>
                <a:prstClr val="white"/>
              </a:solidFill>
            </a:endParaRPr>
          </a:p>
          <a:p>
            <a:pPr lvl="0"/>
            <a:r>
              <a:rPr lang="en-US" sz="4400" b="1" dirty="0" smtClean="0">
                <a:solidFill>
                  <a:prstClr val="white"/>
                </a:solidFill>
              </a:rPr>
              <a:t> Connect and Engage Individuals</a:t>
            </a:r>
            <a:endParaRPr lang="en-US" sz="4400" b="1" dirty="0">
              <a:solidFill>
                <a:prstClr val="white"/>
              </a:solidFill>
            </a:endParaRPr>
          </a:p>
          <a:p>
            <a:pPr lvl="0"/>
            <a:endParaRPr lang="en-US" sz="5000" b="1" dirty="0">
              <a:solidFill>
                <a:prstClr val="white"/>
              </a:solidFill>
            </a:endParaRPr>
          </a:p>
        </p:txBody>
      </p:sp>
      <p:sp>
        <p:nvSpPr>
          <p:cNvPr id="4" name="Rectangle 3"/>
          <p:cNvSpPr/>
          <p:nvPr/>
        </p:nvSpPr>
        <p:spPr>
          <a:xfrm>
            <a:off x="2" y="3294497"/>
            <a:ext cx="4199020" cy="1688732"/>
          </a:xfrm>
          <a:prstGeom prst="rect">
            <a:avLst/>
          </a:prstGeom>
          <a:solidFill>
            <a:schemeClr val="tx1">
              <a:alpha val="2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342900" lvl="0" indent="-342900">
              <a:buFont typeface="Arial" panose="020B0604020202020204" pitchFamily="34" charset="0"/>
              <a:buChar char="•"/>
            </a:pPr>
            <a:r>
              <a:rPr lang="en-US" sz="2400" b="1" dirty="0" smtClean="0">
                <a:solidFill>
                  <a:schemeClr val="bg1"/>
                </a:solidFill>
              </a:rPr>
              <a:t>Pool and stretch dollars</a:t>
            </a:r>
          </a:p>
          <a:p>
            <a:pPr marL="342900" lvl="0" indent="-342900">
              <a:buFont typeface="Arial" panose="020B0604020202020204" pitchFamily="34" charset="0"/>
              <a:buChar char="•"/>
            </a:pPr>
            <a:r>
              <a:rPr lang="en-US" sz="2400" b="1" dirty="0" smtClean="0">
                <a:solidFill>
                  <a:schemeClr val="bg1"/>
                </a:solidFill>
              </a:rPr>
              <a:t>Invest in vetted nonprofits</a:t>
            </a:r>
          </a:p>
          <a:p>
            <a:pPr marL="342900" lvl="0" indent="-342900">
              <a:buFont typeface="Arial" panose="020B0604020202020204" pitchFamily="34" charset="0"/>
              <a:buChar char="•"/>
            </a:pPr>
            <a:r>
              <a:rPr lang="en-US" sz="2400" b="1" dirty="0" smtClean="0">
                <a:solidFill>
                  <a:schemeClr val="bg1"/>
                </a:solidFill>
              </a:rPr>
              <a:t>Engage in shared learning</a:t>
            </a:r>
          </a:p>
          <a:p>
            <a:pPr marL="342900" lvl="0" indent="-342900">
              <a:buFont typeface="Arial" panose="020B0604020202020204" pitchFamily="34" charset="0"/>
              <a:buChar char="•"/>
            </a:pPr>
            <a:r>
              <a:rPr lang="en-US" sz="2400" b="1" dirty="0" smtClean="0">
                <a:solidFill>
                  <a:schemeClr val="bg1"/>
                </a:solidFill>
              </a:rPr>
              <a:t>Volunteer time and talent </a:t>
            </a:r>
            <a:endParaRPr lang="en-US" sz="2400" b="1" dirty="0">
              <a:solidFill>
                <a:schemeClr val="bg1"/>
              </a:solidFill>
            </a:endParaRPr>
          </a:p>
        </p:txBody>
      </p:sp>
    </p:spTree>
    <p:extLst>
      <p:ext uri="{BB962C8B-B14F-4D97-AF65-F5344CB8AC3E}">
        <p14:creationId xmlns:p14="http://schemas.microsoft.com/office/powerpoint/2010/main" val="17776661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978478"/>
            <a:ext cx="7940841" cy="1154373"/>
          </a:xfrm>
          <a:prstGeom prst="rect">
            <a:avLst/>
          </a:prstGeom>
          <a:solidFill>
            <a:schemeClr val="tx1">
              <a:alpha val="2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endParaRPr lang="en-US" sz="4400" b="1" dirty="0" smtClean="0">
              <a:solidFill>
                <a:prstClr val="white"/>
              </a:solidFill>
            </a:endParaRPr>
          </a:p>
          <a:p>
            <a:pPr lvl="0"/>
            <a:r>
              <a:rPr lang="en-US" sz="4400" b="1" dirty="0" smtClean="0">
                <a:solidFill>
                  <a:prstClr val="white"/>
                </a:solidFill>
              </a:rPr>
              <a:t> Fund and Strengthen Nonprofits</a:t>
            </a:r>
            <a:endParaRPr lang="en-US" sz="4400" b="1" dirty="0">
              <a:solidFill>
                <a:prstClr val="white"/>
              </a:solidFill>
            </a:endParaRPr>
          </a:p>
          <a:p>
            <a:pPr lvl="0"/>
            <a:endParaRPr lang="en-US" sz="5000" b="1" dirty="0">
              <a:solidFill>
                <a:prstClr val="white"/>
              </a:solidFill>
            </a:endParaRPr>
          </a:p>
        </p:txBody>
      </p:sp>
      <p:sp>
        <p:nvSpPr>
          <p:cNvPr id="4" name="Rectangle 3"/>
          <p:cNvSpPr/>
          <p:nvPr/>
        </p:nvSpPr>
        <p:spPr>
          <a:xfrm>
            <a:off x="2" y="3585410"/>
            <a:ext cx="5233736" cy="1859507"/>
          </a:xfrm>
          <a:prstGeom prst="rect">
            <a:avLst/>
          </a:prstGeom>
          <a:solidFill>
            <a:schemeClr val="tx1">
              <a:alpha val="2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342900" lvl="0" indent="-342900">
              <a:buFont typeface="Arial" panose="020B0604020202020204" pitchFamily="34" charset="0"/>
              <a:buChar char="•"/>
            </a:pPr>
            <a:r>
              <a:rPr lang="en-US" sz="2400" b="1" dirty="0" smtClean="0">
                <a:solidFill>
                  <a:schemeClr val="bg1"/>
                </a:solidFill>
              </a:rPr>
              <a:t>Multi-year funding </a:t>
            </a:r>
          </a:p>
          <a:p>
            <a:pPr marL="342900" lvl="0" indent="-342900">
              <a:buFont typeface="Arial" panose="020B0604020202020204" pitchFamily="34" charset="0"/>
              <a:buChar char="•"/>
            </a:pPr>
            <a:r>
              <a:rPr lang="en-US" sz="2400" b="1" dirty="0" smtClean="0">
                <a:solidFill>
                  <a:schemeClr val="bg1"/>
                </a:solidFill>
              </a:rPr>
              <a:t>General operating funds </a:t>
            </a:r>
          </a:p>
          <a:p>
            <a:pPr marL="342900" lvl="0" indent="-342900">
              <a:buFont typeface="Arial" panose="020B0604020202020204" pitchFamily="34" charset="0"/>
              <a:buChar char="•"/>
            </a:pPr>
            <a:r>
              <a:rPr lang="en-US" sz="2400" b="1" dirty="0" smtClean="0">
                <a:solidFill>
                  <a:schemeClr val="bg1"/>
                </a:solidFill>
              </a:rPr>
              <a:t>Capacity building via skilled volunteers</a:t>
            </a:r>
          </a:p>
        </p:txBody>
      </p:sp>
    </p:spTree>
    <p:extLst>
      <p:ext uri="{BB962C8B-B14F-4D97-AF65-F5344CB8AC3E}">
        <p14:creationId xmlns:p14="http://schemas.microsoft.com/office/powerpoint/2010/main" val="10080862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Group 40"/>
          <p:cNvGraphicFramePr>
            <a:graphicFrameLocks/>
          </p:cNvGraphicFramePr>
          <p:nvPr>
            <p:extLst>
              <p:ext uri="{D42A27DB-BD31-4B8C-83A1-F6EECF244321}">
                <p14:modId xmlns:p14="http://schemas.microsoft.com/office/powerpoint/2010/main" val="38935907"/>
              </p:ext>
            </p:extLst>
          </p:nvPr>
        </p:nvGraphicFramePr>
        <p:xfrm>
          <a:off x="587811" y="1842448"/>
          <a:ext cx="8045929" cy="4707428"/>
        </p:xfrm>
        <a:graphic>
          <a:graphicData uri="http://schemas.openxmlformats.org/drawingml/2006/table">
            <a:tbl>
              <a:tblPr/>
              <a:tblGrid>
                <a:gridCol w="4161609"/>
                <a:gridCol w="3884320"/>
              </a:tblGrid>
              <a:tr h="571237">
                <a:tc>
                  <a:txBody>
                    <a:bodyPr/>
                    <a:lstStyle/>
                    <a:p>
                      <a:pPr marL="0" marR="0" lvl="0" indent="0" algn="l" defTabSz="914400" rtl="0" eaLnBrk="1" fontAlgn="base" latinLnBrk="0" hangingPunct="1">
                        <a:lnSpc>
                          <a:spcPct val="100000"/>
                        </a:lnSpc>
                        <a:spcBef>
                          <a:spcPct val="20000"/>
                        </a:spcBef>
                        <a:spcAft>
                          <a:spcPct val="0"/>
                        </a:spcAft>
                        <a:buClrTx/>
                        <a:buSzTx/>
                        <a:buFont typeface="Wingdings 2" pitchFamily="18" charset="2"/>
                        <a:buNone/>
                        <a:tabLst/>
                      </a:pPr>
                      <a:r>
                        <a:rPr kumimoji="0" lang="en-US" sz="2700" b="1" i="0" u="none" strike="noStrike" cap="none" normalizeH="0" baseline="0" dirty="0" smtClean="0">
                          <a:ln>
                            <a:noFill/>
                          </a:ln>
                          <a:solidFill>
                            <a:schemeClr val="bg1"/>
                          </a:solidFill>
                          <a:effectLst/>
                          <a:latin typeface="+mn-lt"/>
                        </a:rPr>
                        <a:t>Social Venture Partners</a:t>
                      </a:r>
                      <a:endParaRPr kumimoji="0" lang="en-US" sz="2400" b="1" i="0" u="none" strike="noStrike" cap="none" normalizeH="0" baseline="0" dirty="0" smtClean="0">
                        <a:ln>
                          <a:noFill/>
                        </a:ln>
                        <a:solidFill>
                          <a:schemeClr val="bg1"/>
                        </a:solidFill>
                        <a:effectLst/>
                        <a:latin typeface="+mn-lt"/>
                      </a:endParaRP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5EB8"/>
                    </a:solidFill>
                  </a:tcPr>
                </a:tc>
                <a:tc>
                  <a:txBody>
                    <a:bodyPr/>
                    <a:lstStyle/>
                    <a:p>
                      <a:pPr marL="0" marR="0" lvl="0" indent="0" algn="r" defTabSz="914400" rtl="0" eaLnBrk="1" fontAlgn="base" latinLnBrk="0" hangingPunct="1">
                        <a:lnSpc>
                          <a:spcPct val="100000"/>
                        </a:lnSpc>
                        <a:spcBef>
                          <a:spcPct val="0"/>
                        </a:spcBef>
                        <a:spcAft>
                          <a:spcPct val="0"/>
                        </a:spcAft>
                        <a:buClrTx/>
                        <a:buSzTx/>
                        <a:buFont typeface="Wingdings 2" pitchFamily="18" charset="2"/>
                        <a:buNone/>
                        <a:tabLst/>
                      </a:pPr>
                      <a:r>
                        <a:rPr kumimoji="0" lang="en-US" sz="2700" b="1" i="0" u="none" strike="noStrike" cap="none" normalizeH="0" baseline="0" dirty="0" smtClean="0">
                          <a:ln>
                            <a:noFill/>
                          </a:ln>
                          <a:solidFill>
                            <a:schemeClr val="bg1"/>
                          </a:solidFill>
                          <a:effectLst/>
                          <a:latin typeface="+mn-lt"/>
                        </a:rPr>
                        <a:t>Traditional Funders</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5EB8"/>
                    </a:solidFill>
                  </a:tcPr>
                </a:tc>
              </a:tr>
              <a:tr h="527773">
                <a:tc>
                  <a:txBody>
                    <a:bodyPr/>
                    <a:lstStyle/>
                    <a:p>
                      <a:pPr marL="0" marR="0" lvl="0" indent="0" algn="l" defTabSz="914400" rtl="0" eaLnBrk="1" fontAlgn="base" latinLnBrk="0" hangingPunct="1">
                        <a:lnSpc>
                          <a:spcPct val="100000"/>
                        </a:lnSpc>
                        <a:spcBef>
                          <a:spcPct val="20000"/>
                        </a:spcBef>
                        <a:spcAft>
                          <a:spcPct val="0"/>
                        </a:spcAft>
                        <a:buClrTx/>
                        <a:buSzTx/>
                        <a:buFont typeface="Wingdings 2" pitchFamily="18" charset="2"/>
                        <a:buNone/>
                        <a:tabLst/>
                      </a:pPr>
                      <a:r>
                        <a:rPr kumimoji="0" lang="en-US" sz="2400" b="1" i="0" u="none" strike="noStrike" cap="none" normalizeH="0" baseline="0" dirty="0" smtClean="0">
                          <a:ln>
                            <a:noFill/>
                          </a:ln>
                          <a:solidFill>
                            <a:schemeClr val="accent6"/>
                          </a:solidFill>
                          <a:effectLst/>
                          <a:latin typeface="+mn-lt"/>
                        </a:rPr>
                        <a:t>Multi-year</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 typeface="Wingdings 2" pitchFamily="18" charset="2"/>
                        <a:buNone/>
                        <a:tabLst/>
                      </a:pPr>
                      <a:r>
                        <a:rPr kumimoji="0" lang="en-US" sz="2400" b="0" i="0" u="none" strike="noStrike" cap="none" normalizeH="0" baseline="0" dirty="0" smtClean="0">
                          <a:ln>
                            <a:noFill/>
                          </a:ln>
                          <a:solidFill>
                            <a:schemeClr val="tx1"/>
                          </a:solidFill>
                          <a:effectLst/>
                          <a:latin typeface="+mn-lt"/>
                        </a:rPr>
                        <a:t>One year</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714">
                <a:tc>
                  <a:txBody>
                    <a:bodyPr/>
                    <a:lstStyle/>
                    <a:p>
                      <a:pPr marL="0" marR="0" lvl="0" indent="0" algn="l" defTabSz="914400" rtl="0" eaLnBrk="1" fontAlgn="base" latinLnBrk="0" hangingPunct="1">
                        <a:lnSpc>
                          <a:spcPct val="100000"/>
                        </a:lnSpc>
                        <a:spcBef>
                          <a:spcPct val="20000"/>
                        </a:spcBef>
                        <a:spcAft>
                          <a:spcPct val="0"/>
                        </a:spcAft>
                        <a:buClrTx/>
                        <a:buSzTx/>
                        <a:buFont typeface="Wingdings 2" pitchFamily="18" charset="2"/>
                        <a:buNone/>
                        <a:tabLst/>
                      </a:pPr>
                      <a:r>
                        <a:rPr kumimoji="0" lang="en-US" sz="2400" b="1" i="0" u="none" strike="noStrike" cap="none" normalizeH="0" baseline="0" dirty="0" smtClean="0">
                          <a:ln>
                            <a:noFill/>
                          </a:ln>
                          <a:solidFill>
                            <a:schemeClr val="accent6"/>
                          </a:solidFill>
                          <a:effectLst/>
                          <a:latin typeface="+mn-lt"/>
                        </a:rPr>
                        <a:t>General operating support</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 typeface="Wingdings 2" pitchFamily="18" charset="2"/>
                        <a:buNone/>
                        <a:tabLst/>
                      </a:pPr>
                      <a:r>
                        <a:rPr kumimoji="0" lang="en-US" sz="2400" b="0" i="0" u="none" strike="noStrike" cap="none" normalizeH="0" baseline="0" smtClean="0">
                          <a:ln>
                            <a:noFill/>
                          </a:ln>
                          <a:solidFill>
                            <a:schemeClr val="tx1"/>
                          </a:solidFill>
                          <a:effectLst/>
                          <a:latin typeface="+mn-lt"/>
                        </a:rPr>
                        <a:t>Program or capital focus</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5535">
                <a:tc>
                  <a:txBody>
                    <a:bodyPr/>
                    <a:lstStyle/>
                    <a:p>
                      <a:pPr marL="0" marR="0" lvl="0" indent="0" algn="l" defTabSz="914400" rtl="0" eaLnBrk="1" fontAlgn="base" latinLnBrk="0" hangingPunct="1">
                        <a:lnSpc>
                          <a:spcPct val="100000"/>
                        </a:lnSpc>
                        <a:spcBef>
                          <a:spcPct val="20000"/>
                        </a:spcBef>
                        <a:spcAft>
                          <a:spcPct val="0"/>
                        </a:spcAft>
                        <a:buClrTx/>
                        <a:buSzTx/>
                        <a:buFont typeface="Wingdings 2" pitchFamily="18" charset="2"/>
                        <a:buNone/>
                        <a:tabLst/>
                      </a:pPr>
                      <a:r>
                        <a:rPr kumimoji="0" lang="en-US" sz="2400" b="1" i="0" u="none" strike="noStrike" cap="none" normalizeH="0" baseline="0" dirty="0" smtClean="0">
                          <a:ln>
                            <a:noFill/>
                          </a:ln>
                          <a:solidFill>
                            <a:schemeClr val="accent6"/>
                          </a:solidFill>
                          <a:effectLst/>
                          <a:latin typeface="+mn-lt"/>
                        </a:rPr>
                        <a:t>Org-development based</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 typeface="Wingdings 2" pitchFamily="18" charset="2"/>
                        <a:buNone/>
                        <a:tabLst/>
                      </a:pPr>
                      <a:r>
                        <a:rPr kumimoji="0" lang="en-US" sz="2400" b="0" i="0" u="none" strike="noStrike" cap="none" normalizeH="0" baseline="0" dirty="0" smtClean="0">
                          <a:ln>
                            <a:noFill/>
                          </a:ln>
                          <a:solidFill>
                            <a:schemeClr val="tx1"/>
                          </a:solidFill>
                          <a:effectLst/>
                          <a:latin typeface="+mn-lt"/>
                        </a:rPr>
                        <a:t>Proposal-based</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5895">
                <a:tc>
                  <a:txBody>
                    <a:bodyPr/>
                    <a:lstStyle/>
                    <a:p>
                      <a:pPr marL="0" marR="0" lvl="0" indent="0" algn="l" defTabSz="914400" rtl="0" eaLnBrk="1" fontAlgn="base" latinLnBrk="0" hangingPunct="1">
                        <a:lnSpc>
                          <a:spcPct val="100000"/>
                        </a:lnSpc>
                        <a:spcBef>
                          <a:spcPct val="20000"/>
                        </a:spcBef>
                        <a:spcAft>
                          <a:spcPct val="0"/>
                        </a:spcAft>
                        <a:buClrTx/>
                        <a:buSzTx/>
                        <a:buFont typeface="Wingdings 2" pitchFamily="18" charset="2"/>
                        <a:buNone/>
                        <a:tabLst/>
                      </a:pPr>
                      <a:r>
                        <a:rPr kumimoji="0" lang="en-US" sz="2400" b="1" i="0" u="none" strike="noStrike" cap="none" normalizeH="0" baseline="0" dirty="0" smtClean="0">
                          <a:ln>
                            <a:noFill/>
                          </a:ln>
                          <a:solidFill>
                            <a:schemeClr val="accent6"/>
                          </a:solidFill>
                          <a:effectLst/>
                          <a:latin typeface="+mn-lt"/>
                        </a:rPr>
                        <a:t>Engaged donor relationships</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 typeface="Wingdings 2" pitchFamily="18" charset="2"/>
                        <a:buNone/>
                        <a:tabLst/>
                      </a:pPr>
                      <a:r>
                        <a:rPr kumimoji="0" lang="en-US" sz="2400" b="0" i="0" u="none" strike="noStrike" cap="none" normalizeH="0" baseline="0" smtClean="0">
                          <a:ln>
                            <a:noFill/>
                          </a:ln>
                          <a:solidFill>
                            <a:schemeClr val="tx1"/>
                          </a:solidFill>
                          <a:effectLst/>
                          <a:latin typeface="+mn-lt"/>
                        </a:rPr>
                        <a:t>Limited donor contact</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4163">
                <a:tc>
                  <a:txBody>
                    <a:bodyPr/>
                    <a:lstStyle/>
                    <a:p>
                      <a:pPr marL="0" marR="0" lvl="0" indent="0" algn="l" defTabSz="914400" rtl="0" eaLnBrk="1" fontAlgn="base" latinLnBrk="0" hangingPunct="1">
                        <a:lnSpc>
                          <a:spcPct val="100000"/>
                        </a:lnSpc>
                        <a:spcBef>
                          <a:spcPct val="20000"/>
                        </a:spcBef>
                        <a:spcAft>
                          <a:spcPct val="0"/>
                        </a:spcAft>
                        <a:buClrTx/>
                        <a:buSzTx/>
                        <a:buFont typeface="Wingdings 2" pitchFamily="18" charset="2"/>
                        <a:buNone/>
                        <a:tabLst/>
                      </a:pPr>
                      <a:r>
                        <a:rPr kumimoji="0" lang="en-US" sz="2400" b="1" i="0" u="none" strike="noStrike" cap="none" normalizeH="0" baseline="0" dirty="0" smtClean="0">
                          <a:ln>
                            <a:noFill/>
                          </a:ln>
                          <a:solidFill>
                            <a:schemeClr val="accent6"/>
                          </a:solidFill>
                          <a:effectLst/>
                          <a:latin typeface="+mn-lt"/>
                        </a:rPr>
                        <a:t>$ + time + connections</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 typeface="Wingdings 2" pitchFamily="18" charset="2"/>
                        <a:buNone/>
                        <a:tabLst/>
                      </a:pPr>
                      <a:r>
                        <a:rPr kumimoji="0" lang="en-US" sz="2400" b="0" i="0" u="none" strike="noStrike" cap="none" normalizeH="0" baseline="0" smtClean="0">
                          <a:ln>
                            <a:noFill/>
                          </a:ln>
                          <a:solidFill>
                            <a:schemeClr val="tx1"/>
                          </a:solidFill>
                          <a:effectLst/>
                          <a:latin typeface="+mn-lt"/>
                        </a:rPr>
                        <a:t>$ only</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2609">
                <a:tc>
                  <a:txBody>
                    <a:bodyPr/>
                    <a:lstStyle/>
                    <a:p>
                      <a:pPr marL="0" marR="0" lvl="0" indent="0" algn="l" defTabSz="914400" rtl="0" eaLnBrk="1" fontAlgn="base" latinLnBrk="0" hangingPunct="1">
                        <a:lnSpc>
                          <a:spcPct val="100000"/>
                        </a:lnSpc>
                        <a:spcBef>
                          <a:spcPct val="20000"/>
                        </a:spcBef>
                        <a:spcAft>
                          <a:spcPct val="0"/>
                        </a:spcAft>
                        <a:buClrTx/>
                        <a:buSzTx/>
                        <a:buFont typeface="Wingdings 2" pitchFamily="18" charset="2"/>
                        <a:buNone/>
                        <a:tabLst/>
                      </a:pPr>
                      <a:r>
                        <a:rPr kumimoji="0" lang="en-US" sz="2400" b="1" i="0" u="none" strike="noStrike" cap="none" normalizeH="0" baseline="0" dirty="0" smtClean="0">
                          <a:ln>
                            <a:noFill/>
                          </a:ln>
                          <a:solidFill>
                            <a:schemeClr val="accent6"/>
                          </a:solidFill>
                          <a:effectLst/>
                          <a:latin typeface="+mn-lt"/>
                        </a:rPr>
                        <a:t>Work begins at investment</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 typeface="Wingdings 2" pitchFamily="18" charset="2"/>
                        <a:buNone/>
                        <a:tabLst/>
                      </a:pPr>
                      <a:r>
                        <a:rPr kumimoji="0" lang="en-US" sz="2400" b="0" i="0" u="none" strike="noStrike" cap="none" normalizeH="0" baseline="0" dirty="0" smtClean="0">
                          <a:ln>
                            <a:noFill/>
                          </a:ln>
                          <a:solidFill>
                            <a:schemeClr val="tx1"/>
                          </a:solidFill>
                          <a:effectLst/>
                          <a:latin typeface="+mn-lt"/>
                        </a:rPr>
                        <a:t>Work ends at grant</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4502">
                <a:tc>
                  <a:txBody>
                    <a:bodyPr/>
                    <a:lstStyle/>
                    <a:p>
                      <a:pPr marL="0" marR="0" lvl="0" indent="0" algn="l" defTabSz="914400" rtl="0" eaLnBrk="1" fontAlgn="base" latinLnBrk="0" hangingPunct="1">
                        <a:lnSpc>
                          <a:spcPct val="100000"/>
                        </a:lnSpc>
                        <a:spcBef>
                          <a:spcPct val="20000"/>
                        </a:spcBef>
                        <a:spcAft>
                          <a:spcPct val="0"/>
                        </a:spcAft>
                        <a:buClrTx/>
                        <a:buSzTx/>
                        <a:buFont typeface="Wingdings 2" pitchFamily="18" charset="2"/>
                        <a:buNone/>
                        <a:tabLst/>
                      </a:pPr>
                      <a:r>
                        <a:rPr kumimoji="0" lang="en-US" sz="2400" b="1" i="0" u="none" strike="noStrike" cap="none" normalizeH="0" baseline="0" dirty="0" smtClean="0">
                          <a:ln>
                            <a:noFill/>
                          </a:ln>
                          <a:solidFill>
                            <a:schemeClr val="accent6"/>
                          </a:solidFill>
                          <a:effectLst/>
                          <a:latin typeface="+mn-lt"/>
                        </a:rPr>
                        <a:t>Aim for trust/transparency  including challenges</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 typeface="Wingdings 2" pitchFamily="18" charset="2"/>
                        <a:buNone/>
                        <a:tabLst/>
                      </a:pPr>
                      <a:r>
                        <a:rPr kumimoji="0" lang="en-US" sz="2400" b="0" i="0" u="none" strike="noStrike" cap="none" normalizeH="0" baseline="0" dirty="0" smtClean="0">
                          <a:ln>
                            <a:noFill/>
                          </a:ln>
                          <a:solidFill>
                            <a:schemeClr val="tx1"/>
                          </a:solidFill>
                          <a:effectLst/>
                          <a:latin typeface="+mn-lt"/>
                        </a:rPr>
                        <a:t>Focused on strengths</a:t>
                      </a:r>
                    </a:p>
                  </a:txBody>
                  <a:tcPr marL="89399" marR="89399" marT="44705" marB="44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Slide Number Placeholder 4"/>
          <p:cNvSpPr>
            <a:spLocks noGrp="1"/>
          </p:cNvSpPr>
          <p:nvPr>
            <p:ph type="sldNum" sz="quarter" idx="4"/>
          </p:nvPr>
        </p:nvSpPr>
        <p:spPr/>
        <p:txBody>
          <a:bodyPr/>
          <a:lstStyle/>
          <a:p>
            <a:fld id="{5E08E0B2-5362-B147-9D00-52BAC557339A}" type="slidenum">
              <a:rPr lang="en-US" smtClean="0"/>
              <a:pPr/>
              <a:t>16</a:t>
            </a:fld>
            <a:endParaRPr lang="en-US" dirty="0"/>
          </a:p>
        </p:txBody>
      </p:sp>
      <p:sp>
        <p:nvSpPr>
          <p:cNvPr id="7" name="Rectangle 6"/>
          <p:cNvSpPr/>
          <p:nvPr/>
        </p:nvSpPr>
        <p:spPr>
          <a:xfrm>
            <a:off x="2834" y="370188"/>
            <a:ext cx="5824760" cy="1154373"/>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4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Beyond Check</a:t>
            </a:r>
            <a:r>
              <a:rPr kumimoji="0" lang="en-US" sz="4400" b="1" i="0" u="none" strike="noStrike" kern="0" cap="none" spc="0" normalizeH="0" noProof="0" dirty="0" smtClean="0">
                <a:ln>
                  <a:noFill/>
                </a:ln>
                <a:solidFill>
                  <a:prstClr val="white"/>
                </a:solidFill>
                <a:effectLst/>
                <a:uLnTx/>
                <a:uFillTx/>
              </a:rPr>
              <a:t> Writing</a:t>
            </a:r>
            <a:r>
              <a:rPr kumimoji="0" lang="en-US" sz="4400" b="1" i="0" u="none" strike="noStrike" kern="0" cap="none" spc="0" normalizeH="0" baseline="0" noProof="0" dirty="0" smtClean="0">
                <a:ln>
                  <a:noFill/>
                </a:ln>
                <a:solidFill>
                  <a:prstClr val="white"/>
                </a:solidFill>
                <a:effectLst/>
                <a:uLnTx/>
                <a:uFillTx/>
              </a:rPr>
              <a:t> </a:t>
            </a:r>
            <a:endParaRPr kumimoji="0" lang="en-US" sz="40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5000" b="1"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9846160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5E08E0B2-5362-B147-9D00-52BAC557339A}" type="slidenum">
              <a:rPr lang="en-US" smtClean="0"/>
              <a:pPr/>
              <a:t>17</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5759" y="0"/>
            <a:ext cx="12195518" cy="6858000"/>
          </a:xfrm>
          <a:prstGeom prst="rect">
            <a:avLst/>
          </a:prstGeom>
        </p:spPr>
      </p:pic>
      <p:sp>
        <p:nvSpPr>
          <p:cNvPr id="7" name="Rectangle 6"/>
          <p:cNvSpPr/>
          <p:nvPr/>
        </p:nvSpPr>
        <p:spPr>
          <a:xfrm>
            <a:off x="2833" y="370188"/>
            <a:ext cx="5078618" cy="869065"/>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4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Six Principles</a:t>
            </a:r>
            <a:r>
              <a:rPr kumimoji="0" lang="en-US" sz="4400" b="1" i="0" u="none" strike="noStrike" kern="0" cap="none" spc="0" normalizeH="0" noProof="0" dirty="0" smtClean="0">
                <a:ln>
                  <a:noFill/>
                </a:ln>
                <a:solidFill>
                  <a:prstClr val="white"/>
                </a:solidFill>
                <a:effectLst/>
                <a:uLnTx/>
                <a:uFillTx/>
              </a:rPr>
              <a:t> of SVP</a:t>
            </a:r>
            <a:endParaRPr kumimoji="0" lang="en-US" sz="40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5000" b="1" i="0" u="none" strike="noStrike" kern="0" cap="none" spc="0" normalizeH="0" baseline="0" noProof="0" dirty="0" smtClean="0">
              <a:ln>
                <a:noFill/>
              </a:ln>
              <a:solidFill>
                <a:prstClr val="white"/>
              </a:solidFill>
              <a:effectLst/>
              <a:uLnTx/>
              <a:uFillTx/>
            </a:endParaRPr>
          </a:p>
        </p:txBody>
      </p:sp>
      <p:sp>
        <p:nvSpPr>
          <p:cNvPr id="6" name="Rectangle 5"/>
          <p:cNvSpPr/>
          <p:nvPr/>
        </p:nvSpPr>
        <p:spPr>
          <a:xfrm>
            <a:off x="2" y="3122023"/>
            <a:ext cx="5233736" cy="3291840"/>
          </a:xfrm>
          <a:prstGeom prst="rect">
            <a:avLst/>
          </a:prstGeom>
          <a:solidFill>
            <a:schemeClr val="tx1">
              <a:alpha val="2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342900" lvl="0" indent="-342900">
              <a:buFont typeface="Arial" panose="020B0604020202020204" pitchFamily="34" charset="0"/>
              <a:buChar char="•"/>
            </a:pPr>
            <a:r>
              <a:rPr lang="en-US" sz="3200" b="1" dirty="0" smtClean="0">
                <a:solidFill>
                  <a:schemeClr val="bg1"/>
                </a:solidFill>
              </a:rPr>
              <a:t>Engagement</a:t>
            </a:r>
          </a:p>
          <a:p>
            <a:pPr marL="342900" lvl="0" indent="-342900">
              <a:buFont typeface="Arial" panose="020B0604020202020204" pitchFamily="34" charset="0"/>
              <a:buChar char="•"/>
            </a:pPr>
            <a:r>
              <a:rPr lang="en-US" sz="3200" b="1" dirty="0" smtClean="0">
                <a:solidFill>
                  <a:schemeClr val="bg1"/>
                </a:solidFill>
              </a:rPr>
              <a:t>Entrepreneurism</a:t>
            </a:r>
          </a:p>
          <a:p>
            <a:pPr marL="342900" lvl="0" indent="-342900">
              <a:buFont typeface="Arial" panose="020B0604020202020204" pitchFamily="34" charset="0"/>
              <a:buChar char="•"/>
            </a:pPr>
            <a:r>
              <a:rPr lang="en-US" sz="3200" b="1" dirty="0" smtClean="0">
                <a:solidFill>
                  <a:schemeClr val="bg1"/>
                </a:solidFill>
              </a:rPr>
              <a:t>Education</a:t>
            </a:r>
          </a:p>
          <a:p>
            <a:pPr marL="342900" lvl="0" indent="-342900">
              <a:buFont typeface="Arial" panose="020B0604020202020204" pitchFamily="34" charset="0"/>
              <a:buChar char="•"/>
            </a:pPr>
            <a:r>
              <a:rPr lang="en-US" sz="3200" b="1" dirty="0" smtClean="0">
                <a:solidFill>
                  <a:schemeClr val="bg1"/>
                </a:solidFill>
              </a:rPr>
              <a:t>Collaboration</a:t>
            </a:r>
          </a:p>
          <a:p>
            <a:pPr marL="342900" lvl="0" indent="-342900">
              <a:buFont typeface="Arial" panose="020B0604020202020204" pitchFamily="34" charset="0"/>
              <a:buChar char="•"/>
            </a:pPr>
            <a:r>
              <a:rPr lang="en-US" sz="3200" b="1" dirty="0" smtClean="0">
                <a:solidFill>
                  <a:schemeClr val="bg1"/>
                </a:solidFill>
              </a:rPr>
              <a:t>Respect</a:t>
            </a:r>
          </a:p>
          <a:p>
            <a:pPr marL="342900" lvl="0" indent="-342900">
              <a:buFont typeface="Arial" panose="020B0604020202020204" pitchFamily="34" charset="0"/>
              <a:buChar char="•"/>
            </a:pPr>
            <a:r>
              <a:rPr lang="en-US" sz="3200" b="1" dirty="0" smtClean="0">
                <a:solidFill>
                  <a:schemeClr val="bg1"/>
                </a:solidFill>
              </a:rPr>
              <a:t>Accountability</a:t>
            </a:r>
          </a:p>
        </p:txBody>
      </p:sp>
    </p:spTree>
    <p:extLst>
      <p:ext uri="{BB962C8B-B14F-4D97-AF65-F5344CB8AC3E}">
        <p14:creationId xmlns:p14="http://schemas.microsoft.com/office/powerpoint/2010/main" val="824769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5E08E0B2-5362-B147-9D00-52BAC557339A}" type="slidenum">
              <a:rPr lang="en-US" smtClean="0"/>
              <a:pPr/>
              <a:t>18</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371" y="-1"/>
            <a:ext cx="10287002" cy="6858001"/>
          </a:xfrm>
          <a:prstGeom prst="rect">
            <a:avLst/>
          </a:prstGeom>
        </p:spPr>
      </p:pic>
      <p:sp>
        <p:nvSpPr>
          <p:cNvPr id="7" name="Rectangle 6"/>
          <p:cNvSpPr/>
          <p:nvPr/>
        </p:nvSpPr>
        <p:spPr>
          <a:xfrm>
            <a:off x="2834" y="370188"/>
            <a:ext cx="3245692" cy="869065"/>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4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Engagement</a:t>
            </a:r>
            <a:endParaRPr kumimoji="0" lang="en-US" sz="40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5000" b="1"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38970571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3" y="-147032"/>
            <a:ext cx="10178397" cy="8142718"/>
          </a:xfrm>
          <a:prstGeom prst="rect">
            <a:avLst/>
          </a:prstGeom>
        </p:spPr>
      </p:pic>
      <p:sp>
        <p:nvSpPr>
          <p:cNvPr id="5" name="Slide Number Placeholder 4"/>
          <p:cNvSpPr>
            <a:spLocks noGrp="1"/>
          </p:cNvSpPr>
          <p:nvPr>
            <p:ph type="sldNum" sz="quarter" idx="4"/>
          </p:nvPr>
        </p:nvSpPr>
        <p:spPr/>
        <p:txBody>
          <a:bodyPr/>
          <a:lstStyle/>
          <a:p>
            <a:fld id="{5E08E0B2-5362-B147-9D00-52BAC557339A}" type="slidenum">
              <a:rPr lang="en-US" smtClean="0"/>
              <a:pPr/>
              <a:t>19</a:t>
            </a:fld>
            <a:endParaRPr lang="en-US" dirty="0"/>
          </a:p>
        </p:txBody>
      </p:sp>
      <p:sp>
        <p:nvSpPr>
          <p:cNvPr id="7" name="Rectangle 6"/>
          <p:cNvSpPr/>
          <p:nvPr/>
        </p:nvSpPr>
        <p:spPr>
          <a:xfrm>
            <a:off x="2833" y="370188"/>
            <a:ext cx="4170582" cy="869065"/>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4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Entrepreneurism</a:t>
            </a:r>
            <a:endParaRPr kumimoji="0" lang="en-US" sz="40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5000" b="1"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20985675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hPXubbXbbag"/>
          <p:cNvPicPr>
            <a:picLocks noRot="1" noChangeAspect="1"/>
          </p:cNvPicPr>
          <p:nvPr>
            <a:videoFile r:link="rId1"/>
          </p:nvPr>
        </p:nvPicPr>
        <p:blipFill>
          <a:blip r:embed="rId3"/>
          <a:stretch>
            <a:fillRect/>
          </a:stretch>
        </p:blipFill>
        <p:spPr>
          <a:xfrm>
            <a:off x="309525" y="1031358"/>
            <a:ext cx="8732875" cy="4912242"/>
          </a:xfrm>
          <a:prstGeom prst="rect">
            <a:avLst/>
          </a:prstGeom>
        </p:spPr>
      </p:pic>
      <p:pic>
        <p:nvPicPr>
          <p:cNvPr id="3" name="hPXubbXbbag"/>
          <p:cNvPicPr>
            <a:picLocks noRot="1" noChangeAspect="1"/>
          </p:cNvPicPr>
          <p:nvPr>
            <a:videoFile r:link="rId1"/>
          </p:nvPr>
        </p:nvPicPr>
        <p:blipFill>
          <a:blip r:embed="rId3"/>
          <a:stretch>
            <a:fillRect/>
          </a:stretch>
        </p:blipFill>
        <p:spPr>
          <a:xfrm>
            <a:off x="5902" y="893135"/>
            <a:ext cx="9148726" cy="5146158"/>
          </a:xfrm>
          <a:prstGeom prst="rect">
            <a:avLst/>
          </a:prstGeom>
        </p:spPr>
      </p:pic>
    </p:spTree>
    <p:extLst>
      <p:ext uri="{BB962C8B-B14F-4D97-AF65-F5344CB8AC3E}">
        <p14:creationId xmlns:p14="http://schemas.microsoft.com/office/powerpoint/2010/main" val="234476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5E08E0B2-5362-B147-9D00-52BAC557339A}" type="slidenum">
              <a:rPr lang="en-US" smtClean="0"/>
              <a:pPr/>
              <a:t>20</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58" y="0"/>
            <a:ext cx="9264316" cy="6858000"/>
          </a:xfrm>
          <a:prstGeom prst="rect">
            <a:avLst/>
          </a:prstGeom>
        </p:spPr>
      </p:pic>
      <p:sp>
        <p:nvSpPr>
          <p:cNvPr id="7" name="Rectangle 6"/>
          <p:cNvSpPr/>
          <p:nvPr/>
        </p:nvSpPr>
        <p:spPr>
          <a:xfrm>
            <a:off x="2833" y="370188"/>
            <a:ext cx="2564521" cy="869065"/>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4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Education</a:t>
            </a:r>
            <a:endParaRPr kumimoji="0" lang="en-US" sz="40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5000" b="1"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42894030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5E08E0B2-5362-B147-9D00-52BAC557339A}" type="slidenum">
              <a:rPr lang="en-US" smtClean="0"/>
              <a:pPr/>
              <a:t>21</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143" y="1572424"/>
            <a:ext cx="7844246" cy="4553738"/>
          </a:xfrm>
          <a:prstGeom prst="rect">
            <a:avLst/>
          </a:prstGeom>
        </p:spPr>
      </p:pic>
      <p:sp>
        <p:nvSpPr>
          <p:cNvPr id="7" name="Rectangle 6"/>
          <p:cNvSpPr/>
          <p:nvPr/>
        </p:nvSpPr>
        <p:spPr>
          <a:xfrm>
            <a:off x="2833" y="370188"/>
            <a:ext cx="3478921" cy="869065"/>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4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Collaboration</a:t>
            </a:r>
            <a:endParaRPr kumimoji="0" lang="en-US" sz="40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5000" b="1"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7709868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9900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9264317" cy="6858000"/>
          </a:xfrm>
          <a:prstGeom prst="rect">
            <a:avLst/>
          </a:prstGeom>
        </p:spPr>
      </p:pic>
      <p:sp>
        <p:nvSpPr>
          <p:cNvPr id="7" name="Rectangle 6"/>
          <p:cNvSpPr/>
          <p:nvPr/>
        </p:nvSpPr>
        <p:spPr>
          <a:xfrm>
            <a:off x="2833" y="370188"/>
            <a:ext cx="6019144" cy="869065"/>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Collaboration Exercise</a:t>
            </a:r>
            <a:endParaRPr kumimoji="0" lang="en-US" sz="4000" b="1" i="0" u="none" strike="noStrike" kern="0" cap="none" spc="0" normalizeH="0" baseline="0" noProof="0" dirty="0" smtClean="0">
              <a:ln>
                <a:noFill/>
              </a:ln>
              <a:solidFill>
                <a:prstClr val="white"/>
              </a:solidFill>
              <a:effectLst/>
              <a:uLnTx/>
              <a:uFillTx/>
            </a:endParaRPr>
          </a:p>
        </p:txBody>
      </p:sp>
      <p:sp>
        <p:nvSpPr>
          <p:cNvPr id="8" name="Rectangle 7"/>
          <p:cNvSpPr/>
          <p:nvPr/>
        </p:nvSpPr>
        <p:spPr>
          <a:xfrm>
            <a:off x="-1" y="3944981"/>
            <a:ext cx="8592527" cy="2586446"/>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defTabSz="914400"/>
            <a:r>
              <a:rPr lang="en-US" sz="3200" b="1" kern="0" dirty="0">
                <a:solidFill>
                  <a:schemeClr val="bg1"/>
                </a:solidFill>
              </a:rPr>
              <a:t>How might we better cultivate, train and support first-time managers, in a way that builds their confidence and results in better organizational performance?</a:t>
            </a:r>
          </a:p>
        </p:txBody>
      </p:sp>
    </p:spTree>
    <p:extLst>
      <p:ext uri="{BB962C8B-B14F-4D97-AF65-F5344CB8AC3E}">
        <p14:creationId xmlns:p14="http://schemas.microsoft.com/office/powerpoint/2010/main" val="10641603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5E08E0B2-5362-B147-9D00-52BAC557339A}" type="slidenum">
              <a:rPr lang="en-US" smtClean="0"/>
              <a:pPr/>
              <a:t>23</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130" y="0"/>
            <a:ext cx="10734260" cy="6858000"/>
          </a:xfrm>
          <a:prstGeom prst="rect">
            <a:avLst/>
          </a:prstGeom>
        </p:spPr>
      </p:pic>
      <p:sp>
        <p:nvSpPr>
          <p:cNvPr id="7" name="Rectangle 6"/>
          <p:cNvSpPr/>
          <p:nvPr/>
        </p:nvSpPr>
        <p:spPr>
          <a:xfrm>
            <a:off x="2834" y="370188"/>
            <a:ext cx="2095598" cy="869065"/>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4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Respect</a:t>
            </a:r>
            <a:endParaRPr kumimoji="0" lang="en-US" sz="40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5000" b="1"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14351361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833" y="370188"/>
            <a:ext cx="3689935" cy="869065"/>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4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Accountability</a:t>
            </a:r>
            <a:endParaRPr kumimoji="0" lang="en-US" sz="4000" b="1"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5000" b="1" i="0" u="none" strike="noStrike" kern="0" cap="none" spc="0" normalizeH="0" baseline="0" noProof="0" dirty="0" smtClean="0">
              <a:ln>
                <a:noFill/>
              </a:ln>
              <a:solidFill>
                <a:prstClr val="white"/>
              </a:solidFill>
              <a:effectLst/>
              <a:uLnTx/>
              <a:uFillTx/>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3" y="1779197"/>
            <a:ext cx="9144000" cy="3978876"/>
          </a:xfrm>
          <a:prstGeom prst="rect">
            <a:avLst/>
          </a:prstGeom>
        </p:spPr>
      </p:pic>
    </p:spTree>
    <p:extLst>
      <p:ext uri="{BB962C8B-B14F-4D97-AF65-F5344CB8AC3E}">
        <p14:creationId xmlns:p14="http://schemas.microsoft.com/office/powerpoint/2010/main" val="3021513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fpnVD1Cc1Q"/>
          <p:cNvPicPr>
            <a:picLocks noRot="1" noChangeAspect="1"/>
          </p:cNvPicPr>
          <p:nvPr>
            <a:videoFile r:link="rId1"/>
          </p:nvPr>
        </p:nvPicPr>
        <p:blipFill>
          <a:blip r:embed="rId4"/>
          <a:stretch>
            <a:fillRect/>
          </a:stretch>
        </p:blipFill>
        <p:spPr>
          <a:xfrm>
            <a:off x="14176" y="1031358"/>
            <a:ext cx="9129824" cy="5135526"/>
          </a:xfrm>
          <a:prstGeom prst="rect">
            <a:avLst/>
          </a:prstGeom>
        </p:spPr>
      </p:pic>
    </p:spTree>
    <p:extLst>
      <p:ext uri="{BB962C8B-B14F-4D97-AF65-F5344CB8AC3E}">
        <p14:creationId xmlns:p14="http://schemas.microsoft.com/office/powerpoint/2010/main" val="31226329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5EB8"/>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1177676" y="4216681"/>
            <a:ext cx="6465071" cy="2176791"/>
          </a:xfrm>
        </p:spPr>
        <p:txBody>
          <a:bodyPr/>
          <a:lstStyle/>
          <a:p>
            <a:pPr algn="ctr"/>
            <a:endParaRPr lang="en-US" sz="5500" b="1" dirty="0" smtClean="0">
              <a:solidFill>
                <a:schemeClr val="bg1"/>
              </a:solidFill>
            </a:endParaRPr>
          </a:p>
          <a:p>
            <a:pPr algn="ctr">
              <a:lnSpc>
                <a:spcPct val="100000"/>
              </a:lnSpc>
            </a:pPr>
            <a:r>
              <a:rPr lang="en-US" sz="5500" b="1" kern="1600" spc="100" dirty="0" smtClean="0">
                <a:solidFill>
                  <a:schemeClr val="bg1"/>
                </a:solidFill>
              </a:rPr>
              <a:t> </a:t>
            </a:r>
            <a:endParaRPr lang="en-US" sz="5500" b="1" kern="1600" spc="100" dirty="0">
              <a:solidFill>
                <a:schemeClr val="bg1"/>
              </a:solidFill>
            </a:endParaRPr>
          </a:p>
          <a:p>
            <a:pPr algn="ctr">
              <a:lnSpc>
                <a:spcPct val="150000"/>
              </a:lnSpc>
            </a:pPr>
            <a:endParaRPr lang="en-US" sz="5500" b="1" kern="1600" spc="100" dirty="0">
              <a:solidFill>
                <a:schemeClr val="bg1"/>
              </a:solidFill>
            </a:endParaRPr>
          </a:p>
        </p:txBody>
      </p:sp>
      <p:pic>
        <p:nvPicPr>
          <p:cNvPr id="8" name="Picture 7" descr="https://intranet.svpi.org/SVP%20Logo%20Suite/SVPlogo_Global-Symbol_Black-+-Fill_RGB_150x164.png"/>
          <p:cNvPicPr/>
          <p:nvPr/>
        </p:nvPicPr>
        <p:blipFill>
          <a:blip r:embed="rId3">
            <a:extLst>
              <a:ext uri="{28A0092B-C50C-407E-A947-70E740481C1C}">
                <a14:useLocalDpi xmlns:a14="http://schemas.microsoft.com/office/drawing/2010/main"/>
              </a:ext>
            </a:extLst>
          </a:blip>
          <a:srcRect/>
          <a:stretch>
            <a:fillRect/>
          </a:stretch>
        </p:blipFill>
        <p:spPr bwMode="auto">
          <a:xfrm>
            <a:off x="257509" y="2114423"/>
            <a:ext cx="1636605" cy="1790353"/>
          </a:xfrm>
          <a:prstGeom prst="rect">
            <a:avLst/>
          </a:prstGeom>
          <a:noFill/>
          <a:ln>
            <a:noFill/>
          </a:ln>
        </p:spPr>
      </p:pic>
      <p:sp>
        <p:nvSpPr>
          <p:cNvPr id="3" name="TextBox 2"/>
          <p:cNvSpPr txBox="1"/>
          <p:nvPr/>
        </p:nvSpPr>
        <p:spPr>
          <a:xfrm>
            <a:off x="354842" y="4179628"/>
            <a:ext cx="8447963" cy="1938992"/>
          </a:xfrm>
          <a:prstGeom prst="rect">
            <a:avLst/>
          </a:prstGeom>
          <a:noFill/>
        </p:spPr>
        <p:txBody>
          <a:bodyPr wrap="square" rtlCol="0">
            <a:spAutoFit/>
          </a:bodyPr>
          <a:lstStyle/>
          <a:p>
            <a:r>
              <a:rPr lang="en-US" sz="3600" b="1" dirty="0" smtClean="0"/>
              <a:t>Rona Pryor</a:t>
            </a:r>
          </a:p>
          <a:p>
            <a:r>
              <a:rPr lang="en-US" sz="2800" b="1" dirty="0" smtClean="0"/>
              <a:t>Partner – Social Venture Partners Seattle</a:t>
            </a:r>
          </a:p>
          <a:p>
            <a:r>
              <a:rPr lang="en-US" sz="2800" b="1" dirty="0" smtClean="0"/>
              <a:t>Deputy </a:t>
            </a:r>
            <a:r>
              <a:rPr lang="en-US" sz="2800" b="1" dirty="0" smtClean="0"/>
              <a:t>Director – SVP Network Office</a:t>
            </a:r>
          </a:p>
          <a:p>
            <a:r>
              <a:rPr lang="en-US" sz="2800" b="1" dirty="0" smtClean="0">
                <a:solidFill>
                  <a:schemeClr val="bg1"/>
                </a:solidFill>
              </a:rPr>
              <a:t>rona@svpi.org</a:t>
            </a:r>
          </a:p>
        </p:txBody>
      </p:sp>
      <p:sp>
        <p:nvSpPr>
          <p:cNvPr id="5" name="TextBox 4"/>
          <p:cNvSpPr txBox="1"/>
          <p:nvPr/>
        </p:nvSpPr>
        <p:spPr>
          <a:xfrm>
            <a:off x="1996408" y="2329527"/>
            <a:ext cx="5839746" cy="1200329"/>
          </a:xfrm>
          <a:prstGeom prst="rect">
            <a:avLst/>
          </a:prstGeom>
          <a:noFill/>
        </p:spPr>
        <p:txBody>
          <a:bodyPr wrap="square" rtlCol="0">
            <a:spAutoFit/>
          </a:bodyPr>
          <a:lstStyle/>
          <a:p>
            <a:r>
              <a:rPr lang="en-US" sz="7200" b="1" dirty="0" smtClean="0">
                <a:solidFill>
                  <a:schemeClr val="bg1"/>
                </a:solidFill>
              </a:rPr>
              <a:t>Thank you!</a:t>
            </a:r>
            <a:endParaRPr lang="en-US" sz="6000" b="1" dirty="0" smtClean="0">
              <a:solidFill>
                <a:schemeClr val="bg1"/>
              </a:solidFill>
            </a:endParaRPr>
          </a:p>
        </p:txBody>
      </p:sp>
    </p:spTree>
    <p:extLst>
      <p:ext uri="{BB962C8B-B14F-4D97-AF65-F5344CB8AC3E}">
        <p14:creationId xmlns:p14="http://schemas.microsoft.com/office/powerpoint/2010/main" val="104366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9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566" y="-91220"/>
            <a:ext cx="9379132" cy="7040440"/>
          </a:xfrm>
          <a:prstGeom prst="rect">
            <a:avLst/>
          </a:prstGeom>
        </p:spPr>
      </p:pic>
      <p:sp>
        <p:nvSpPr>
          <p:cNvPr id="7" name="Rectangle 6"/>
          <p:cNvSpPr/>
          <p:nvPr/>
        </p:nvSpPr>
        <p:spPr>
          <a:xfrm>
            <a:off x="2833" y="370188"/>
            <a:ext cx="4007464" cy="869065"/>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Today’s Agenda</a:t>
            </a:r>
            <a:endParaRPr kumimoji="0" lang="en-US" sz="4000" b="1" i="0" u="none" strike="noStrike" kern="0" cap="none" spc="0" normalizeH="0" baseline="0" noProof="0" dirty="0" smtClean="0">
              <a:ln>
                <a:noFill/>
              </a:ln>
              <a:solidFill>
                <a:prstClr val="white"/>
              </a:solidFill>
              <a:effectLst/>
              <a:uLnTx/>
              <a:uFillTx/>
            </a:endParaRPr>
          </a:p>
        </p:txBody>
      </p:sp>
      <p:sp>
        <p:nvSpPr>
          <p:cNvPr id="8" name="Rectangle 7"/>
          <p:cNvSpPr/>
          <p:nvPr/>
        </p:nvSpPr>
        <p:spPr>
          <a:xfrm>
            <a:off x="-1" y="4193177"/>
            <a:ext cx="6466115" cy="1658984"/>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457200" indent="-457200" defTabSz="914400">
              <a:buFont typeface="Arial" panose="020B0604020202020204" pitchFamily="34" charset="0"/>
              <a:buChar char="•"/>
            </a:pPr>
            <a:r>
              <a:rPr lang="en-US" sz="3200" b="1" kern="0" dirty="0" smtClean="0">
                <a:solidFill>
                  <a:schemeClr val="bg1"/>
                </a:solidFill>
              </a:rPr>
              <a:t>Who is SVP?</a:t>
            </a:r>
          </a:p>
          <a:p>
            <a:pPr marL="457200" indent="-457200" defTabSz="914400">
              <a:buFont typeface="Arial" panose="020B0604020202020204" pitchFamily="34" charset="0"/>
              <a:buChar char="•"/>
            </a:pPr>
            <a:r>
              <a:rPr lang="en-US" sz="3200" b="1" kern="0" dirty="0" smtClean="0">
                <a:solidFill>
                  <a:schemeClr val="bg1"/>
                </a:solidFill>
              </a:rPr>
              <a:t>What does SVP do and why?</a:t>
            </a:r>
          </a:p>
          <a:p>
            <a:pPr marL="457200" indent="-457200" defTabSz="914400">
              <a:buFont typeface="Arial" panose="020B0604020202020204" pitchFamily="34" charset="0"/>
              <a:buChar char="•"/>
            </a:pPr>
            <a:r>
              <a:rPr lang="en-US" sz="3200" b="1" kern="0" dirty="0" smtClean="0">
                <a:solidFill>
                  <a:schemeClr val="bg1"/>
                </a:solidFill>
              </a:rPr>
              <a:t>How does SVP make a difference?</a:t>
            </a:r>
          </a:p>
        </p:txBody>
      </p:sp>
    </p:spTree>
    <p:extLst>
      <p:ext uri="{BB962C8B-B14F-4D97-AF65-F5344CB8AC3E}">
        <p14:creationId xmlns:p14="http://schemas.microsoft.com/office/powerpoint/2010/main" val="19402969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67" y="0"/>
            <a:ext cx="10287000" cy="6858000"/>
          </a:xfrm>
          <a:prstGeom prst="rect">
            <a:avLst/>
          </a:prstGeom>
        </p:spPr>
      </p:pic>
      <p:sp>
        <p:nvSpPr>
          <p:cNvPr id="4" name="Rectangle 3"/>
          <p:cNvSpPr/>
          <p:nvPr/>
        </p:nvSpPr>
        <p:spPr>
          <a:xfrm>
            <a:off x="2833" y="370188"/>
            <a:ext cx="2348481" cy="869065"/>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My Story</a:t>
            </a:r>
            <a:endParaRPr kumimoji="0" lang="en-US" sz="4000" b="1"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38900047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9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23157"/>
            <a:ext cx="9326880" cy="6904314"/>
          </a:xfrm>
          <a:prstGeom prst="rect">
            <a:avLst/>
          </a:prstGeom>
        </p:spPr>
      </p:pic>
      <p:sp>
        <p:nvSpPr>
          <p:cNvPr id="7" name="Rectangle 6"/>
          <p:cNvSpPr/>
          <p:nvPr/>
        </p:nvSpPr>
        <p:spPr>
          <a:xfrm>
            <a:off x="2833" y="370188"/>
            <a:ext cx="2139476" cy="869065"/>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prstClr val="white"/>
                </a:solidFill>
                <a:effectLst/>
                <a:uLnTx/>
                <a:uFillTx/>
              </a:rPr>
              <a:t>Exercise</a:t>
            </a:r>
            <a:endParaRPr kumimoji="0" lang="en-US" sz="4000" b="1" i="0" u="none" strike="noStrike" kern="0" cap="none" spc="0" normalizeH="0" baseline="0" noProof="0" dirty="0" smtClean="0">
              <a:ln>
                <a:noFill/>
              </a:ln>
              <a:solidFill>
                <a:prstClr val="white"/>
              </a:solidFill>
              <a:effectLst/>
              <a:uLnTx/>
              <a:uFillTx/>
            </a:endParaRPr>
          </a:p>
        </p:txBody>
      </p:sp>
      <p:sp>
        <p:nvSpPr>
          <p:cNvPr id="8" name="Rectangle 7"/>
          <p:cNvSpPr/>
          <p:nvPr/>
        </p:nvSpPr>
        <p:spPr>
          <a:xfrm>
            <a:off x="-1" y="5016135"/>
            <a:ext cx="2860767" cy="796836"/>
          </a:xfrm>
          <a:prstGeom prst="rect">
            <a:avLst/>
          </a:prstGeom>
          <a:solidFill>
            <a:sysClr val="windowText" lastClr="000000">
              <a:alpha val="24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defTabSz="914400"/>
            <a:r>
              <a:rPr lang="en-US" sz="3200" b="1" kern="0" dirty="0" smtClean="0">
                <a:solidFill>
                  <a:schemeClr val="bg1"/>
                </a:solidFill>
              </a:rPr>
              <a:t>I have – I need</a:t>
            </a:r>
            <a:endParaRPr lang="en-US" sz="3200" b="1" kern="0" dirty="0">
              <a:solidFill>
                <a:schemeClr val="bg1"/>
              </a:solidFill>
            </a:endParaRPr>
          </a:p>
        </p:txBody>
      </p:sp>
    </p:spTree>
    <p:extLst>
      <p:ext uri="{BB962C8B-B14F-4D97-AF65-F5344CB8AC3E}">
        <p14:creationId xmlns:p14="http://schemas.microsoft.com/office/powerpoint/2010/main" val="21647823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5EB8"/>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1177676" y="4216681"/>
            <a:ext cx="6465071" cy="2176791"/>
          </a:xfrm>
        </p:spPr>
        <p:txBody>
          <a:bodyPr/>
          <a:lstStyle/>
          <a:p>
            <a:pPr algn="ctr"/>
            <a:endParaRPr lang="en-US" sz="5500" b="1" dirty="0" smtClean="0">
              <a:solidFill>
                <a:schemeClr val="bg1"/>
              </a:solidFill>
            </a:endParaRPr>
          </a:p>
          <a:p>
            <a:pPr algn="ctr">
              <a:lnSpc>
                <a:spcPct val="100000"/>
              </a:lnSpc>
            </a:pPr>
            <a:r>
              <a:rPr lang="en-US" sz="5500" b="1" kern="1600" spc="100" dirty="0" smtClean="0">
                <a:solidFill>
                  <a:schemeClr val="bg1"/>
                </a:solidFill>
              </a:rPr>
              <a:t> </a:t>
            </a:r>
            <a:endParaRPr lang="en-US" sz="5500" b="1" kern="1600" spc="100" dirty="0">
              <a:solidFill>
                <a:schemeClr val="bg1"/>
              </a:solidFill>
            </a:endParaRPr>
          </a:p>
          <a:p>
            <a:pPr algn="ctr">
              <a:lnSpc>
                <a:spcPct val="150000"/>
              </a:lnSpc>
            </a:pPr>
            <a:endParaRPr lang="en-US" sz="5500" b="1" kern="1600" spc="100" dirty="0">
              <a:solidFill>
                <a:schemeClr val="bg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84653" y="0"/>
            <a:ext cx="1588685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63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flipH="1">
            <a:off x="-159492" y="-2547"/>
            <a:ext cx="9324303" cy="6871180"/>
          </a:xfrm>
          <a:prstGeom prst="rect">
            <a:avLst/>
          </a:prstGeom>
          <a:ln w="12700">
            <a:noFill/>
          </a:ln>
        </p:spPr>
      </p:pic>
      <p:sp>
        <p:nvSpPr>
          <p:cNvPr id="8" name="Rectangle 7"/>
          <p:cNvSpPr/>
          <p:nvPr/>
        </p:nvSpPr>
        <p:spPr>
          <a:xfrm>
            <a:off x="4516819" y="466246"/>
            <a:ext cx="4647992" cy="2347415"/>
          </a:xfrm>
          <a:prstGeom prst="rect">
            <a:avLst/>
          </a:prstGeom>
          <a:solidFill>
            <a:schemeClr val="tx1">
              <a:alpha val="2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2400" b="1" dirty="0" smtClean="0"/>
              <a:t>“</a:t>
            </a:r>
            <a:r>
              <a:rPr lang="en-US" sz="2400" b="1" dirty="0"/>
              <a:t>It’s not about charity. This is a </a:t>
            </a:r>
            <a:endParaRPr lang="en-US" sz="2400" b="1" dirty="0" smtClean="0"/>
          </a:p>
          <a:p>
            <a:r>
              <a:rPr lang="en-US" sz="2400" b="1" dirty="0" smtClean="0"/>
              <a:t>more </a:t>
            </a:r>
            <a:r>
              <a:rPr lang="en-US" sz="2400" b="1" dirty="0"/>
              <a:t>engaged giving style. If </a:t>
            </a:r>
            <a:r>
              <a:rPr lang="en-US" sz="2400" b="1" dirty="0" smtClean="0"/>
              <a:t>it’s</a:t>
            </a:r>
          </a:p>
          <a:p>
            <a:r>
              <a:rPr lang="en-US" sz="2400" b="1" dirty="0" smtClean="0"/>
              <a:t>done </a:t>
            </a:r>
            <a:r>
              <a:rPr lang="en-US" sz="2400" b="1" dirty="0"/>
              <a:t>right, both sides end up </a:t>
            </a:r>
            <a:r>
              <a:rPr lang="en-US" sz="2400" b="1" dirty="0" smtClean="0"/>
              <a:t>with</a:t>
            </a:r>
          </a:p>
          <a:p>
            <a:r>
              <a:rPr lang="en-US" sz="2400" b="1" dirty="0" smtClean="0"/>
              <a:t>more </a:t>
            </a:r>
            <a:r>
              <a:rPr lang="en-US" sz="2400" b="1" dirty="0"/>
              <a:t>in the end.”</a:t>
            </a:r>
          </a:p>
          <a:p>
            <a:pPr algn="r"/>
            <a:r>
              <a:rPr lang="en-US" dirty="0"/>
              <a:t>- Paul Brainerd, Founder</a:t>
            </a:r>
          </a:p>
          <a:p>
            <a:pPr algn="r"/>
            <a:r>
              <a:rPr lang="en-US" dirty="0"/>
              <a:t>Social Venture </a:t>
            </a:r>
            <a:r>
              <a:rPr lang="en-US" dirty="0" smtClean="0"/>
              <a:t>Partners</a:t>
            </a:r>
            <a:endParaRPr lang="en-US" sz="2400" b="1" dirty="0" smtClean="0">
              <a:solidFill>
                <a:prstClr val="white"/>
              </a:solidFill>
            </a:endParaRPr>
          </a:p>
        </p:txBody>
      </p:sp>
    </p:spTree>
    <p:extLst>
      <p:ext uri="{BB962C8B-B14F-4D97-AF65-F5344CB8AC3E}">
        <p14:creationId xmlns:p14="http://schemas.microsoft.com/office/powerpoint/2010/main" val="7469416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33684"/>
          <a:stretch/>
        </p:blipFill>
        <p:spPr>
          <a:xfrm>
            <a:off x="-587930" y="0"/>
            <a:ext cx="10341428" cy="6858002"/>
          </a:xfrm>
          <a:prstGeom prst="rect">
            <a:avLst/>
          </a:prstGeom>
        </p:spPr>
      </p:pic>
      <p:pic>
        <p:nvPicPr>
          <p:cNvPr id="5" name="Picture 4"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7797508" y="2879931"/>
            <a:ext cx="261709" cy="286295"/>
          </a:xfrm>
          <a:prstGeom prst="rect">
            <a:avLst/>
          </a:prstGeom>
          <a:noFill/>
          <a:ln>
            <a:noFill/>
          </a:ln>
        </p:spPr>
      </p:pic>
      <p:pic>
        <p:nvPicPr>
          <p:cNvPr id="6" name="Picture 5"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8104767" y="2946296"/>
            <a:ext cx="261709" cy="286295"/>
          </a:xfrm>
          <a:prstGeom prst="rect">
            <a:avLst/>
          </a:prstGeom>
          <a:noFill/>
          <a:ln>
            <a:noFill/>
          </a:ln>
        </p:spPr>
      </p:pic>
      <p:pic>
        <p:nvPicPr>
          <p:cNvPr id="7" name="Picture 6"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7550547" y="2832645"/>
            <a:ext cx="261709" cy="286295"/>
          </a:xfrm>
          <a:prstGeom prst="rect">
            <a:avLst/>
          </a:prstGeom>
          <a:noFill/>
          <a:ln>
            <a:noFill/>
          </a:ln>
        </p:spPr>
      </p:pic>
      <p:pic>
        <p:nvPicPr>
          <p:cNvPr id="8" name="Picture 7"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8250369" y="5303580"/>
            <a:ext cx="261709" cy="286295"/>
          </a:xfrm>
          <a:prstGeom prst="rect">
            <a:avLst/>
          </a:prstGeom>
          <a:noFill/>
          <a:ln>
            <a:noFill/>
          </a:ln>
        </p:spPr>
      </p:pic>
      <p:pic>
        <p:nvPicPr>
          <p:cNvPr id="9" name="Picture 8"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6433859" y="3560812"/>
            <a:ext cx="261709" cy="286295"/>
          </a:xfrm>
          <a:prstGeom prst="rect">
            <a:avLst/>
          </a:prstGeom>
          <a:noFill/>
          <a:ln>
            <a:noFill/>
          </a:ln>
        </p:spPr>
      </p:pic>
      <p:pic>
        <p:nvPicPr>
          <p:cNvPr id="10" name="Picture 9"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6391872" y="3516803"/>
            <a:ext cx="261709" cy="286295"/>
          </a:xfrm>
          <a:prstGeom prst="rect">
            <a:avLst/>
          </a:prstGeom>
          <a:noFill/>
          <a:ln>
            <a:noFill/>
          </a:ln>
        </p:spPr>
      </p:pic>
      <p:pic>
        <p:nvPicPr>
          <p:cNvPr id="11" name="Picture 10"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6475846" y="3703959"/>
            <a:ext cx="261709" cy="286295"/>
          </a:xfrm>
          <a:prstGeom prst="rect">
            <a:avLst/>
          </a:prstGeom>
          <a:noFill/>
          <a:ln>
            <a:noFill/>
          </a:ln>
        </p:spPr>
      </p:pic>
      <p:pic>
        <p:nvPicPr>
          <p:cNvPr id="12" name="Picture 11"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4368700" y="2465130"/>
            <a:ext cx="261709" cy="286295"/>
          </a:xfrm>
          <a:prstGeom prst="rect">
            <a:avLst/>
          </a:prstGeom>
          <a:noFill/>
          <a:ln>
            <a:noFill/>
          </a:ln>
        </p:spPr>
      </p:pic>
      <p:pic>
        <p:nvPicPr>
          <p:cNvPr id="13" name="Picture 12"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378635" y="2608277"/>
            <a:ext cx="261709" cy="286295"/>
          </a:xfrm>
          <a:prstGeom prst="rect">
            <a:avLst/>
          </a:prstGeom>
          <a:noFill/>
          <a:ln>
            <a:noFill/>
          </a:ln>
        </p:spPr>
      </p:pic>
      <p:pic>
        <p:nvPicPr>
          <p:cNvPr id="14" name="Picture 13"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309035" y="2617529"/>
            <a:ext cx="261709" cy="286295"/>
          </a:xfrm>
          <a:prstGeom prst="rect">
            <a:avLst/>
          </a:prstGeom>
          <a:noFill/>
          <a:ln>
            <a:noFill/>
          </a:ln>
        </p:spPr>
      </p:pic>
      <p:pic>
        <p:nvPicPr>
          <p:cNvPr id="15" name="Picture 14"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276724" y="2672041"/>
            <a:ext cx="261709" cy="286295"/>
          </a:xfrm>
          <a:prstGeom prst="rect">
            <a:avLst/>
          </a:prstGeom>
          <a:noFill/>
          <a:ln>
            <a:noFill/>
          </a:ln>
        </p:spPr>
      </p:pic>
      <p:pic>
        <p:nvPicPr>
          <p:cNvPr id="16" name="Picture 15"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455387" y="2457667"/>
            <a:ext cx="261709" cy="286295"/>
          </a:xfrm>
          <a:prstGeom prst="rect">
            <a:avLst/>
          </a:prstGeom>
          <a:noFill/>
          <a:ln>
            <a:noFill/>
          </a:ln>
        </p:spPr>
      </p:pic>
      <p:pic>
        <p:nvPicPr>
          <p:cNvPr id="17" name="Picture 16"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114842" y="2521910"/>
            <a:ext cx="261709" cy="286295"/>
          </a:xfrm>
          <a:prstGeom prst="rect">
            <a:avLst/>
          </a:prstGeom>
          <a:noFill/>
          <a:ln>
            <a:noFill/>
          </a:ln>
        </p:spPr>
      </p:pic>
      <p:pic>
        <p:nvPicPr>
          <p:cNvPr id="18" name="Picture 17"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115637" y="2592139"/>
            <a:ext cx="261709" cy="286295"/>
          </a:xfrm>
          <a:prstGeom prst="rect">
            <a:avLst/>
          </a:prstGeom>
          <a:noFill/>
          <a:ln>
            <a:noFill/>
          </a:ln>
        </p:spPr>
      </p:pic>
      <p:pic>
        <p:nvPicPr>
          <p:cNvPr id="19" name="Picture 18"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137182" y="2660001"/>
            <a:ext cx="261709" cy="286295"/>
          </a:xfrm>
          <a:prstGeom prst="rect">
            <a:avLst/>
          </a:prstGeom>
          <a:noFill/>
          <a:ln>
            <a:noFill/>
          </a:ln>
        </p:spPr>
      </p:pic>
      <p:pic>
        <p:nvPicPr>
          <p:cNvPr id="20" name="Picture 19"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216451" y="3229942"/>
            <a:ext cx="261709" cy="286295"/>
          </a:xfrm>
          <a:prstGeom prst="rect">
            <a:avLst/>
          </a:prstGeom>
          <a:noFill/>
          <a:ln>
            <a:noFill/>
          </a:ln>
        </p:spPr>
      </p:pic>
      <p:pic>
        <p:nvPicPr>
          <p:cNvPr id="21" name="Picture 20"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261046" y="3126081"/>
            <a:ext cx="261709" cy="286295"/>
          </a:xfrm>
          <a:prstGeom prst="rect">
            <a:avLst/>
          </a:prstGeom>
          <a:noFill/>
          <a:ln>
            <a:noFill/>
          </a:ln>
        </p:spPr>
      </p:pic>
      <p:pic>
        <p:nvPicPr>
          <p:cNvPr id="22" name="Picture 21"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373373" y="2701401"/>
            <a:ext cx="261709" cy="286295"/>
          </a:xfrm>
          <a:prstGeom prst="rect">
            <a:avLst/>
          </a:prstGeom>
          <a:noFill/>
          <a:ln>
            <a:noFill/>
          </a:ln>
        </p:spPr>
      </p:pic>
      <p:pic>
        <p:nvPicPr>
          <p:cNvPr id="23" name="Picture 22"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636135" y="2710653"/>
            <a:ext cx="261709" cy="286295"/>
          </a:xfrm>
          <a:prstGeom prst="rect">
            <a:avLst/>
          </a:prstGeom>
          <a:noFill/>
          <a:ln>
            <a:noFill/>
          </a:ln>
        </p:spPr>
      </p:pic>
      <p:pic>
        <p:nvPicPr>
          <p:cNvPr id="24" name="Picture 23"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563370" y="2701400"/>
            <a:ext cx="261709" cy="286295"/>
          </a:xfrm>
          <a:prstGeom prst="rect">
            <a:avLst/>
          </a:prstGeom>
          <a:noFill/>
          <a:ln>
            <a:noFill/>
          </a:ln>
        </p:spPr>
      </p:pic>
      <p:pic>
        <p:nvPicPr>
          <p:cNvPr id="25" name="Picture 24"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506859" y="2734291"/>
            <a:ext cx="261709" cy="286295"/>
          </a:xfrm>
          <a:prstGeom prst="rect">
            <a:avLst/>
          </a:prstGeom>
          <a:noFill/>
          <a:ln>
            <a:noFill/>
          </a:ln>
        </p:spPr>
      </p:pic>
      <p:pic>
        <p:nvPicPr>
          <p:cNvPr id="26" name="Picture 25"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247780" y="2986605"/>
            <a:ext cx="261709" cy="286295"/>
          </a:xfrm>
          <a:prstGeom prst="rect">
            <a:avLst/>
          </a:prstGeom>
          <a:noFill/>
          <a:ln>
            <a:noFill/>
          </a:ln>
        </p:spPr>
      </p:pic>
      <p:pic>
        <p:nvPicPr>
          <p:cNvPr id="27" name="Picture 26"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074773" y="2793709"/>
            <a:ext cx="261709" cy="286295"/>
          </a:xfrm>
          <a:prstGeom prst="rect">
            <a:avLst/>
          </a:prstGeom>
          <a:noFill/>
          <a:ln>
            <a:noFill/>
          </a:ln>
        </p:spPr>
      </p:pic>
      <p:pic>
        <p:nvPicPr>
          <p:cNvPr id="28" name="Picture 27"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048054" y="2899061"/>
            <a:ext cx="261709" cy="286295"/>
          </a:xfrm>
          <a:prstGeom prst="rect">
            <a:avLst/>
          </a:prstGeom>
          <a:noFill/>
          <a:ln>
            <a:noFill/>
          </a:ln>
        </p:spPr>
      </p:pic>
      <p:pic>
        <p:nvPicPr>
          <p:cNvPr id="29" name="Picture 28"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826486" y="3137489"/>
            <a:ext cx="261709" cy="286295"/>
          </a:xfrm>
          <a:prstGeom prst="rect">
            <a:avLst/>
          </a:prstGeom>
          <a:noFill/>
          <a:ln>
            <a:noFill/>
          </a:ln>
        </p:spPr>
      </p:pic>
      <p:pic>
        <p:nvPicPr>
          <p:cNvPr id="30" name="Picture 29"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862178" y="3076603"/>
            <a:ext cx="261709" cy="286295"/>
          </a:xfrm>
          <a:prstGeom prst="rect">
            <a:avLst/>
          </a:prstGeom>
          <a:noFill/>
          <a:ln>
            <a:noFill/>
          </a:ln>
        </p:spPr>
      </p:pic>
      <p:pic>
        <p:nvPicPr>
          <p:cNvPr id="31" name="Picture 30"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208004" y="2853800"/>
            <a:ext cx="261709" cy="286295"/>
          </a:xfrm>
          <a:prstGeom prst="rect">
            <a:avLst/>
          </a:prstGeom>
          <a:noFill/>
          <a:ln>
            <a:noFill/>
          </a:ln>
        </p:spPr>
      </p:pic>
      <p:pic>
        <p:nvPicPr>
          <p:cNvPr id="32" name="Picture 31"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268036" y="2880070"/>
            <a:ext cx="261709" cy="286295"/>
          </a:xfrm>
          <a:prstGeom prst="rect">
            <a:avLst/>
          </a:prstGeom>
          <a:noFill/>
          <a:ln>
            <a:noFill/>
          </a:ln>
        </p:spPr>
      </p:pic>
      <p:pic>
        <p:nvPicPr>
          <p:cNvPr id="33" name="Picture 32"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202742" y="2899061"/>
            <a:ext cx="261709" cy="286295"/>
          </a:xfrm>
          <a:prstGeom prst="rect">
            <a:avLst/>
          </a:prstGeom>
          <a:noFill/>
          <a:ln>
            <a:noFill/>
          </a:ln>
        </p:spPr>
      </p:pic>
      <p:pic>
        <p:nvPicPr>
          <p:cNvPr id="34" name="Picture 33"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243696" y="2994341"/>
            <a:ext cx="261709" cy="286295"/>
          </a:xfrm>
          <a:prstGeom prst="rect">
            <a:avLst/>
          </a:prstGeom>
          <a:noFill/>
          <a:ln>
            <a:noFill/>
          </a:ln>
        </p:spPr>
      </p:pic>
      <p:pic>
        <p:nvPicPr>
          <p:cNvPr id="35" name="Picture 34"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260148" y="3032370"/>
            <a:ext cx="261709" cy="286295"/>
          </a:xfrm>
          <a:prstGeom prst="rect">
            <a:avLst/>
          </a:prstGeom>
          <a:noFill/>
          <a:ln>
            <a:noFill/>
          </a:ln>
        </p:spPr>
      </p:pic>
      <p:pic>
        <p:nvPicPr>
          <p:cNvPr id="36" name="Picture 35"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281693" y="3086794"/>
            <a:ext cx="261709" cy="286295"/>
          </a:xfrm>
          <a:prstGeom prst="rect">
            <a:avLst/>
          </a:prstGeom>
          <a:noFill/>
          <a:ln>
            <a:noFill/>
          </a:ln>
        </p:spPr>
      </p:pic>
      <p:pic>
        <p:nvPicPr>
          <p:cNvPr id="37" name="Picture 36"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536893" y="3118066"/>
            <a:ext cx="261709" cy="286295"/>
          </a:xfrm>
          <a:prstGeom prst="rect">
            <a:avLst/>
          </a:prstGeom>
          <a:noFill/>
          <a:ln>
            <a:noFill/>
          </a:ln>
        </p:spPr>
      </p:pic>
      <p:pic>
        <p:nvPicPr>
          <p:cNvPr id="38" name="Picture 37"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532259" y="3049487"/>
            <a:ext cx="261709" cy="286295"/>
          </a:xfrm>
          <a:prstGeom prst="rect">
            <a:avLst/>
          </a:prstGeom>
          <a:noFill/>
          <a:ln>
            <a:noFill/>
          </a:ln>
        </p:spPr>
      </p:pic>
      <p:pic>
        <p:nvPicPr>
          <p:cNvPr id="39" name="Picture 38"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585395" y="2766485"/>
            <a:ext cx="261709" cy="286295"/>
          </a:xfrm>
          <a:prstGeom prst="rect">
            <a:avLst/>
          </a:prstGeom>
          <a:noFill/>
          <a:ln>
            <a:noFill/>
          </a:ln>
        </p:spPr>
      </p:pic>
      <p:pic>
        <p:nvPicPr>
          <p:cNvPr id="40" name="Picture 39"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612767" y="2797757"/>
            <a:ext cx="261709" cy="286295"/>
          </a:xfrm>
          <a:prstGeom prst="rect">
            <a:avLst/>
          </a:prstGeom>
          <a:noFill/>
          <a:ln>
            <a:noFill/>
          </a:ln>
        </p:spPr>
      </p:pic>
      <p:pic>
        <p:nvPicPr>
          <p:cNvPr id="41" name="Picture 40"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412547" y="2697518"/>
            <a:ext cx="261709" cy="286295"/>
          </a:xfrm>
          <a:prstGeom prst="rect">
            <a:avLst/>
          </a:prstGeom>
          <a:noFill/>
          <a:ln>
            <a:noFill/>
          </a:ln>
        </p:spPr>
      </p:pic>
      <p:pic>
        <p:nvPicPr>
          <p:cNvPr id="42" name="Picture 41"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1905875" y="2679304"/>
            <a:ext cx="261709" cy="286295"/>
          </a:xfrm>
          <a:prstGeom prst="rect">
            <a:avLst/>
          </a:prstGeom>
          <a:noFill/>
          <a:ln>
            <a:noFill/>
          </a:ln>
        </p:spPr>
      </p:pic>
      <p:pic>
        <p:nvPicPr>
          <p:cNvPr id="43" name="Picture 42" descr="https://intranet.svpi.org/SVP%20Logo%20Suite/SVPlogo_Global-Symbol_Black-+-Fill_RGB_150x164.png"/>
          <p:cNvPicPr/>
          <p:nvPr/>
        </p:nvPicPr>
        <p:blipFill>
          <a:blip r:embed="rId4">
            <a:extLst>
              <a:ext uri="{28A0092B-C50C-407E-A947-70E740481C1C}">
                <a14:useLocalDpi xmlns:a14="http://schemas.microsoft.com/office/drawing/2010/main"/>
              </a:ext>
            </a:extLst>
          </a:blip>
          <a:srcRect/>
          <a:stretch>
            <a:fillRect/>
          </a:stretch>
        </p:blipFill>
        <p:spPr bwMode="auto">
          <a:xfrm>
            <a:off x="2303239" y="2712709"/>
            <a:ext cx="261709" cy="286295"/>
          </a:xfrm>
          <a:prstGeom prst="rect">
            <a:avLst/>
          </a:prstGeom>
          <a:noFill/>
          <a:ln>
            <a:noFill/>
          </a:ln>
        </p:spPr>
      </p:pic>
      <p:sp>
        <p:nvSpPr>
          <p:cNvPr id="44" name="Rectangle 43"/>
          <p:cNvSpPr/>
          <p:nvPr/>
        </p:nvSpPr>
        <p:spPr>
          <a:xfrm>
            <a:off x="-27483" y="450921"/>
            <a:ext cx="5152376" cy="1249301"/>
          </a:xfrm>
          <a:prstGeom prst="rect">
            <a:avLst/>
          </a:prstGeom>
          <a:solidFill>
            <a:schemeClr val="tx1">
              <a:alpha val="2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nSpc>
                <a:spcPct val="150000"/>
              </a:lnSpc>
              <a:spcBef>
                <a:spcPts val="1800"/>
              </a:spcBef>
            </a:pPr>
            <a:endParaRPr lang="en-US" sz="2400" b="1" dirty="0" smtClean="0">
              <a:solidFill>
                <a:prstClr val="white"/>
              </a:solidFill>
            </a:endParaRPr>
          </a:p>
          <a:p>
            <a:pPr>
              <a:lnSpc>
                <a:spcPct val="150000"/>
              </a:lnSpc>
            </a:pPr>
            <a:r>
              <a:rPr lang="en-US" sz="2400" b="1" dirty="0" smtClean="0">
                <a:solidFill>
                  <a:prstClr val="white"/>
                </a:solidFill>
              </a:rPr>
              <a:t>3,500 people  -  39 cities  -  8 countries</a:t>
            </a:r>
          </a:p>
          <a:p>
            <a:pPr>
              <a:lnSpc>
                <a:spcPct val="150000"/>
              </a:lnSpc>
            </a:pPr>
            <a:r>
              <a:rPr lang="en-US" sz="2400" b="1" dirty="0" smtClean="0">
                <a:solidFill>
                  <a:prstClr val="white"/>
                </a:solidFill>
              </a:rPr>
              <a:t>$55,000,000 (US) – 700+ </a:t>
            </a:r>
            <a:r>
              <a:rPr lang="en-US" sz="2400" b="1" dirty="0" smtClean="0">
                <a:solidFill>
                  <a:prstClr val="white"/>
                </a:solidFill>
              </a:rPr>
              <a:t>NGOs </a:t>
            </a:r>
            <a:endParaRPr lang="en-US" sz="2400" b="1" dirty="0" smtClean="0">
              <a:solidFill>
                <a:prstClr val="white"/>
              </a:solidFill>
            </a:endParaRPr>
          </a:p>
          <a:p>
            <a:pPr>
              <a:lnSpc>
                <a:spcPct val="150000"/>
              </a:lnSpc>
            </a:pPr>
            <a:endParaRPr lang="en-US" sz="1200" b="1" dirty="0" smtClean="0">
              <a:solidFill>
                <a:prstClr val="white"/>
              </a:solidFill>
            </a:endParaRPr>
          </a:p>
          <a:p>
            <a:endParaRPr lang="en-US" sz="2400" b="1" dirty="0" smtClean="0">
              <a:solidFill>
                <a:prstClr val="white"/>
              </a:solidFill>
            </a:endParaRPr>
          </a:p>
        </p:txBody>
      </p:sp>
    </p:spTree>
    <p:extLst>
      <p:ext uri="{BB962C8B-B14F-4D97-AF65-F5344CB8AC3E}">
        <p14:creationId xmlns:p14="http://schemas.microsoft.com/office/powerpoint/2010/main" val="40158922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244439" cy="6858000"/>
          </a:xfrm>
          <a:prstGeom prst="rect">
            <a:avLst/>
          </a:prstGeom>
        </p:spPr>
      </p:pic>
      <p:sp>
        <p:nvSpPr>
          <p:cNvPr id="4" name="Rectangle 3"/>
          <p:cNvSpPr/>
          <p:nvPr/>
        </p:nvSpPr>
        <p:spPr>
          <a:xfrm>
            <a:off x="1" y="718909"/>
            <a:ext cx="4403558" cy="5128438"/>
          </a:xfrm>
          <a:prstGeom prst="rect">
            <a:avLst/>
          </a:prstGeom>
          <a:solidFill>
            <a:schemeClr val="tx1">
              <a:alpha val="2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2400" dirty="0"/>
              <a:t>“We wanted to be </a:t>
            </a:r>
            <a:r>
              <a:rPr lang="en-US" sz="3200" b="1" dirty="0"/>
              <a:t>more</a:t>
            </a:r>
            <a:r>
              <a:rPr lang="en-US" sz="3200" dirty="0"/>
              <a:t> </a:t>
            </a:r>
            <a:r>
              <a:rPr lang="en-US" sz="2400" dirty="0"/>
              <a:t>than what we were, but we really </a:t>
            </a:r>
            <a:r>
              <a:rPr lang="en-US" sz="2800" b="1" dirty="0"/>
              <a:t>didn’t have the tools </a:t>
            </a:r>
            <a:r>
              <a:rPr lang="en-US" sz="2400" dirty="0"/>
              <a:t>to go to the next step.  And then we had the opportunity to </a:t>
            </a:r>
            <a:r>
              <a:rPr lang="en-US" sz="2800" b="1" dirty="0"/>
              <a:t>partner with SVP</a:t>
            </a:r>
            <a:r>
              <a:rPr lang="en-US" sz="2400" dirty="0"/>
              <a:t>, which </a:t>
            </a:r>
            <a:r>
              <a:rPr lang="en-US" sz="3200" b="1" dirty="0"/>
              <a:t>completely changed </a:t>
            </a:r>
            <a:r>
              <a:rPr lang="en-US" sz="2400" dirty="0"/>
              <a:t>our organization.” </a:t>
            </a:r>
            <a:endParaRPr lang="en-US" sz="2400" dirty="0" smtClean="0"/>
          </a:p>
          <a:p>
            <a:pPr algn="r"/>
            <a:r>
              <a:rPr lang="en-US" dirty="0" smtClean="0"/>
              <a:t>- Executive Director, NGO Grantee</a:t>
            </a:r>
            <a:endParaRPr lang="en-US" sz="2400" b="1" dirty="0" smtClean="0">
              <a:solidFill>
                <a:prstClr val="white"/>
              </a:solidFill>
            </a:endParaRPr>
          </a:p>
        </p:txBody>
      </p:sp>
    </p:spTree>
    <p:extLst>
      <p:ext uri="{BB962C8B-B14F-4D97-AF65-F5344CB8AC3E}">
        <p14:creationId xmlns:p14="http://schemas.microsoft.com/office/powerpoint/2010/main" val="279973809"/>
      </p:ext>
    </p:extLst>
  </p:cSld>
  <p:clrMapOvr>
    <a:masterClrMapping/>
  </p:clrMapOvr>
  <p:timing>
    <p:tnLst>
      <p:par>
        <p:cTn id="1" dur="indefinite" restart="never" nodeType="tmRoot"/>
      </p:par>
    </p:tnLst>
  </p:timing>
</p:sld>
</file>

<file path=ppt/theme/theme1.xml><?xml version="1.0" encoding="utf-8"?>
<a:theme xmlns:a="http://schemas.openxmlformats.org/drawingml/2006/main" name="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8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9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10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11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12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13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1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7.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2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9.xml><?xml version="1.0" encoding="utf-8"?>
<a:theme xmlns:a="http://schemas.openxmlformats.org/drawingml/2006/main" name="3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0.xml><?xml version="1.0" encoding="utf-8"?>
<a:theme xmlns:a="http://schemas.openxmlformats.org/drawingml/2006/main" name="4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1.xml><?xml version="1.0" encoding="utf-8"?>
<a:theme xmlns:a="http://schemas.openxmlformats.org/drawingml/2006/main" name="5_Interior">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2.xml><?xml version="1.0" encoding="utf-8"?>
<a:theme xmlns:a="http://schemas.openxmlformats.org/drawingml/2006/main" name="6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3.xml><?xml version="1.0" encoding="utf-8"?>
<a:theme xmlns:a="http://schemas.openxmlformats.org/drawingml/2006/main" name="7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4.xml><?xml version="1.0" encoding="utf-8"?>
<a:theme xmlns:a="http://schemas.openxmlformats.org/drawingml/2006/main" name="8_Interior">
  <a:themeElements>
    <a:clrScheme name="SVP Brand">
      <a:dk1>
        <a:sysClr val="windowText" lastClr="000000"/>
      </a:dk1>
      <a:lt1>
        <a:sysClr val="window" lastClr="FFFFFF"/>
      </a:lt1>
      <a:dk2>
        <a:srgbClr val="1F497D"/>
      </a:dk2>
      <a:lt2>
        <a:srgbClr val="EEECE1"/>
      </a:lt2>
      <a:accent1>
        <a:srgbClr val="005EB8"/>
      </a:accent1>
      <a:accent2>
        <a:srgbClr val="BC204B"/>
      </a:accent2>
      <a:accent3>
        <a:srgbClr val="00B2A9"/>
      </a:accent3>
      <a:accent4>
        <a:srgbClr val="6F5091"/>
      </a:accent4>
      <a:accent5>
        <a:srgbClr val="6CC24A"/>
      </a:accent5>
      <a:accent6>
        <a:srgbClr val="ED8B00"/>
      </a:accent6>
      <a:hlink>
        <a:srgbClr val="ED8B00"/>
      </a:hlink>
      <a:folHlink>
        <a:srgbClr val="ED8B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5.xml><?xml version="1.0" encoding="utf-8"?>
<a:theme xmlns:a="http://schemas.openxmlformats.org/drawingml/2006/main" name="9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6.xml><?xml version="1.0" encoding="utf-8"?>
<a:theme xmlns:a="http://schemas.openxmlformats.org/drawingml/2006/main" name="10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7.xml><?xml version="1.0" encoding="utf-8"?>
<a:theme xmlns:a="http://schemas.openxmlformats.org/drawingml/2006/main" name="11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8.xml><?xml version="1.0" encoding="utf-8"?>
<a:theme xmlns:a="http://schemas.openxmlformats.org/drawingml/2006/main" name="12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9.xml><?xml version="1.0" encoding="utf-8"?>
<a:theme xmlns:a="http://schemas.openxmlformats.org/drawingml/2006/main" name="13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0.xml><?xml version="1.0" encoding="utf-8"?>
<a:theme xmlns:a="http://schemas.openxmlformats.org/drawingml/2006/main" name="14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1.xml><?xml version="1.0" encoding="utf-8"?>
<a:theme xmlns:a="http://schemas.openxmlformats.org/drawingml/2006/main" name="14_Interi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3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4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5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6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7_Default Theme">
  <a:themeElements>
    <a:clrScheme name="SVP Colors">
      <a:dk1>
        <a:sysClr val="windowText" lastClr="000000"/>
      </a:dk1>
      <a:lt1>
        <a:sysClr val="window" lastClr="FFFFFF"/>
      </a:lt1>
      <a:dk2>
        <a:srgbClr val="005EB8"/>
      </a:dk2>
      <a:lt2>
        <a:srgbClr val="878787"/>
      </a:lt2>
      <a:accent1>
        <a:srgbClr val="00B2A9"/>
      </a:accent1>
      <a:accent2>
        <a:srgbClr val="005EB8"/>
      </a:accent2>
      <a:accent3>
        <a:srgbClr val="BC204B"/>
      </a:accent3>
      <a:accent4>
        <a:srgbClr val="6F5091"/>
      </a:accent4>
      <a:accent5>
        <a:srgbClr val="6CC24A"/>
      </a:accent5>
      <a:accent6>
        <a:srgbClr val="ED8B00"/>
      </a:accent6>
      <a:hlink>
        <a:srgbClr val="005EB8"/>
      </a:hlink>
      <a:folHlink>
        <a:srgbClr val="87878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Document_x0020_Source xmlns="b4cc7cb2-81a5-4348-8f03-018c4dd3358c">SVPI</Document_x0020_Source>
    <Re_x003a__x0020_Capacity_x0020_Building_x003f_ xmlns="6787654f-3276-4af3-893c-83fd6ee37250">false</Re_x003a__x0020_Capacity_x0020_Building_x003f_>
    <Capacity_x0020_Building xmlns="6787654f-3276-4af3-893c-83fd6ee37250" xsi:nil="true"/>
    <Partner_x0020_Education xmlns="6787654f-3276-4af3-893c-83fd6ee37250" xsi:nil="true"/>
    <Working_x0020_with_x0020_Investees xmlns="6787654f-3276-4af3-893c-83fd6ee37250" xsi:nil="true"/>
    <Re_x003a__x0020_Grantmaking_x003f_ xmlns="6787654f-3276-4af3-893c-83fd6ee37250">false</Re_x003a__x0020_Grantmaking_x003f_>
    <Re_x003a__x0020_SVP_x0020_Evaluations_x0020_and_x0020_Case_x0020_Studies_x003f_ xmlns="6787654f-3276-4af3-893c-83fd6ee37250">false</Re_x003a__x0020_SVP_x0020_Evaluations_x0020_and_x0020_Case_x0020_Studies_x003f_>
    <Re_x003a__x0020_SVP_x002d_Specific_x0020_Tools_x003f_ xmlns="6787654f-3276-4af3-893c-83fd6ee37250">false</Re_x003a__x0020_SVP_x002d_Specific_x0020_Tools_x003f_>
    <Fast_x0020_Pitch xmlns="6787654f-3276-4af3-893c-83fd6ee37250">false</Fast_x0020_Pitch>
    <Grantmaking_x0020_Resource_x0020_Type xmlns="6787654f-3276-4af3-893c-83fd6ee37250" xsi:nil="true"/>
    <SVP_x0020_Evaluations_x0020_and_x0020_Case_x0020_Studies xmlns="6787654f-3276-4af3-893c-83fd6ee37250" xsi:nil="true"/>
    <Re_x003a__x0020_Working_x0020_with_x0020_an_x0020_Investee_x003f_ xmlns="6787654f-3276-4af3-893c-83fd6ee37250">false</Re_x003a__x0020_Working_x0020_with_x0020_an_x0020_Investee_x003f_>
    <Audience xmlns="6787654f-3276-4af3-893c-83fd6ee37250">Audience</Audience>
    <Description0 xmlns="6787654f-3276-4af3-893c-83fd6ee37250">SVP Branded PowerPoint Template </Description0>
    <Re_x003a__x0020_Recruiting_x003f_ xmlns="6787654f-3276-4af3-893c-83fd6ee37250">false</Re_x003a__x0020_Recruiting_x003f_>
    <Hold xmlns="6787654f-3276-4af3-893c-83fd6ee37250">false</Hold>
    <Communications_x0020_Resource_x0020_Type xmlns="6787654f-3276-4af3-893c-83fd6ee37250">SVP Brand</Communications_x0020_Resource_x0020_Type>
    <Re_x003a__x0020_Communications_x003f_ xmlns="6787654f-3276-4af3-893c-83fd6ee37250">true</Re_x003a__x0020_Communications_x003f_>
    <Recruiting_x0020_Resource_x0020_Type xmlns="6787654f-3276-4af3-893c-83fd6ee37250" xsi:nil="true"/>
    <Social_x0020_Innovation_x0020_Competition xmlns="6787654f-3276-4af3-893c-83fd6ee37250" xsi:nil="true"/>
    <Brand_x0020_Sample xmlns="6787654f-3276-4af3-893c-83fd6ee37250">false</Brand_x0020_Sample>
    <SVP_x002d_Specific_x0020_Tools xmlns="6787654f-3276-4af3-893c-83fd6ee37250" xsi:nil="true"/>
    <Re_x003a__x0020_Partner_x0020_Education_x003f_ xmlns="6787654f-3276-4af3-893c-83fd6ee37250">false</Re_x003a__x0020_Partner_x0020_Education_x003f_>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453D8476DE150438BA39C2F3B56EAFD" ma:contentTypeVersion="24" ma:contentTypeDescription="Create a new document." ma:contentTypeScope="" ma:versionID="78b765562f599b8dc9eac5925a3f686d">
  <xsd:schema xmlns:xsd="http://www.w3.org/2001/XMLSchema" xmlns:p="http://schemas.microsoft.com/office/2006/metadata/properties" xmlns:ns2="b4cc7cb2-81a5-4348-8f03-018c4dd3358c" xmlns:ns3="6787654f-3276-4af3-893c-83fd6ee37250" targetNamespace="http://schemas.microsoft.com/office/2006/metadata/properties" ma:root="true" ma:fieldsID="8b5fbcb0d0e41177b98cebfc6ef73bc8" ns2:_="" ns3:_="">
    <xsd:import namespace="b4cc7cb2-81a5-4348-8f03-018c4dd3358c"/>
    <xsd:import namespace="6787654f-3276-4af3-893c-83fd6ee37250"/>
    <xsd:element name="properties">
      <xsd:complexType>
        <xsd:sequence>
          <xsd:element name="documentManagement">
            <xsd:complexType>
              <xsd:all>
                <xsd:element ref="ns2:Document_x0020_Source" minOccurs="0"/>
                <xsd:element ref="ns3:Description0" minOccurs="0"/>
                <xsd:element ref="ns3:Re_x003a__x0020_Capacity_x0020_Building_x003f_" minOccurs="0"/>
                <xsd:element ref="ns3:Re_x003a__x0020_Communications_x003f_" minOccurs="0"/>
                <xsd:element ref="ns3:Re_x003a__x0020_Grantmaking_x003f_" minOccurs="0"/>
                <xsd:element ref="ns3:Re_x003a__x0020_Partner_x0020_Education_x003f_" minOccurs="0"/>
                <xsd:element ref="ns3:Re_x003a__x0020_Recruiting_x003f_" minOccurs="0"/>
                <xsd:element ref="ns3:Fast_x0020_Pitch" minOccurs="0"/>
                <xsd:element ref="ns3:Re_x003a__x0020_SVP_x0020_Evaluations_x0020_and_x0020_Case_x0020_Studies_x003f_" minOccurs="0"/>
                <xsd:element ref="ns3:Re_x003a__x0020_SVP_x002d_Specific_x0020_Tools_x003f_" minOccurs="0"/>
                <xsd:element ref="ns3:Re_x003a__x0020_Working_x0020_with_x0020_an_x0020_Investee_x003f_" minOccurs="0"/>
                <xsd:element ref="ns3:Capacity_x0020_Building" minOccurs="0"/>
                <xsd:element ref="ns3:Communications_x0020_Resource_x0020_Type" minOccurs="0"/>
                <xsd:element ref="ns3:Grantmaking_x0020_Resource_x0020_Type" minOccurs="0"/>
                <xsd:element ref="ns3:Partner_x0020_Education" minOccurs="0"/>
                <xsd:element ref="ns3:Recruiting_x0020_Resource_x0020_Type" minOccurs="0"/>
                <xsd:element ref="ns3:Social_x0020_Innovation_x0020_Competition" minOccurs="0"/>
                <xsd:element ref="ns3:SVP_x0020_Evaluations_x0020_and_x0020_Case_x0020_Studies" minOccurs="0"/>
                <xsd:element ref="ns3:SVP_x002d_Specific_x0020_Tools" minOccurs="0"/>
                <xsd:element ref="ns3:Working_x0020_with_x0020_Investees" minOccurs="0"/>
                <xsd:element ref="ns3:Hold" minOccurs="0"/>
                <xsd:element ref="ns3:Brand_x0020_Sample" minOccurs="0"/>
                <xsd:element ref="ns3:Audience" minOccurs="0"/>
              </xsd:all>
            </xsd:complexType>
          </xsd:element>
        </xsd:sequence>
      </xsd:complexType>
    </xsd:element>
  </xsd:schema>
  <xsd:schema xmlns:xsd="http://www.w3.org/2001/XMLSchema" xmlns:dms="http://schemas.microsoft.com/office/2006/documentManagement/types" targetNamespace="b4cc7cb2-81a5-4348-8f03-018c4dd3358c" elementFormDefault="qualified">
    <xsd:import namespace="http://schemas.microsoft.com/office/2006/documentManagement/types"/>
    <xsd:element name="Document_x0020_Source" ma:index="2" nillable="true" ma:displayName="Source" ma:format="Dropdown" ma:internalName="Document_x0020_Source">
      <xsd:simpleType>
        <xsd:restriction base="dms:Choice">
          <xsd:enumeration value="Arizona"/>
          <xsd:enumeration value="Boston"/>
          <xsd:enumeration value="Boulder County"/>
          <xsd:enumeration value="British Columbia"/>
          <xsd:enumeration value="Calgary"/>
          <xsd:enumeration value="Charlotte"/>
          <xsd:enumeration value="Cincinnati"/>
          <xsd:enumeration value="Cleveland"/>
          <xsd:enumeration value="Dallas"/>
          <xsd:enumeration value="Denver"/>
          <xsd:enumeration value="Greater Tucson"/>
          <xsd:enumeration value="Los Angeles"/>
          <xsd:enumeration value="Minnesota"/>
          <xsd:enumeration value="Pittsburgh"/>
          <xsd:enumeration value="Portland"/>
          <xsd:enumeration value="Rhode Island"/>
          <xsd:enumeration value="Sacramento"/>
          <xsd:enumeration value="San Diego"/>
          <xsd:enumeration value="Santa Barbara"/>
          <xsd:enumeration value="Seattle"/>
          <xsd:enumeration value="St Louis"/>
          <xsd:enumeration value="SV2"/>
          <xsd:enumeration value="Tokyo"/>
          <xsd:enumeration value="Toronto"/>
          <xsd:enumeration value="Waterloo"/>
          <xsd:enumeration value="SVPI"/>
          <xsd:enumeration value="Other"/>
        </xsd:restriction>
      </xsd:simpleType>
    </xsd:element>
  </xsd:schema>
  <xsd:schema xmlns:xsd="http://www.w3.org/2001/XMLSchema" xmlns:dms="http://schemas.microsoft.com/office/2006/documentManagement/types" targetNamespace="6787654f-3276-4af3-893c-83fd6ee37250" elementFormDefault="qualified">
    <xsd:import namespace="http://schemas.microsoft.com/office/2006/documentManagement/types"/>
    <xsd:element name="Description0" ma:index="3" nillable="true" ma:displayName="Description" ma:internalName="Description0">
      <xsd:simpleType>
        <xsd:restriction base="dms:Note"/>
      </xsd:simpleType>
    </xsd:element>
    <xsd:element name="Re_x003a__x0020_Capacity_x0020_Building_x003f_" ma:index="4" nillable="true" ma:displayName="Re: Capacity Building?" ma:default="0" ma:internalName="Re_x003a__x0020_Capacity_x0020_Building_x003f_">
      <xsd:simpleType>
        <xsd:restriction base="dms:Boolean"/>
      </xsd:simpleType>
    </xsd:element>
    <xsd:element name="Re_x003a__x0020_Communications_x003f_" ma:index="5" nillable="true" ma:displayName="Re: Communications?" ma:default="0" ma:internalName="Re_x003a__x0020_Communications_x003f_">
      <xsd:simpleType>
        <xsd:restriction base="dms:Boolean"/>
      </xsd:simpleType>
    </xsd:element>
    <xsd:element name="Re_x003a__x0020_Grantmaking_x003f_" ma:index="6" nillable="true" ma:displayName="Re: Grantmaking?" ma:default="0" ma:internalName="Re_x003a__x0020_Grantmaking_x003f_">
      <xsd:simpleType>
        <xsd:restriction base="dms:Boolean"/>
      </xsd:simpleType>
    </xsd:element>
    <xsd:element name="Re_x003a__x0020_Partner_x0020_Education_x003f_" ma:index="7" nillable="true" ma:displayName="Re: Partner Education?" ma:default="0" ma:internalName="Re_x003a__x0020_Partner_x0020_Education_x003f_">
      <xsd:simpleType>
        <xsd:restriction base="dms:Boolean"/>
      </xsd:simpleType>
    </xsd:element>
    <xsd:element name="Re_x003a__x0020_Recruiting_x003f_" ma:index="8" nillable="true" ma:displayName="Re: Recruiting?" ma:default="0" ma:internalName="Re_x003a__x0020_Recruiting_x003f_">
      <xsd:simpleType>
        <xsd:restriction base="dms:Boolean"/>
      </xsd:simpleType>
    </xsd:element>
    <xsd:element name="Fast_x0020_Pitch" ma:index="9" nillable="true" ma:displayName="re: Social Innovation Competition" ma:default="0" ma:internalName="Fast_x0020_Pitch">
      <xsd:simpleType>
        <xsd:restriction base="dms:Boolean"/>
      </xsd:simpleType>
    </xsd:element>
    <xsd:element name="Re_x003a__x0020_SVP_x0020_Evaluations_x0020_and_x0020_Case_x0020_Studies_x003f_" ma:index="10" nillable="true" ma:displayName="Re: SVP Evaluations and Case Studies?" ma:default="0" ma:internalName="Re_x003a__x0020_SVP_x0020_Evaluations_x0020_and_x0020_Case_x0020_Studies_x003f_">
      <xsd:simpleType>
        <xsd:restriction base="dms:Boolean"/>
      </xsd:simpleType>
    </xsd:element>
    <xsd:element name="Re_x003a__x0020_SVP_x002d_Specific_x0020_Tools_x003f_" ma:index="11" nillable="true" ma:displayName="Re: SVP-Specific Tools?" ma:default="0" ma:internalName="Re_x003a__x0020_SVP_x002d_Specific_x0020_Tools_x003f_">
      <xsd:simpleType>
        <xsd:restriction base="dms:Boolean"/>
      </xsd:simpleType>
    </xsd:element>
    <xsd:element name="Re_x003a__x0020_Working_x0020_with_x0020_an_x0020_Investee_x003f_" ma:index="12" nillable="true" ma:displayName="Re: Working with Investees?" ma:default="0" ma:internalName="Re_x003a__x0020_Working_x0020_with_x0020_an_x0020_Investee_x003f_">
      <xsd:simpleType>
        <xsd:restriction base="dms:Boolean"/>
      </xsd:simpleType>
    </xsd:element>
    <xsd:element name="Capacity_x0020_Building" ma:index="13" nillable="true" ma:displayName="Capacity Building" ma:default="" ma:format="Dropdown" ma:internalName="Capacity_x0020_Building">
      <xsd:simpleType>
        <xsd:restriction base="dms:Choice">
          <xsd:enumeration value="Organizational Capacity Assessment Tool"/>
          <xsd:enumeration value="Board and Governance"/>
          <xsd:enumeration value="Financial Management"/>
          <xsd:enumeration value="Fund Development"/>
          <xsd:enumeration value="Human Resources"/>
          <xsd:enumeration value="Information Technology"/>
          <xsd:enumeration value="Leadership"/>
          <xsd:enumeration value="Legal"/>
          <xsd:enumeration value="Marketing, PR and Communications"/>
          <xsd:enumeration value="Mission, Vision, Strategy and Planning"/>
          <xsd:enumeration value="Program Evaluations and Performance Measurement"/>
          <xsd:enumeration value="General Capacity Building Resources"/>
        </xsd:restriction>
      </xsd:simpleType>
    </xsd:element>
    <xsd:element name="Communications_x0020_Resource_x0020_Type" ma:index="14" nillable="true" ma:displayName="Communications" ma:format="Dropdown" ma:internalName="Communications_x0020_Resource_x0020_Type">
      <xsd:simpleType>
        <xsd:restriction base="dms:Choice">
          <xsd:enumeration value="Affiliate Communications Templates"/>
          <xsd:enumeration value="Affiliate Marketing Portfolio"/>
          <xsd:enumeration value="Brand Visuals"/>
          <xsd:enumeration value="Social Media"/>
          <xsd:enumeration value="Storytelling"/>
          <xsd:enumeration value="Strategies/Plans"/>
          <xsd:enumeration value="Style Guides"/>
          <xsd:enumeration value="SVP Brand"/>
          <xsd:enumeration value="SVPI Communications"/>
          <xsd:enumeration value="Other"/>
        </xsd:restriction>
      </xsd:simpleType>
    </xsd:element>
    <xsd:element name="Grantmaking_x0020_Resource_x0020_Type" ma:index="15" nillable="true" ma:displayName="Grantmaking" ma:default="" ma:format="Dropdown" ma:internalName="Grantmaking_x0020_Resource_x0020_Type">
      <xsd:simpleType>
        <xsd:restriction base="dms:Choice">
          <xsd:enumeration value="Grant Guidelines"/>
          <xsd:enumeration value="Committee Roles"/>
          <xsd:enumeration value="Committee Meetings"/>
          <xsd:enumeration value="Research"/>
          <xsd:enumeration value="SVP Fit"/>
          <xsd:enumeration value="Letters of Inquiry"/>
          <xsd:enumeration value="Proposals"/>
          <xsd:enumeration value="Site Visits"/>
          <xsd:enumeration value="Final Decision"/>
          <xsd:enumeration value="Regranting"/>
          <xsd:enumeration value="General Grantmaking Resources"/>
        </xsd:restriction>
      </xsd:simpleType>
    </xsd:element>
    <xsd:element name="Partner_x0020_Education" ma:index="16" nillable="true" ma:displayName="Partner Education" ma:format="Dropdown" ma:internalName="Partner_x0020_Education">
      <xsd:simpleType>
        <xsd:restriction base="dms:Choice">
          <xsd:enumeration value="Curriculum"/>
          <xsd:enumeration value="Orientation"/>
          <xsd:enumeration value="Philanthropy Development Framework"/>
          <xsd:enumeration value="Running A Session"/>
          <xsd:enumeration value="Other"/>
        </xsd:restriction>
      </xsd:simpleType>
    </xsd:element>
    <xsd:element name="Recruiting_x0020_Resource_x0020_Type" ma:index="17" nillable="true" ma:displayName="Recruiting" ma:format="Dropdown" ma:internalName="Recruiting_x0020_Resource_x0020_Type">
      <xsd:simpleType>
        <xsd:restriction base="dms:Choice">
          <xsd:enumeration value="1 - Planning and Process"/>
          <xsd:enumeration value="2 - Building the Prospect Pipeline"/>
          <xsd:enumeration value="3 - Qualifying and Prioritizing Prospects"/>
          <xsd:enumeration value="4 - Cultivating Prospects"/>
          <xsd:enumeration value="5 - Making an Invitation"/>
          <xsd:enumeration value="6 - Team Roles and Responsibilities"/>
          <xsd:enumeration value="7 - Materials and Messages"/>
          <xsd:enumeration value="8 - Recruiting Campaigns"/>
        </xsd:restriction>
      </xsd:simpleType>
    </xsd:element>
    <xsd:element name="Social_x0020_Innovation_x0020_Competition" ma:index="18" nillable="true" ma:displayName="Social Innovation Competition" ma:format="Dropdown" ma:internalName="Social_x0020_Innovation_x0020_Competition">
      <xsd:simpleType>
        <xsd:restriction base="dms:Choice">
          <xsd:enumeration value="Application"/>
          <xsd:enumeration value="Coaching"/>
          <xsd:enumeration value="Event"/>
          <xsd:enumeration value="Follow Up"/>
          <xsd:enumeration value="Planning"/>
          <xsd:enumeration value="Sponsorship"/>
        </xsd:restriction>
      </xsd:simpleType>
    </xsd:element>
    <xsd:element name="SVP_x0020_Evaluations_x0020_and_x0020_Case_x0020_Studies" ma:index="19" nillable="true" ma:displayName="SVP Evaluations and Case Studies" ma:format="Dropdown" ma:internalName="SVP_x0020_Evaluations_x0020_and_x0020_Case_x0020_Studies">
      <xsd:simpleType>
        <xsd:restriction base="dms:Choice">
          <xsd:enumeration value="Affiliate Capacity Tool"/>
          <xsd:enumeration value="Case Studies"/>
          <xsd:enumeration value="SVP Outcomes Tools - Capacity Building"/>
          <xsd:enumeration value="SVP Outcomes Tools - Philanthropy Development"/>
          <xsd:enumeration value="SVP Outcomes - Results &amp; Reports"/>
          <xsd:enumeration value="SVP Committee Evaluations"/>
          <xsd:enumeration value="SVP Education Event Evaluations"/>
          <xsd:enumeration value="Network Data"/>
        </xsd:restriction>
      </xsd:simpleType>
    </xsd:element>
    <xsd:element name="SVP_x002d_Specific_x0020_Tools" ma:index="20" nillable="true" ma:displayName="SVP-Specific Tools and Resources" ma:format="Dropdown" ma:internalName="SVP_x002d_Specific_x0020_Tools">
      <xsd:simpleType>
        <xsd:restriction base="dms:Choice">
          <xsd:enumeration value="Administration &amp; Operations"/>
          <xsd:enumeration value="Affiliate Capacity Tool"/>
          <xsd:enumeration value="Board &amp; Governance"/>
          <xsd:enumeration value="Demonstrating SVP's Impact"/>
          <xsd:enumeration value="Encore Fellows Program"/>
          <xsd:enumeration value="Financial Management"/>
          <xsd:enumeration value="Fund Development"/>
          <xsd:enumeration value="Human Resources"/>
          <xsd:enumeration value="Intranet"/>
          <xsd:enumeration value="Manuals"/>
          <xsd:enumeration value="Organizational Capacity Assessment Tool"/>
          <xsd:enumeration value="Salesforce"/>
          <xsd:enumeration value="SVPI Membership"/>
          <xsd:enumeration value="Strategy and Planning"/>
          <xsd:enumeration value="Vertical Response Enewsletter Tool"/>
        </xsd:restriction>
      </xsd:simpleType>
    </xsd:element>
    <xsd:element name="Working_x0020_with_x0020_Investees" ma:index="21" nillable="true" ma:displayName="Working with Investees" ma:format="Dropdown" ma:internalName="Working_x0020_with_x0020_Investees">
      <xsd:simpleType>
        <xsd:restriction base="dms:Choice">
          <xsd:enumeration value="1 - Positioning the Relationship for Success"/>
          <xsd:enumeration value="2 - Planning for Capacity Increase"/>
          <xsd:enumeration value="3 - Getting to Work"/>
          <xsd:enumeration value="4 - Reviewing Progress"/>
          <xsd:enumeration value="5 - Investee Graduation"/>
          <xsd:enumeration value="General Resources for Working With Investees"/>
          <xsd:enumeration value="Managing Volunteers"/>
        </xsd:restriction>
      </xsd:simpleType>
    </xsd:element>
    <xsd:element name="Hold" ma:index="22" nillable="true" ma:displayName="Hold" ma:default="0" ma:internalName="Hold">
      <xsd:simpleType>
        <xsd:restriction base="dms:Boolean"/>
      </xsd:simpleType>
    </xsd:element>
    <xsd:element name="Brand_x0020_Sample" ma:index="29" nillable="true" ma:displayName="Brand Sample" ma:default="0" ma:internalName="Brand_x0020_Sample">
      <xsd:simpleType>
        <xsd:restriction base="dms:Boolean"/>
      </xsd:simpleType>
    </xsd:element>
    <xsd:element name="Audience" ma:index="30" nillable="true" ma:displayName="Audience" ma:default="Audience" ma:format="Dropdown" ma:internalName="Audience">
      <xsd:simpleType>
        <xsd:restriction base="dms:Choice">
          <xsd:enumeration value="Audience"/>
          <xsd:enumeration value="Coach"/>
          <xsd:enumeration value="Judges"/>
          <xsd:enumeration value="Organizer"/>
          <xsd:enumeration value="Participants"/>
          <xsd:enumeration value="Press"/>
          <xsd:enumeration value="Reviewers"/>
          <xsd:enumeration value="Sponsors"/>
          <xsd:enumeration value="Volunteer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ma:readOnly="tru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6A4067FA-05C8-43EA-AAD2-F91A01143B1D}">
  <ds:schemaRefs>
    <ds:schemaRef ds:uri="6787654f-3276-4af3-893c-83fd6ee37250"/>
    <ds:schemaRef ds:uri="http://purl.org/dc/terms/"/>
    <ds:schemaRef ds:uri="b4cc7cb2-81a5-4348-8f03-018c4dd3358c"/>
    <ds:schemaRef ds:uri="http://purl.org/dc/dcmitype/"/>
    <ds:schemaRef ds:uri="http://schemas.openxmlformats.org/package/2006/metadata/core-properties"/>
    <ds:schemaRef ds:uri="http://schemas.microsoft.com/office/2006/documentManagement/types"/>
    <ds:schemaRef ds:uri="http://schemas.microsoft.com/office/2006/metadata/properties"/>
    <ds:schemaRef ds:uri="http://www.w3.org/XML/1998/namespace"/>
    <ds:schemaRef ds:uri="http://purl.org/dc/elements/1.1/"/>
  </ds:schemaRefs>
</ds:datastoreItem>
</file>

<file path=customXml/itemProps2.xml><?xml version="1.0" encoding="utf-8"?>
<ds:datastoreItem xmlns:ds="http://schemas.openxmlformats.org/officeDocument/2006/customXml" ds:itemID="{DBBCF202-380A-401E-BF4B-1594FD4D1061}">
  <ds:schemaRefs>
    <ds:schemaRef ds:uri="http://schemas.microsoft.com/sharepoint/v3/contenttype/forms"/>
  </ds:schemaRefs>
</ds:datastoreItem>
</file>

<file path=customXml/itemProps3.xml><?xml version="1.0" encoding="utf-8"?>
<ds:datastoreItem xmlns:ds="http://schemas.openxmlformats.org/officeDocument/2006/customXml" ds:itemID="{DDE92404-73EE-4544-82D9-8F4682F21B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cc7cb2-81a5-4348-8f03-018c4dd3358c"/>
    <ds:schemaRef ds:uri="6787654f-3276-4af3-893c-83fd6ee37250"/>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3857</TotalTime>
  <Words>2562</Words>
  <Application>Microsoft Office PowerPoint</Application>
  <PresentationFormat>On-screen Show (4:3)</PresentationFormat>
  <Paragraphs>213</Paragraphs>
  <Slides>26</Slides>
  <Notes>25</Notes>
  <HiddenSlides>0</HiddenSlides>
  <MMClips>3</MMClips>
  <ScaleCrop>false</ScaleCrop>
  <HeadingPairs>
    <vt:vector size="6" baseType="variant">
      <vt:variant>
        <vt:lpstr>Fonts Used</vt:lpstr>
      </vt:variant>
      <vt:variant>
        <vt:i4>11</vt:i4>
      </vt:variant>
      <vt:variant>
        <vt:lpstr>Theme</vt:lpstr>
      </vt:variant>
      <vt:variant>
        <vt:i4>31</vt:i4>
      </vt:variant>
      <vt:variant>
        <vt:lpstr>Slide Titles</vt:lpstr>
      </vt:variant>
      <vt:variant>
        <vt:i4>26</vt:i4>
      </vt:variant>
    </vt:vector>
  </HeadingPairs>
  <TitlesOfParts>
    <vt:vector size="68" baseType="lpstr">
      <vt:lpstr>ＭＳ Ｐゴシック</vt:lpstr>
      <vt:lpstr>Arial</vt:lpstr>
      <vt:lpstr>Calibri</vt:lpstr>
      <vt:lpstr>Calibri Light</vt:lpstr>
      <vt:lpstr>Georgia</vt:lpstr>
      <vt:lpstr>Proxima Nova</vt:lpstr>
      <vt:lpstr>Proxima Nova Extrabold</vt:lpstr>
      <vt:lpstr>Proxima Nova Light</vt:lpstr>
      <vt:lpstr>Proxima Nova Light Italic</vt:lpstr>
      <vt:lpstr>Proxima Nova Semibold</vt:lpstr>
      <vt:lpstr>Wingdings 2</vt:lpstr>
      <vt:lpstr>Interior</vt:lpstr>
      <vt:lpstr>Default Theme</vt:lpstr>
      <vt:lpstr>1_Default Theme</vt:lpstr>
      <vt:lpstr>2_Default Theme</vt:lpstr>
      <vt:lpstr>3_Default Theme</vt:lpstr>
      <vt:lpstr>4_Default Theme</vt:lpstr>
      <vt:lpstr>5_Default Theme</vt:lpstr>
      <vt:lpstr>6_Default Theme</vt:lpstr>
      <vt:lpstr>7_Default Theme</vt:lpstr>
      <vt:lpstr>8_Default Theme</vt:lpstr>
      <vt:lpstr>9_Default Theme</vt:lpstr>
      <vt:lpstr>10_Default Theme</vt:lpstr>
      <vt:lpstr>11_Default Theme</vt:lpstr>
      <vt:lpstr>12_Default Theme</vt:lpstr>
      <vt:lpstr>13_Default Theme</vt:lpstr>
      <vt:lpstr>1_Interior</vt:lpstr>
      <vt:lpstr>Office Theme</vt:lpstr>
      <vt:lpstr>2_Interior</vt:lpstr>
      <vt:lpstr>3_Interior</vt:lpstr>
      <vt:lpstr>4_Interior</vt:lpstr>
      <vt:lpstr>5_Interior</vt:lpstr>
      <vt:lpstr>6_Interior</vt:lpstr>
      <vt:lpstr>7_Interior</vt:lpstr>
      <vt:lpstr>8_Interior</vt:lpstr>
      <vt:lpstr>9_Interior</vt:lpstr>
      <vt:lpstr>10_Interior</vt:lpstr>
      <vt:lpstr>11_Interior</vt:lpstr>
      <vt:lpstr>12_Interior</vt:lpstr>
      <vt:lpstr>13_Interior</vt:lpstr>
      <vt:lpstr>14_Default Theme</vt:lpstr>
      <vt:lpstr>14_Interior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Wall-to-Wall Studios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dc:title>
  <dc:creator>Jim Hargreaves</dc:creator>
  <cp:lastModifiedBy>Rona Pryor</cp:lastModifiedBy>
  <cp:revision>337</cp:revision>
  <cp:lastPrinted>2014-11-08T01:59:03Z</cp:lastPrinted>
  <dcterms:created xsi:type="dcterms:W3CDTF">2012-12-27T16:30:38Z</dcterms:created>
  <dcterms:modified xsi:type="dcterms:W3CDTF">2014-11-16T22:16:41Z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0x0101000453D8476DE150438BA39C2F3B56EAFD</vt:lpwstr>
  </property>
  <property fmtid="{D5CDD505-2E9C-101B-9397-08002B2CF9AE}" pid="3" name="Re: SVP Evaluations and Case Studies?">
    <vt:bool>false</vt:bool>
  </property>
  <property fmtid="{D5CDD505-2E9C-101B-9397-08002B2CF9AE}" pid="4" name="Re: Capacity Building?">
    <vt:bool>false</vt:bool>
  </property>
  <property fmtid="{D5CDD505-2E9C-101B-9397-08002B2CF9AE}" pid="5" name="Re: SVP-Specific Tools?">
    <vt:bool>false</vt:bool>
  </property>
  <property fmtid="{D5CDD505-2E9C-101B-9397-08002B2CF9AE}" pid="6" name="Hold">
    <vt:bool>false</vt:bool>
  </property>
  <property fmtid="{D5CDD505-2E9C-101B-9397-08002B2CF9AE}" pid="7" name="Description0">
    <vt:lpwstr>SVP Branded PowerPoint Template </vt:lpwstr>
  </property>
  <property fmtid="{D5CDD505-2E9C-101B-9397-08002B2CF9AE}" pid="8" name="Fast Pitch">
    <vt:bool>false</vt:bool>
  </property>
  <property fmtid="{D5CDD505-2E9C-101B-9397-08002B2CF9AE}" pid="9" name="Re: Partner Education?">
    <vt:bool>false</vt:bool>
  </property>
  <property fmtid="{D5CDD505-2E9C-101B-9397-08002B2CF9AE}" pid="10" name="Document Source">
    <vt:lpwstr>SVPI</vt:lpwstr>
  </property>
  <property fmtid="{D5CDD505-2E9C-101B-9397-08002B2CF9AE}" pid="11" name="Re: Recruiting?">
    <vt:bool>false</vt:bool>
  </property>
  <property fmtid="{D5CDD505-2E9C-101B-9397-08002B2CF9AE}" pid="12" name="Communications Resource Type">
    <vt:lpwstr>SVP Brand</vt:lpwstr>
  </property>
  <property fmtid="{D5CDD505-2E9C-101B-9397-08002B2CF9AE}" pid="13" name="Re: Communications?">
    <vt:bool>true</vt:bool>
  </property>
  <property fmtid="{D5CDD505-2E9C-101B-9397-08002B2CF9AE}" pid="14" name="Re: Grantmaking?">
    <vt:bool>false</vt:bool>
  </property>
  <property fmtid="{D5CDD505-2E9C-101B-9397-08002B2CF9AE}" pid="15" name="Re: Working with an Investee?">
    <vt:bool>false</vt:bool>
  </property>
  <property fmtid="{D5CDD505-2E9C-101B-9397-08002B2CF9AE}" pid="16" name="Brand Sample">
    <vt:bool>false</vt:bool>
  </property>
  <property fmtid="{D5CDD505-2E9C-101B-9397-08002B2CF9AE}" pid="17" name="Audience">
    <vt:lpwstr>Audience</vt:lpwstr>
  </property>
</Properties>
</file>