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3" autoAdjust="0"/>
    <p:restoredTop sz="94660"/>
  </p:normalViewPr>
  <p:slideViewPr>
    <p:cSldViewPr snapToGrid="0">
      <p:cViewPr varScale="1">
        <p:scale>
          <a:sx n="52" d="100"/>
          <a:sy n="52" d="100"/>
        </p:scale>
        <p:origin x="-102" y="-5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6737" cy="34030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86" y="0"/>
            <a:ext cx="4306737" cy="340306"/>
          </a:xfrm>
          <a:prstGeom prst="rect">
            <a:avLst/>
          </a:prstGeom>
        </p:spPr>
        <p:txBody>
          <a:bodyPr vert="horz" lIns="91440" tIns="45720" rIns="91440" bIns="45720" rtlCol="0"/>
          <a:lstStyle>
            <a:lvl1pPr algn="r">
              <a:defRPr sz="1200"/>
            </a:lvl1pPr>
          </a:lstStyle>
          <a:p>
            <a:fld id="{81B8FBEB-95B6-485F-BAAA-B5EEB7783393}" type="datetimeFigureOut">
              <a:rPr kumimoji="1" lang="ja-JP" altLang="en-US" smtClean="0"/>
              <a:t>2014/11/17</a:t>
            </a:fld>
            <a:endParaRPr kumimoji="1" lang="ja-JP" altLang="en-US"/>
          </a:p>
        </p:txBody>
      </p:sp>
      <p:sp>
        <p:nvSpPr>
          <p:cNvPr id="4" name="フッター プレースホルダー 3"/>
          <p:cNvSpPr>
            <a:spLocks noGrp="1"/>
          </p:cNvSpPr>
          <p:nvPr>
            <p:ph type="ftr" sz="quarter" idx="2"/>
          </p:nvPr>
        </p:nvSpPr>
        <p:spPr>
          <a:xfrm>
            <a:off x="2" y="6465809"/>
            <a:ext cx="4306737" cy="34030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86" y="6465809"/>
            <a:ext cx="4306737" cy="340305"/>
          </a:xfrm>
          <a:prstGeom prst="rect">
            <a:avLst/>
          </a:prstGeom>
        </p:spPr>
        <p:txBody>
          <a:bodyPr vert="horz" lIns="91440" tIns="45720" rIns="91440" bIns="45720" rtlCol="0" anchor="b"/>
          <a:lstStyle>
            <a:lvl1pPr algn="r">
              <a:defRPr sz="1200"/>
            </a:lvl1pPr>
          </a:lstStyle>
          <a:p>
            <a:fld id="{3C49881D-9012-4A92-ACEC-AEFB9036BCAC}" type="slidenum">
              <a:rPr kumimoji="1" lang="ja-JP" altLang="en-US" smtClean="0"/>
              <a:t>‹#›</a:t>
            </a:fld>
            <a:endParaRPr kumimoji="1" lang="ja-JP" altLang="en-US"/>
          </a:p>
        </p:txBody>
      </p:sp>
    </p:spTree>
    <p:extLst>
      <p:ext uri="{BB962C8B-B14F-4D97-AF65-F5344CB8AC3E}">
        <p14:creationId xmlns:p14="http://schemas.microsoft.com/office/powerpoint/2010/main" val="382883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6888" cy="33972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7" y="1"/>
            <a:ext cx="4308475" cy="339725"/>
          </a:xfrm>
          <a:prstGeom prst="rect">
            <a:avLst/>
          </a:prstGeom>
        </p:spPr>
        <p:txBody>
          <a:bodyPr vert="horz" lIns="91440" tIns="45720" rIns="91440" bIns="45720" rtlCol="0"/>
          <a:lstStyle>
            <a:lvl1pPr algn="r">
              <a:defRPr sz="1200"/>
            </a:lvl1pPr>
          </a:lstStyle>
          <a:p>
            <a:fld id="{81940F73-DC61-4B3E-877A-038A29D13300}" type="datetimeFigureOut">
              <a:rPr kumimoji="1" lang="ja-JP" altLang="en-US" smtClean="0"/>
              <a:t>2014/11/17</a:t>
            </a:fld>
            <a:endParaRPr kumimoji="1" lang="ja-JP" altLang="en-US"/>
          </a:p>
        </p:txBody>
      </p:sp>
      <p:sp>
        <p:nvSpPr>
          <p:cNvPr id="4" name="スライド イメージ プレースホルダー 3"/>
          <p:cNvSpPr>
            <a:spLocks noGrp="1" noRot="1" noChangeAspect="1"/>
          </p:cNvSpPr>
          <p:nvPr>
            <p:ph type="sldImg" idx="2"/>
          </p:nvPr>
        </p:nvSpPr>
        <p:spPr>
          <a:xfrm>
            <a:off x="2701925" y="511175"/>
            <a:ext cx="4538663" cy="25527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33739"/>
            <a:ext cx="7951789" cy="30622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889"/>
            <a:ext cx="4306888" cy="33972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7" y="6465889"/>
            <a:ext cx="4308475" cy="339725"/>
          </a:xfrm>
          <a:prstGeom prst="rect">
            <a:avLst/>
          </a:prstGeom>
        </p:spPr>
        <p:txBody>
          <a:bodyPr vert="horz" lIns="91440" tIns="45720" rIns="91440" bIns="45720" rtlCol="0" anchor="b"/>
          <a:lstStyle>
            <a:lvl1pPr algn="r">
              <a:defRPr sz="1200"/>
            </a:lvl1pPr>
          </a:lstStyle>
          <a:p>
            <a:fld id="{519DBBE4-89E7-4F60-840F-017201D48E12}" type="slidenum">
              <a:rPr kumimoji="1" lang="ja-JP" altLang="en-US" smtClean="0"/>
              <a:t>‹#›</a:t>
            </a:fld>
            <a:endParaRPr kumimoji="1" lang="ja-JP" altLang="en-US"/>
          </a:p>
        </p:txBody>
      </p:sp>
    </p:spTree>
    <p:extLst>
      <p:ext uri="{BB962C8B-B14F-4D97-AF65-F5344CB8AC3E}">
        <p14:creationId xmlns:p14="http://schemas.microsoft.com/office/powerpoint/2010/main" val="38969566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0ABF7F3-3FA6-4996-845A-A45C58A67EC3}" type="datetime1">
              <a:rPr kumimoji="1" lang="ja-JP" altLang="en-US" smtClean="0"/>
              <a:t>2014/11/17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173143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89E225F-C087-469D-BCFD-41DAE933B71E}" type="datetime1">
              <a:rPr kumimoji="1" lang="ja-JP" altLang="en-US" smtClean="0"/>
              <a:t>2014/11/17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3467196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A4EC323-23B9-4E02-9A62-98D9AE46C2FF}" type="datetime1">
              <a:rPr kumimoji="1" lang="ja-JP" altLang="en-US" smtClean="0"/>
              <a:t>2014/11/17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159080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A3290F-F03F-4E0F-A6F5-A78C82FD1FD7}" type="datetime1">
              <a:rPr kumimoji="1" lang="ja-JP" altLang="en-US" smtClean="0"/>
              <a:t>2014/11/17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2352282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FB2C0E0-40E1-45BD-89AE-45A1D7802689}" type="datetime1">
              <a:rPr kumimoji="1" lang="ja-JP" altLang="en-US" smtClean="0"/>
              <a:t>2014/11/17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2981654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1C58131-96CF-4FFE-8E37-92D6C1241BC0}" type="datetime1">
              <a:rPr kumimoji="1" lang="ja-JP" altLang="en-US" smtClean="0"/>
              <a:t>2014/11/17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201418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68D380F-0AE2-4DD7-A0AC-8D8D788CD20E}" type="datetime1">
              <a:rPr kumimoji="1" lang="ja-JP" altLang="en-US" smtClean="0"/>
              <a:t>2014/11/17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46698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F93303D-3886-4D23-A52E-A2460811180D}" type="datetime1">
              <a:rPr kumimoji="1" lang="ja-JP" altLang="en-US" smtClean="0"/>
              <a:t>2014/11/17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3828129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C7F2532-30EB-45AF-803A-5DECA2AF3E31}" type="datetime1">
              <a:rPr kumimoji="1" lang="ja-JP" altLang="en-US" smtClean="0"/>
              <a:t>2014/11/17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4234204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8FE269A-076B-4B80-A71A-DE47DEDB6126}" type="datetime1">
              <a:rPr kumimoji="1" lang="ja-JP" altLang="en-US" smtClean="0"/>
              <a:t>2014/11/17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1398847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5EAD724-4ADF-4276-83B6-33A294E84DA4}" type="datetime1">
              <a:rPr kumimoji="1" lang="ja-JP" altLang="en-US" smtClean="0"/>
              <a:t>2014/11/17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738576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33F6E2-F8A0-4357-99F8-678A835192FC}" type="datetime1">
              <a:rPr kumimoji="1" lang="ja-JP" altLang="en-US" smtClean="0"/>
              <a:t>2014/11/17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CB7F2-2924-4651-AAA8-4BCFFD660DDB}" type="slidenum">
              <a:rPr kumimoji="1" lang="ja-JP" altLang="en-US" smtClean="0"/>
              <a:t>‹#›</a:t>
            </a:fld>
            <a:endParaRPr kumimoji="1" lang="ja-JP" altLang="en-US"/>
          </a:p>
        </p:txBody>
      </p:sp>
    </p:spTree>
    <p:extLst>
      <p:ext uri="{BB962C8B-B14F-4D97-AF65-F5344CB8AC3E}">
        <p14:creationId xmlns:p14="http://schemas.microsoft.com/office/powerpoint/2010/main" val="4087351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6675" y="1444752"/>
            <a:ext cx="10716478" cy="1809179"/>
          </a:xfrm>
        </p:spPr>
        <p:txBody>
          <a:bodyPr>
            <a:normAutofit/>
          </a:bodyPr>
          <a:lstStyle/>
          <a:p>
            <a:r>
              <a:rPr lang="ja-JP" altLang="ja-JP" sz="4800" b="1" dirty="0"/>
              <a:t>The significance of the Seoul Declaration and challenges for the social </a:t>
            </a:r>
            <a:r>
              <a:rPr lang="ja-JP" altLang="ja-JP" sz="4800" b="1" dirty="0" smtClean="0"/>
              <a:t>economy</a:t>
            </a:r>
            <a:endParaRPr kumimoji="1" lang="ja-JP" altLang="en-US" sz="4800" b="1" dirty="0"/>
          </a:p>
        </p:txBody>
      </p:sp>
      <p:sp>
        <p:nvSpPr>
          <p:cNvPr id="3" name="サブタイトル 2"/>
          <p:cNvSpPr>
            <a:spLocks noGrp="1"/>
          </p:cNvSpPr>
          <p:nvPr>
            <p:ph type="subTitle" idx="1"/>
          </p:nvPr>
        </p:nvSpPr>
        <p:spPr>
          <a:xfrm>
            <a:off x="2212848" y="4498848"/>
            <a:ext cx="9761437" cy="1727780"/>
          </a:xfrm>
        </p:spPr>
        <p:txBody>
          <a:bodyPr>
            <a:normAutofit/>
          </a:bodyPr>
          <a:lstStyle/>
          <a:p>
            <a:pPr algn="l"/>
            <a:r>
              <a:rPr lang="ja-JP" altLang="ja-JP" dirty="0"/>
              <a:t>Naonori </a:t>
            </a:r>
            <a:r>
              <a:rPr lang="ja-JP" altLang="ja-JP" dirty="0" smtClean="0"/>
              <a:t>Tsuda</a:t>
            </a:r>
            <a:endParaRPr lang="en-US" altLang="ja-JP" dirty="0" smtClean="0"/>
          </a:p>
          <a:p>
            <a:pPr algn="l"/>
            <a:r>
              <a:rPr lang="en-US" altLang="ja-JP" dirty="0" smtClean="0"/>
              <a:t> President </a:t>
            </a:r>
            <a:r>
              <a:rPr lang="en-US" altLang="ja-JP" dirty="0"/>
              <a:t>of the NPO Forum for promoting the Symbiotic Economy </a:t>
            </a:r>
            <a:r>
              <a:rPr lang="en-US" altLang="ja-JP" dirty="0" smtClean="0"/>
              <a:t>in Japan   </a:t>
            </a:r>
          </a:p>
          <a:p>
            <a:pPr algn="l"/>
            <a:r>
              <a:rPr lang="en-US" altLang="ja-JP" dirty="0" smtClean="0"/>
              <a:t> </a:t>
            </a:r>
            <a:r>
              <a:rPr lang="ja-JP" altLang="ja-JP" dirty="0" smtClean="0"/>
              <a:t>Professor Emeritus</a:t>
            </a:r>
            <a:r>
              <a:rPr lang="ja-JP" altLang="ja-JP" dirty="0"/>
              <a:t> </a:t>
            </a:r>
            <a:r>
              <a:rPr lang="en-US" altLang="ja-JP" dirty="0" smtClean="0"/>
              <a:t>of </a:t>
            </a:r>
            <a:r>
              <a:rPr lang="ja-JP" altLang="ja-JP" dirty="0" smtClean="0"/>
              <a:t>Momoyama </a:t>
            </a:r>
            <a:r>
              <a:rPr lang="ja-JP" altLang="ja-JP" dirty="0"/>
              <a:t>Gakuin University </a:t>
            </a:r>
          </a:p>
          <a:p>
            <a:pPr algn="l"/>
            <a:endParaRPr kumimoji="1" lang="ja-JP" altLang="en-US"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1</a:t>
            </a:fld>
            <a:endParaRPr kumimoji="1" lang="ja-JP" altLang="en-US"/>
          </a:p>
        </p:txBody>
      </p:sp>
    </p:spTree>
    <p:extLst>
      <p:ext uri="{BB962C8B-B14F-4D97-AF65-F5344CB8AC3E}">
        <p14:creationId xmlns:p14="http://schemas.microsoft.com/office/powerpoint/2010/main" val="1313463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0"/>
            <a:r>
              <a:rPr lang="en-US" altLang="ja-JP" b="1" dirty="0" smtClean="0"/>
              <a:t>6)  </a:t>
            </a:r>
            <a:r>
              <a:rPr lang="ja-JP" altLang="ja-JP" b="1" dirty="0" smtClean="0"/>
              <a:t>The </a:t>
            </a:r>
            <a:r>
              <a:rPr lang="ja-JP" altLang="ja-JP" b="1" dirty="0"/>
              <a:t>European social economy is an initial model for a new civilization</a:t>
            </a:r>
            <a:endParaRPr lang="ja-JP" altLang="ja-JP" dirty="0"/>
          </a:p>
        </p:txBody>
      </p:sp>
      <p:sp>
        <p:nvSpPr>
          <p:cNvPr id="3" name="コンテンツ プレースホルダー 2"/>
          <p:cNvSpPr>
            <a:spLocks noGrp="1"/>
          </p:cNvSpPr>
          <p:nvPr>
            <p:ph idx="1"/>
          </p:nvPr>
        </p:nvSpPr>
        <p:spPr>
          <a:xfrm>
            <a:off x="838199" y="1825624"/>
            <a:ext cx="11179629" cy="4648327"/>
          </a:xfrm>
        </p:spPr>
        <p:txBody>
          <a:bodyPr>
            <a:normAutofit fontScale="92500" lnSpcReduction="10000"/>
          </a:bodyPr>
          <a:lstStyle/>
          <a:p>
            <a:pPr marL="0" indent="0">
              <a:buNone/>
            </a:pPr>
            <a:r>
              <a:rPr lang="ja-JP" altLang="ja-JP" dirty="0"/>
              <a:t>The initial model of a solidarity society as a new civilization already exists: the social economy of Europe. The following are common features of the European social </a:t>
            </a:r>
            <a:r>
              <a:rPr lang="ja-JP" altLang="ja-JP" dirty="0" smtClean="0"/>
              <a:t>economy</a:t>
            </a:r>
            <a:r>
              <a:rPr lang="en-US" altLang="ja-JP" dirty="0" smtClean="0"/>
              <a:t>.</a:t>
            </a:r>
          </a:p>
          <a:p>
            <a:pPr marL="0" indent="0">
              <a:buNone/>
            </a:pPr>
            <a:endParaRPr lang="en-US" altLang="ja-JP" sz="1200" dirty="0" smtClean="0"/>
          </a:p>
          <a:p>
            <a:pPr lvl="0"/>
            <a:r>
              <a:rPr lang="ja-JP" altLang="ja-JP" dirty="0"/>
              <a:t>Based on the non-profit sector. </a:t>
            </a:r>
            <a:r>
              <a:rPr lang="en-US" altLang="ja-JP" dirty="0"/>
              <a:t>(-</a:t>
            </a:r>
            <a:r>
              <a:rPr lang="ja-JP" altLang="ja-JP" dirty="0"/>
              <a:t>not for-profit purposes</a:t>
            </a:r>
            <a:r>
              <a:rPr lang="en-US" altLang="ja-JP" dirty="0"/>
              <a:t>)</a:t>
            </a:r>
            <a:r>
              <a:rPr lang="ja-JP" altLang="ja-JP" dirty="0" err="1"/>
              <a:t>.</a:t>
            </a:r>
            <a:r>
              <a:rPr lang="ja-JP" altLang="ja-JP" dirty="0"/>
              <a:t> </a:t>
            </a:r>
          </a:p>
          <a:p>
            <a:pPr lvl="0"/>
            <a:r>
              <a:rPr lang="en-US" altLang="ja-JP" dirty="0"/>
              <a:t>The p</a:t>
            </a:r>
            <a:r>
              <a:rPr lang="ja-JP" altLang="ja-JP" dirty="0"/>
              <a:t>urpose of the non-profit sector's core consists of spiritual-oriented values. (-not only money-goods-oriented). </a:t>
            </a:r>
          </a:p>
          <a:p>
            <a:pPr lvl="0"/>
            <a:r>
              <a:rPr lang="ja-JP" altLang="ja-JP" dirty="0"/>
              <a:t>Members share values, such as democracy, participation, solidarity, and fairness.</a:t>
            </a:r>
          </a:p>
          <a:p>
            <a:pPr lvl="0"/>
            <a:r>
              <a:rPr lang="ja-JP" altLang="ja-JP" dirty="0"/>
              <a:t>Emphasis on common service and the public interest. </a:t>
            </a:r>
            <a:r>
              <a:rPr lang="en-US" altLang="ja-JP" dirty="0"/>
              <a:t>(-not s</a:t>
            </a:r>
            <a:r>
              <a:rPr lang="ja-JP" altLang="ja-JP" dirty="0"/>
              <a:t>elf-interest</a:t>
            </a:r>
            <a:r>
              <a:rPr lang="en-US" altLang="ja-JP" dirty="0"/>
              <a:t>)</a:t>
            </a:r>
            <a:r>
              <a:rPr lang="ja-JP" altLang="ja-JP" dirty="0" err="1"/>
              <a:t>.</a:t>
            </a:r>
            <a:r>
              <a:rPr lang="ja-JP" altLang="ja-JP" dirty="0"/>
              <a:t> </a:t>
            </a:r>
          </a:p>
          <a:p>
            <a:pPr lvl="0"/>
            <a:r>
              <a:rPr lang="ja-JP" altLang="ja-JP" dirty="0"/>
              <a:t>Historically, began as a response to communities' needs. </a:t>
            </a:r>
          </a:p>
          <a:p>
            <a:pPr lvl="0"/>
            <a:r>
              <a:rPr lang="ja-JP" altLang="ja-JP" dirty="0"/>
              <a:t>The idea of symbiosis with nature extends ideology to a permaculture that saves the world from destruction. </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10</a:t>
            </a:fld>
            <a:endParaRPr kumimoji="1" lang="ja-JP" altLang="en-US"/>
          </a:p>
        </p:txBody>
      </p:sp>
    </p:spTree>
    <p:extLst>
      <p:ext uri="{BB962C8B-B14F-4D97-AF65-F5344CB8AC3E}">
        <p14:creationId xmlns:p14="http://schemas.microsoft.com/office/powerpoint/2010/main" val="3592121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0"/>
            <a:r>
              <a:rPr lang="en-US" altLang="ja-JP" b="1" dirty="0" smtClean="0"/>
              <a:t>7)  </a:t>
            </a:r>
            <a:r>
              <a:rPr lang="ja-JP" altLang="ja-JP" b="1" dirty="0" smtClean="0"/>
              <a:t>Challenges </a:t>
            </a:r>
            <a:r>
              <a:rPr lang="ja-JP" altLang="ja-JP" b="1" dirty="0"/>
              <a:t>for the social </a:t>
            </a:r>
            <a:r>
              <a:rPr lang="ja-JP" altLang="ja-JP" b="1" dirty="0" smtClean="0"/>
              <a:t>economy</a:t>
            </a:r>
            <a:endParaRPr kumimoji="1" lang="ja-JP" altLang="en-US" dirty="0"/>
          </a:p>
        </p:txBody>
      </p:sp>
      <p:sp>
        <p:nvSpPr>
          <p:cNvPr id="3" name="コンテンツ プレースホルダー 2"/>
          <p:cNvSpPr>
            <a:spLocks noGrp="1"/>
          </p:cNvSpPr>
          <p:nvPr>
            <p:ph idx="1"/>
          </p:nvPr>
        </p:nvSpPr>
        <p:spPr>
          <a:xfrm>
            <a:off x="838199" y="1591056"/>
            <a:ext cx="10816771" cy="4828031"/>
          </a:xfrm>
        </p:spPr>
        <p:txBody>
          <a:bodyPr>
            <a:normAutofit lnSpcReduction="10000"/>
          </a:bodyPr>
          <a:lstStyle/>
          <a:p>
            <a:pPr marL="0" indent="0">
              <a:buNone/>
            </a:pPr>
            <a:r>
              <a:rPr lang="en-US" altLang="ja-JP" dirty="0" smtClean="0"/>
              <a:t>    </a:t>
            </a:r>
            <a:r>
              <a:rPr lang="ja-JP" altLang="ja-JP" dirty="0" smtClean="0"/>
              <a:t>As </a:t>
            </a:r>
            <a:r>
              <a:rPr lang="ja-JP" altLang="ja-JP" dirty="0"/>
              <a:t>the social economy is still in its early stages as a new economic system, further innovation and evolution are necessary. For example, the following are important for future international researchers and activists</a:t>
            </a:r>
            <a:r>
              <a:rPr lang="ja-JP" altLang="ja-JP" dirty="0" smtClean="0"/>
              <a:t>.</a:t>
            </a:r>
            <a:endParaRPr lang="en-US" altLang="ja-JP" dirty="0" smtClean="0"/>
          </a:p>
          <a:p>
            <a:pPr marL="0" indent="0">
              <a:buNone/>
            </a:pPr>
            <a:endParaRPr lang="en-US" altLang="ja-JP" sz="1100" dirty="0" smtClean="0"/>
          </a:p>
          <a:p>
            <a:pPr lvl="0"/>
            <a:r>
              <a:rPr lang="ja-JP" altLang="ja-JP" dirty="0"/>
              <a:t>Theoretical and practical analysis of the “solidarity system” to increase efficiency and to encourage cooperative values should be promoted. (see Tsuda[2012] )</a:t>
            </a:r>
          </a:p>
          <a:p>
            <a:pPr lvl="0"/>
            <a:r>
              <a:rPr lang="en-US" altLang="ja-JP" dirty="0"/>
              <a:t>As a new safety net system, a workers’ enterprise buyout system like those in western countries should be introduced. ( see </a:t>
            </a:r>
            <a:r>
              <a:rPr lang="en-US" altLang="ja-JP" dirty="0" err="1"/>
              <a:t>Tsuda</a:t>
            </a:r>
            <a:r>
              <a:rPr lang="en-US" altLang="ja-JP" dirty="0"/>
              <a:t>[2014a] )</a:t>
            </a:r>
            <a:endParaRPr lang="ja-JP" altLang="ja-JP" dirty="0"/>
          </a:p>
          <a:p>
            <a:pPr lvl="0"/>
            <a:r>
              <a:rPr lang="ja-JP" altLang="ja-JP" dirty="0"/>
              <a:t>To stop the destruction of nature by the scientific and technological progress, the idea of symbiosis with human and nature should be explored. ( see Tsuda [2014a] )</a:t>
            </a:r>
          </a:p>
          <a:p>
            <a:endParaRPr lang="ja-JP" altLang="ja-JP"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11</a:t>
            </a:fld>
            <a:endParaRPr kumimoji="1" lang="ja-JP" altLang="en-US"/>
          </a:p>
        </p:txBody>
      </p:sp>
    </p:spTree>
    <p:extLst>
      <p:ext uri="{BB962C8B-B14F-4D97-AF65-F5344CB8AC3E}">
        <p14:creationId xmlns:p14="http://schemas.microsoft.com/office/powerpoint/2010/main" val="3569642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6488" y="383413"/>
            <a:ext cx="10515600" cy="1043051"/>
          </a:xfrm>
        </p:spPr>
        <p:txBody>
          <a:bodyPr/>
          <a:lstStyle/>
          <a:p>
            <a:r>
              <a:rPr lang="ja-JP" altLang="ja-JP" b="1" dirty="0"/>
              <a:t>Bibliography</a:t>
            </a:r>
            <a:endParaRPr lang="ja-JP" altLang="ja-JP" dirty="0"/>
          </a:p>
        </p:txBody>
      </p:sp>
      <p:sp>
        <p:nvSpPr>
          <p:cNvPr id="3" name="コンテンツ プレースホルダー 2"/>
          <p:cNvSpPr>
            <a:spLocks noGrp="1"/>
          </p:cNvSpPr>
          <p:nvPr>
            <p:ph idx="1"/>
          </p:nvPr>
        </p:nvSpPr>
        <p:spPr>
          <a:xfrm>
            <a:off x="911352" y="1335024"/>
            <a:ext cx="10515600" cy="4841939"/>
          </a:xfrm>
        </p:spPr>
        <p:txBody>
          <a:bodyPr>
            <a:normAutofit fontScale="92500" lnSpcReduction="10000"/>
          </a:bodyPr>
          <a:lstStyle/>
          <a:p>
            <a:r>
              <a:rPr lang="ja-JP" altLang="ja-JP" b="1" dirty="0"/>
              <a:t>Books</a:t>
            </a:r>
            <a:endParaRPr lang="ja-JP" altLang="ja-JP" dirty="0"/>
          </a:p>
          <a:p>
            <a:pPr lvl="1"/>
            <a:r>
              <a:rPr lang="ja-JP" altLang="ja-JP" dirty="0"/>
              <a:t>Naonori Tsuda </a:t>
            </a:r>
            <a:r>
              <a:rPr lang="en-US" altLang="ja-JP" dirty="0"/>
              <a:t>[2012]</a:t>
            </a:r>
            <a:r>
              <a:rPr lang="en-US" altLang="ja-JP" i="1" dirty="0"/>
              <a:t> </a:t>
            </a:r>
            <a:r>
              <a:rPr lang="ja-JP" altLang="ja-JP" i="1" dirty="0"/>
              <a:t>Cooperatives of Social Change and Solidarity System</a:t>
            </a:r>
            <a:r>
              <a:rPr lang="ja-JP" altLang="ja-JP" dirty="0"/>
              <a:t>', (in Japanese), Kōyō shobo.</a:t>
            </a:r>
          </a:p>
          <a:p>
            <a:pPr lvl="1"/>
            <a:r>
              <a:rPr lang="ja-JP" altLang="ja-JP" dirty="0"/>
              <a:t>Naonori Tsuda </a:t>
            </a:r>
            <a:r>
              <a:rPr lang="en-US" altLang="ja-JP" dirty="0"/>
              <a:t>[2014a] </a:t>
            </a:r>
            <a:r>
              <a:rPr lang="ja-JP" altLang="ja-JP" i="1" dirty="0"/>
              <a:t>Solidarity and Symbiosis with Nature: challenges to a new civilization, </a:t>
            </a:r>
            <a:r>
              <a:rPr lang="ja-JP" altLang="ja-JP" dirty="0"/>
              <a:t>(in Japanese)</a:t>
            </a:r>
            <a:r>
              <a:rPr lang="ja-JP" altLang="ja-JP" i="1" dirty="0"/>
              <a:t>, </a:t>
            </a:r>
            <a:r>
              <a:rPr lang="ja-JP" altLang="ja-JP" dirty="0"/>
              <a:t>Minerva Shobo</a:t>
            </a:r>
            <a:r>
              <a:rPr lang="ja-JP" altLang="ja-JP" dirty="0" smtClean="0"/>
              <a:t>.</a:t>
            </a:r>
            <a:endParaRPr lang="en-US" altLang="ja-JP" dirty="0"/>
          </a:p>
          <a:p>
            <a:pPr marL="457200" lvl="1" indent="0">
              <a:buNone/>
            </a:pPr>
            <a:endParaRPr lang="ja-JP" altLang="ja-JP" sz="1100" dirty="0"/>
          </a:p>
          <a:p>
            <a:r>
              <a:rPr lang="ja-JP" altLang="ja-JP" b="1" dirty="0"/>
              <a:t>Papers and presentations</a:t>
            </a:r>
            <a:endParaRPr lang="ja-JP" altLang="ja-JP" dirty="0"/>
          </a:p>
          <a:p>
            <a:pPr lvl="1"/>
            <a:r>
              <a:rPr lang="ja-JP" altLang="ja-JP" dirty="0"/>
              <a:t>Naonori Tsuda </a:t>
            </a:r>
            <a:r>
              <a:rPr lang="en-US" altLang="ja-JP" dirty="0"/>
              <a:t>[2014b] </a:t>
            </a:r>
            <a:r>
              <a:rPr lang="ja-JP" altLang="ja-JP" dirty="0"/>
              <a:t>“Towards an economic system that overcomes capitalism,” (in Japanese), </a:t>
            </a:r>
            <a:r>
              <a:rPr lang="ja-JP" altLang="ja-JP" i="1" dirty="0"/>
              <a:t>Official Journal of the Japanese Association of Sociology of Law</a:t>
            </a:r>
            <a:r>
              <a:rPr lang="ja-JP" altLang="ja-JP" dirty="0"/>
              <a:t>, No.80,（posted: </a:t>
            </a:r>
            <a:r>
              <a:rPr lang="en-US" altLang="ja-JP" dirty="0"/>
              <a:t>by 2015 </a:t>
            </a:r>
            <a:r>
              <a:rPr lang="ja-JP" altLang="ja-JP" dirty="0"/>
              <a:t>Years </a:t>
            </a:r>
            <a:r>
              <a:rPr lang="en-US" altLang="ja-JP" dirty="0"/>
              <a:t>9 </a:t>
            </a:r>
            <a:r>
              <a:rPr lang="ja-JP" altLang="ja-JP" dirty="0"/>
              <a:t>-Publishing Calendar ）.</a:t>
            </a:r>
          </a:p>
          <a:p>
            <a:pPr lvl="1"/>
            <a:r>
              <a:rPr lang="ja-JP" altLang="ja-JP" dirty="0"/>
              <a:t>Naonori Tsuda </a:t>
            </a:r>
            <a:r>
              <a:rPr lang="en-US" altLang="ja-JP" dirty="0"/>
              <a:t>[2014c] </a:t>
            </a:r>
            <a:r>
              <a:rPr lang="ja-JP" altLang="ja-JP" dirty="0"/>
              <a:t>“Towards an economic system that overcomes capitalism,” Presentation at the Association of Socio-economic Systems (Power Point).</a:t>
            </a:r>
          </a:p>
          <a:p>
            <a:pPr lvl="1"/>
            <a:r>
              <a:rPr lang="ja-JP" altLang="ja-JP" dirty="0"/>
              <a:t>Naonori Tsuda, K. Kitajima, K. Tomizawa Roundtable </a:t>
            </a:r>
            <a:r>
              <a:rPr lang="en-US" altLang="ja-JP" dirty="0"/>
              <a:t>[</a:t>
            </a:r>
            <a:r>
              <a:rPr lang="en-US" altLang="ja-JP" dirty="0" smtClean="0"/>
              <a:t>2014d] </a:t>
            </a:r>
            <a:r>
              <a:rPr lang="ja-JP" altLang="ja-JP" dirty="0"/>
              <a:t>“Social economy, Solidarity Economy and Economics," </a:t>
            </a:r>
            <a:r>
              <a:rPr lang="ja-JP" altLang="ja-JP" i="1" dirty="0"/>
              <a:t>Life and Lifestyle Research Institute Report </a:t>
            </a:r>
            <a:r>
              <a:rPr lang="ja-JP" altLang="ja-JP" dirty="0"/>
              <a:t>No.47.</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12</a:t>
            </a:fld>
            <a:endParaRPr kumimoji="1" lang="ja-JP" altLang="en-US"/>
          </a:p>
        </p:txBody>
      </p:sp>
    </p:spTree>
    <p:extLst>
      <p:ext uri="{BB962C8B-B14F-4D97-AF65-F5344CB8AC3E}">
        <p14:creationId xmlns:p14="http://schemas.microsoft.com/office/powerpoint/2010/main" val="2489746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495753"/>
            <a:ext cx="10515600" cy="1325563"/>
          </a:xfrm>
        </p:spPr>
        <p:txBody>
          <a:bodyPr/>
          <a:lstStyle/>
          <a:p>
            <a:r>
              <a:rPr lang="en-US" altLang="ja-JP" b="1" dirty="0" smtClean="0"/>
              <a:t>    </a:t>
            </a:r>
            <a:r>
              <a:rPr lang="ja-JP" altLang="ja-JP" b="1" dirty="0" smtClean="0"/>
              <a:t>Our </a:t>
            </a:r>
            <a:r>
              <a:rPr lang="ja-JP" altLang="ja-JP" b="1" dirty="0"/>
              <a:t>NPO Exercise in Japan</a:t>
            </a:r>
            <a:endParaRPr lang="ja-JP" altLang="ja-JP" dirty="0"/>
          </a:p>
        </p:txBody>
      </p:sp>
      <p:sp>
        <p:nvSpPr>
          <p:cNvPr id="3" name="コンテンツ プレースホルダー 2"/>
          <p:cNvSpPr>
            <a:spLocks noGrp="1"/>
          </p:cNvSpPr>
          <p:nvPr>
            <p:ph idx="1"/>
          </p:nvPr>
        </p:nvSpPr>
        <p:spPr>
          <a:xfrm>
            <a:off x="838199" y="1938528"/>
            <a:ext cx="10903857" cy="3383280"/>
          </a:xfrm>
        </p:spPr>
        <p:txBody>
          <a:bodyPr/>
          <a:lstStyle/>
          <a:p>
            <a:pPr lvl="0"/>
            <a:r>
              <a:rPr lang="en-US" altLang="ja-JP" dirty="0"/>
              <a:t>The purpose of our NPO</a:t>
            </a:r>
            <a:r>
              <a:rPr lang="ja-JP" altLang="ja-JP" dirty="0"/>
              <a:t> is to introduce the thought behind and system of the European social economy to Japan</a:t>
            </a:r>
            <a:r>
              <a:rPr lang="ja-JP" altLang="ja-JP" dirty="0" smtClean="0"/>
              <a:t>.</a:t>
            </a:r>
            <a:endParaRPr lang="en-US" altLang="ja-JP" dirty="0" smtClean="0"/>
          </a:p>
          <a:p>
            <a:pPr marL="0" lvl="0" indent="0">
              <a:buNone/>
            </a:pPr>
            <a:endParaRPr lang="ja-JP" altLang="ja-JP" sz="1000" dirty="0"/>
          </a:p>
          <a:p>
            <a:pPr lvl="0"/>
            <a:r>
              <a:rPr lang="en-US" altLang="ja-JP" dirty="0"/>
              <a:t>We have worked for a long time to pass two laws, for the worker’s cooperative and for people with disabilities</a:t>
            </a:r>
            <a:r>
              <a:rPr lang="ja-JP" altLang="ja-JP" dirty="0" smtClean="0"/>
              <a:t>.</a:t>
            </a:r>
            <a:endParaRPr lang="en-US" altLang="ja-JP" dirty="0" smtClean="0"/>
          </a:p>
          <a:p>
            <a:pPr marL="0" lvl="0" indent="0">
              <a:buNone/>
            </a:pPr>
            <a:endParaRPr lang="ja-JP" altLang="ja-JP" sz="1000" dirty="0"/>
          </a:p>
          <a:p>
            <a:pPr lvl="0"/>
            <a:r>
              <a:rPr lang="en-US" altLang="ja-JP" dirty="0"/>
              <a:t>We have held symposia, inviting activists from Japan and overseas. </a:t>
            </a:r>
            <a:endParaRPr lang="ja-JP" altLang="ja-JP"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2</a:t>
            </a:fld>
            <a:endParaRPr kumimoji="1" lang="ja-JP" altLang="en-US"/>
          </a:p>
        </p:txBody>
      </p:sp>
    </p:spTree>
    <p:extLst>
      <p:ext uri="{BB962C8B-B14F-4D97-AF65-F5344CB8AC3E}">
        <p14:creationId xmlns:p14="http://schemas.microsoft.com/office/powerpoint/2010/main" val="1204336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7472" y="365125"/>
            <a:ext cx="11576304" cy="1325563"/>
          </a:xfrm>
        </p:spPr>
        <p:txBody>
          <a:bodyPr>
            <a:normAutofit/>
          </a:bodyPr>
          <a:lstStyle/>
          <a:p>
            <a:pPr lvl="0" algn="ctr"/>
            <a:r>
              <a:rPr lang="ja-JP" altLang="ja-JP" sz="4000" b="1" dirty="0"/>
              <a:t>The significance of Seoul Declaration2013 and </a:t>
            </a:r>
            <a:r>
              <a:rPr lang="en-US" altLang="ja-JP" sz="4000" b="1" dirty="0" smtClean="0"/>
              <a:t>GSEF2014</a:t>
            </a:r>
            <a:endParaRPr kumimoji="1" lang="ja-JP" altLang="en-US" sz="4000" dirty="0"/>
          </a:p>
        </p:txBody>
      </p:sp>
      <p:sp>
        <p:nvSpPr>
          <p:cNvPr id="3" name="コンテンツ プレースホルダー 2"/>
          <p:cNvSpPr>
            <a:spLocks noGrp="1"/>
          </p:cNvSpPr>
          <p:nvPr>
            <p:ph idx="1"/>
          </p:nvPr>
        </p:nvSpPr>
        <p:spPr>
          <a:xfrm>
            <a:off x="838200" y="1700784"/>
            <a:ext cx="10515600" cy="4224528"/>
          </a:xfrm>
        </p:spPr>
        <p:txBody>
          <a:bodyPr>
            <a:normAutofit/>
          </a:bodyPr>
          <a:lstStyle/>
          <a:p>
            <a:pPr lvl="0"/>
            <a:r>
              <a:rPr lang="ja-JP" altLang="ja-JP" dirty="0"/>
              <a:t>Seoul Declaration </a:t>
            </a:r>
            <a:r>
              <a:rPr lang="en-US" altLang="ja-JP" dirty="0"/>
              <a:t>2013 </a:t>
            </a:r>
            <a:r>
              <a:rPr lang="ja-JP" altLang="ja-JP" dirty="0"/>
              <a:t>is a declared challenge to the contradictions of capitalist society, and suggests a goal of establishing a new society</a:t>
            </a:r>
            <a:r>
              <a:rPr lang="ja-JP" altLang="ja-JP" dirty="0" smtClean="0"/>
              <a:t>.</a:t>
            </a:r>
            <a:endParaRPr lang="en-US" altLang="ja-JP" dirty="0" smtClean="0"/>
          </a:p>
          <a:p>
            <a:pPr marL="0" lvl="0" indent="0">
              <a:buNone/>
            </a:pPr>
            <a:endParaRPr lang="en-US" altLang="ja-JP" sz="1050" dirty="0" smtClean="0"/>
          </a:p>
          <a:p>
            <a:r>
              <a:rPr lang="ja-JP" altLang="ja-JP" dirty="0" smtClean="0"/>
              <a:t> </a:t>
            </a:r>
            <a:r>
              <a:rPr lang="en-US" altLang="ja-JP" dirty="0" smtClean="0"/>
              <a:t>The </a:t>
            </a:r>
            <a:r>
              <a:rPr lang="en-US" altLang="ja-JP" dirty="0"/>
              <a:t>c</a:t>
            </a:r>
            <a:r>
              <a:rPr lang="ja-JP" altLang="ja-JP" dirty="0"/>
              <a:t>ooperative </a:t>
            </a:r>
            <a:r>
              <a:rPr lang="en-US" altLang="ja-JP" dirty="0"/>
              <a:t>10- </a:t>
            </a:r>
            <a:r>
              <a:rPr lang="ja-JP" altLang="ja-JP" dirty="0"/>
              <a:t>year plan in Seoul City is a concrete plan of the Declaration, and is a tribute to tremendous amount of effort expended. </a:t>
            </a:r>
            <a:endParaRPr lang="en-US" altLang="ja-JP" dirty="0" smtClean="0"/>
          </a:p>
          <a:p>
            <a:pPr marL="0" lvl="0" indent="0">
              <a:buNone/>
            </a:pPr>
            <a:endParaRPr lang="ja-JP" altLang="ja-JP" sz="1050" dirty="0"/>
          </a:p>
          <a:p>
            <a:pPr lvl="0"/>
            <a:r>
              <a:rPr lang="en-US" altLang="ja-JP" dirty="0"/>
              <a:t>The GSEF </a:t>
            </a:r>
            <a:r>
              <a:rPr lang="ja-JP" altLang="ja-JP" dirty="0"/>
              <a:t>Charter is a foundation for future international solidarity, and is in agreement with the Council’s discussions and decision.</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3</a:t>
            </a:fld>
            <a:endParaRPr kumimoji="1" lang="ja-JP" altLang="en-US"/>
          </a:p>
        </p:txBody>
      </p:sp>
    </p:spTree>
    <p:extLst>
      <p:ext uri="{BB962C8B-B14F-4D97-AF65-F5344CB8AC3E}">
        <p14:creationId xmlns:p14="http://schemas.microsoft.com/office/powerpoint/2010/main" val="161024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639445"/>
            <a:ext cx="11030712" cy="1325563"/>
          </a:xfrm>
        </p:spPr>
        <p:txBody>
          <a:bodyPr/>
          <a:lstStyle/>
          <a:p>
            <a:pPr lvl="0"/>
            <a:r>
              <a:rPr lang="ja-JP" altLang="ja-JP" b="1" dirty="0"/>
              <a:t>The Future of the social economy and challenges</a:t>
            </a:r>
            <a:endParaRPr lang="ja-JP" altLang="ja-JP" dirty="0"/>
          </a:p>
        </p:txBody>
      </p:sp>
      <p:sp>
        <p:nvSpPr>
          <p:cNvPr id="3" name="コンテンツ プレースホルダー 2"/>
          <p:cNvSpPr>
            <a:spLocks noGrp="1"/>
          </p:cNvSpPr>
          <p:nvPr>
            <p:ph idx="1"/>
          </p:nvPr>
        </p:nvSpPr>
        <p:spPr>
          <a:xfrm>
            <a:off x="655320" y="2083109"/>
            <a:ext cx="10515600" cy="2360875"/>
          </a:xfrm>
        </p:spPr>
        <p:txBody>
          <a:bodyPr>
            <a:normAutofit/>
          </a:bodyPr>
          <a:lstStyle/>
          <a:p>
            <a:pPr marL="0" indent="0">
              <a:buNone/>
            </a:pPr>
            <a:r>
              <a:rPr lang="ja-JP" altLang="ja-JP" sz="3200" dirty="0"/>
              <a:t>The Following describes the relationships between the contemporary crises and the capitalistic economic system, between social change and social economy, and between social changes and a new civilization, as well as the challenges of the social economy. </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4</a:t>
            </a:fld>
            <a:endParaRPr kumimoji="1" lang="ja-JP" altLang="en-US"/>
          </a:p>
        </p:txBody>
      </p:sp>
    </p:spTree>
    <p:extLst>
      <p:ext uri="{BB962C8B-B14F-4D97-AF65-F5344CB8AC3E}">
        <p14:creationId xmlns:p14="http://schemas.microsoft.com/office/powerpoint/2010/main" val="14621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6112" y="365125"/>
            <a:ext cx="10588752" cy="1325563"/>
          </a:xfrm>
        </p:spPr>
        <p:txBody>
          <a:bodyPr>
            <a:normAutofit/>
          </a:bodyPr>
          <a:lstStyle/>
          <a:p>
            <a:pPr lvl="0"/>
            <a:r>
              <a:rPr lang="en-US" altLang="ja-JP" sz="4000" b="1" dirty="0" smtClean="0"/>
              <a:t>1)  </a:t>
            </a:r>
            <a:r>
              <a:rPr lang="ja-JP" altLang="ja-JP" sz="4000" b="1" dirty="0" smtClean="0"/>
              <a:t>The </a:t>
            </a:r>
            <a:r>
              <a:rPr lang="ja-JP" altLang="ja-JP" sz="4000" b="1" dirty="0"/>
              <a:t>capitalistic economic system as causes of </a:t>
            </a:r>
            <a:r>
              <a:rPr lang="en-US" altLang="ja-JP" sz="4000" b="1" dirty="0" smtClean="0"/>
              <a:t>  </a:t>
            </a:r>
            <a:r>
              <a:rPr lang="ja-JP" altLang="ja-JP" sz="4000" b="1" dirty="0" smtClean="0"/>
              <a:t>the </a:t>
            </a:r>
            <a:r>
              <a:rPr lang="ja-JP" altLang="ja-JP" sz="4000" b="1" dirty="0"/>
              <a:t>crises</a:t>
            </a:r>
            <a:endParaRPr lang="ja-JP" altLang="ja-JP" sz="4000" dirty="0"/>
          </a:p>
        </p:txBody>
      </p:sp>
      <p:sp>
        <p:nvSpPr>
          <p:cNvPr id="3" name="コンテンツ プレースホルダー 2"/>
          <p:cNvSpPr>
            <a:spLocks noGrp="1"/>
          </p:cNvSpPr>
          <p:nvPr>
            <p:ph idx="1"/>
          </p:nvPr>
        </p:nvSpPr>
        <p:spPr>
          <a:xfrm>
            <a:off x="838200" y="1938529"/>
            <a:ext cx="10994136" cy="4443984"/>
          </a:xfrm>
        </p:spPr>
        <p:txBody>
          <a:bodyPr>
            <a:normAutofit/>
          </a:bodyPr>
          <a:lstStyle/>
          <a:p>
            <a:pPr marL="0" indent="0">
              <a:buNone/>
            </a:pPr>
            <a:r>
              <a:rPr lang="en-US" altLang="ja-JP" dirty="0" smtClean="0"/>
              <a:t>     </a:t>
            </a:r>
            <a:r>
              <a:rPr lang="ja-JP" altLang="ja-JP" dirty="0" smtClean="0"/>
              <a:t>The </a:t>
            </a:r>
            <a:r>
              <a:rPr lang="ja-JP" altLang="ja-JP" dirty="0"/>
              <a:t>capitalist economy intensifies the contradictions of the world and further deepens the crises. The crises of capitalism consist of three types</a:t>
            </a:r>
            <a:r>
              <a:rPr lang="ja-JP" altLang="ja-JP" dirty="0" smtClean="0"/>
              <a:t>.</a:t>
            </a:r>
            <a:endParaRPr lang="en-US" altLang="ja-JP" dirty="0" smtClean="0"/>
          </a:p>
          <a:p>
            <a:pPr marL="0" indent="0">
              <a:buNone/>
            </a:pPr>
            <a:endParaRPr lang="en-US" altLang="ja-JP" sz="1050" dirty="0" smtClean="0"/>
          </a:p>
          <a:p>
            <a:pPr lvl="0"/>
            <a:r>
              <a:rPr lang="ja-JP" altLang="ja-JP" dirty="0"/>
              <a:t>Crisis of the economic system in the form of bank failures and financial collapse</a:t>
            </a:r>
            <a:r>
              <a:rPr lang="ja-JP" altLang="ja-JP" strike="sngStrike" dirty="0"/>
              <a:t>.</a:t>
            </a:r>
            <a:r>
              <a:rPr lang="ja-JP" altLang="ja-JP" dirty="0"/>
              <a:t> </a:t>
            </a:r>
          </a:p>
          <a:p>
            <a:pPr lvl="0"/>
            <a:r>
              <a:rPr lang="ja-JP" altLang="ja-JP" dirty="0"/>
              <a:t>Crisis of humanity as the result of economic crisis, spreading social inequality and excluding vulnerable people.</a:t>
            </a:r>
          </a:p>
          <a:p>
            <a:pPr lvl="0"/>
            <a:r>
              <a:rPr lang="en-US" altLang="ja-JP" dirty="0"/>
              <a:t>Crisis of the environment resulting from</a:t>
            </a:r>
            <a:r>
              <a:rPr lang="ja-JP" altLang="ja-JP" dirty="0"/>
              <a:t> the destruction of nature by mass production, mass consumption and mass waste, for </a:t>
            </a:r>
            <a:r>
              <a:rPr lang="ja-JP" altLang="ja-JP" dirty="0" smtClean="0"/>
              <a:t>which</a:t>
            </a:r>
            <a:r>
              <a:rPr lang="ja-JP" altLang="en-US" dirty="0" smtClean="0"/>
              <a:t>　</a:t>
            </a:r>
            <a:r>
              <a:rPr lang="en-US" altLang="ja-JP" dirty="0" smtClean="0"/>
              <a:t>capitalist </a:t>
            </a:r>
            <a:r>
              <a:rPr lang="en-US" altLang="ja-JP" dirty="0"/>
              <a:t>production bears responsibility. </a:t>
            </a:r>
            <a:endParaRPr lang="ja-JP" altLang="ja-JP"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5</a:t>
            </a:fld>
            <a:endParaRPr kumimoji="1" lang="ja-JP" altLang="en-US"/>
          </a:p>
        </p:txBody>
      </p:sp>
    </p:spTree>
    <p:extLst>
      <p:ext uri="{BB962C8B-B14F-4D97-AF65-F5344CB8AC3E}">
        <p14:creationId xmlns:p14="http://schemas.microsoft.com/office/powerpoint/2010/main" val="1715718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lvl="0"/>
            <a:r>
              <a:rPr lang="en-US" altLang="ja-JP" b="1" dirty="0" smtClean="0"/>
              <a:t>2)  </a:t>
            </a:r>
            <a:r>
              <a:rPr lang="ja-JP" altLang="ja-JP" b="1" dirty="0" smtClean="0"/>
              <a:t>Relationship </a:t>
            </a:r>
            <a:r>
              <a:rPr lang="ja-JP" altLang="ja-JP" b="1" dirty="0"/>
              <a:t>between the paradigm of the capitalist economy and crises</a:t>
            </a:r>
            <a:endParaRPr lang="ja-JP" altLang="ja-JP" dirty="0"/>
          </a:p>
        </p:txBody>
      </p:sp>
      <p:sp>
        <p:nvSpPr>
          <p:cNvPr id="3" name="コンテンツ プレースホルダー 2"/>
          <p:cNvSpPr>
            <a:spLocks noGrp="1"/>
          </p:cNvSpPr>
          <p:nvPr>
            <p:ph idx="1"/>
          </p:nvPr>
        </p:nvSpPr>
        <p:spPr>
          <a:xfrm>
            <a:off x="794657" y="1753052"/>
            <a:ext cx="10515600" cy="4702611"/>
          </a:xfrm>
        </p:spPr>
        <p:txBody>
          <a:bodyPr/>
          <a:lstStyle/>
          <a:p>
            <a:pPr marL="0" indent="0">
              <a:buNone/>
            </a:pPr>
            <a:r>
              <a:rPr lang="en-US" altLang="ja-JP" dirty="0" smtClean="0"/>
              <a:t>      </a:t>
            </a:r>
            <a:r>
              <a:rPr lang="ja-JP" altLang="ja-JP" dirty="0" smtClean="0"/>
              <a:t>This </a:t>
            </a:r>
            <a:r>
              <a:rPr lang="ja-JP" altLang="ja-JP" dirty="0"/>
              <a:t>contradiction cannot be resolved by only modifying capitalism. Because the intensification of the conflict is directly connected to the paradigm of the capitalist economic system, which consists of the following five aspects</a:t>
            </a:r>
            <a:r>
              <a:rPr lang="ja-JP" altLang="ja-JP" dirty="0" smtClean="0"/>
              <a:t>.</a:t>
            </a:r>
            <a:endParaRPr lang="en-US" altLang="ja-JP" dirty="0" smtClean="0"/>
          </a:p>
          <a:p>
            <a:pPr marL="0" indent="0">
              <a:buNone/>
            </a:pPr>
            <a:endParaRPr lang="en-US" altLang="ja-JP" sz="1050" dirty="0" smtClean="0"/>
          </a:p>
          <a:p>
            <a:pPr lvl="0"/>
            <a:r>
              <a:rPr lang="ja-JP" altLang="ja-JP" dirty="0"/>
              <a:t>Neo-liberalist thought</a:t>
            </a:r>
          </a:p>
          <a:p>
            <a:pPr lvl="0"/>
            <a:r>
              <a:rPr lang="ja-JP" altLang="ja-JP" dirty="0"/>
              <a:t>Competition system</a:t>
            </a:r>
          </a:p>
          <a:p>
            <a:pPr lvl="0"/>
            <a:r>
              <a:rPr lang="ja-JP" altLang="ja-JP" dirty="0"/>
              <a:t>Profit-making companies</a:t>
            </a:r>
          </a:p>
          <a:p>
            <a:pPr lvl="0"/>
            <a:r>
              <a:rPr lang="ja-JP" altLang="ja-JP" dirty="0"/>
              <a:t>Market system</a:t>
            </a:r>
          </a:p>
          <a:p>
            <a:pPr lvl="0"/>
            <a:r>
              <a:rPr lang="ja-JP" altLang="ja-JP" dirty="0"/>
              <a:t>System of government and policy</a:t>
            </a: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6</a:t>
            </a:fld>
            <a:endParaRPr kumimoji="1" lang="ja-JP" altLang="en-US"/>
          </a:p>
        </p:txBody>
      </p:sp>
    </p:spTree>
    <p:extLst>
      <p:ext uri="{BB962C8B-B14F-4D97-AF65-F5344CB8AC3E}">
        <p14:creationId xmlns:p14="http://schemas.microsoft.com/office/powerpoint/2010/main" val="633606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1275" y="424343"/>
            <a:ext cx="10515600" cy="1325563"/>
          </a:xfrm>
        </p:spPr>
        <p:txBody>
          <a:bodyPr/>
          <a:lstStyle/>
          <a:p>
            <a:pPr lvl="0"/>
            <a:r>
              <a:rPr lang="en-US" altLang="ja-JP" b="1" dirty="0" smtClean="0"/>
              <a:t>3)  </a:t>
            </a:r>
            <a:r>
              <a:rPr lang="ja-JP" altLang="ja-JP" b="1" dirty="0" smtClean="0"/>
              <a:t>Conditions </a:t>
            </a:r>
            <a:r>
              <a:rPr lang="ja-JP" altLang="ja-JP" b="1" dirty="0"/>
              <a:t>of a new society to overcome the crises</a:t>
            </a:r>
            <a:endParaRPr lang="ja-JP" altLang="ja-JP" dirty="0"/>
          </a:p>
        </p:txBody>
      </p:sp>
      <p:sp>
        <p:nvSpPr>
          <p:cNvPr id="3" name="コンテンツ プレースホルダー 2"/>
          <p:cNvSpPr>
            <a:spLocks noGrp="1"/>
          </p:cNvSpPr>
          <p:nvPr>
            <p:ph idx="1"/>
          </p:nvPr>
        </p:nvSpPr>
        <p:spPr>
          <a:xfrm>
            <a:off x="566928" y="1811110"/>
            <a:ext cx="11027664" cy="4699417"/>
          </a:xfrm>
        </p:spPr>
        <p:txBody>
          <a:bodyPr>
            <a:normAutofit lnSpcReduction="10000"/>
          </a:bodyPr>
          <a:lstStyle/>
          <a:p>
            <a:pPr marL="0" indent="0">
              <a:buNone/>
            </a:pPr>
            <a:r>
              <a:rPr lang="en-US" altLang="ja-JP" dirty="0" smtClean="0"/>
              <a:t>       To</a:t>
            </a:r>
            <a:r>
              <a:rPr lang="ja-JP" altLang="ja-JP" dirty="0" smtClean="0"/>
              <a:t> </a:t>
            </a:r>
            <a:r>
              <a:rPr lang="ja-JP" altLang="ja-JP" dirty="0"/>
              <a:t>overcome the crises, vison to create a good society must be achived first. </a:t>
            </a:r>
            <a:endParaRPr lang="en-US" altLang="ja-JP" dirty="0" smtClean="0"/>
          </a:p>
          <a:p>
            <a:pPr marL="0" indent="0">
              <a:buNone/>
            </a:pPr>
            <a:endParaRPr lang="en-US" altLang="ja-JP" sz="1050" dirty="0" smtClean="0"/>
          </a:p>
          <a:p>
            <a:pPr lvl="0"/>
            <a:r>
              <a:rPr lang="ja-JP" altLang="ja-JP" dirty="0"/>
              <a:t>Solidarity in society for working people and all of humanity. (-no exploitation ).</a:t>
            </a:r>
          </a:p>
          <a:p>
            <a:pPr lvl="0"/>
            <a:r>
              <a:rPr lang="ja-JP" altLang="ja-JP" dirty="0"/>
              <a:t>True coexistence and symbiosis in society for all people. (-no exclusion or isolation ).</a:t>
            </a:r>
          </a:p>
          <a:p>
            <a:pPr lvl="0"/>
            <a:r>
              <a:rPr lang="ja-JP" altLang="ja-JP" dirty="0"/>
              <a:t>Cooperating center-oriented society. (-non-competitive center ).</a:t>
            </a:r>
          </a:p>
          <a:p>
            <a:pPr lvl="0"/>
            <a:r>
              <a:rPr lang="ja-JP" altLang="ja-JP" dirty="0"/>
              <a:t>Balanced and whole harmonious society. (-non-ego-driven society ).</a:t>
            </a:r>
          </a:p>
          <a:p>
            <a:pPr lvl="0"/>
            <a:r>
              <a:rPr lang="en-US" altLang="ja-JP" dirty="0"/>
              <a:t>Society that f</a:t>
            </a:r>
            <a:r>
              <a:rPr lang="ja-JP" altLang="ja-JP" dirty="0"/>
              <a:t>ocuses on trust and bonds. (-no isolation or fragmentation ).</a:t>
            </a:r>
          </a:p>
          <a:p>
            <a:pPr lvl="0"/>
            <a:r>
              <a:rPr lang="ja-JP" altLang="ja-JP" dirty="0"/>
              <a:t>Permaculture society that cherishes nature. (-no human ego).</a:t>
            </a:r>
          </a:p>
          <a:p>
            <a:endParaRPr lang="ja-JP" altLang="ja-JP" dirty="0"/>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7</a:t>
            </a:fld>
            <a:endParaRPr kumimoji="1" lang="ja-JP" altLang="en-US"/>
          </a:p>
        </p:txBody>
      </p:sp>
    </p:spTree>
    <p:extLst>
      <p:ext uri="{BB962C8B-B14F-4D97-AF65-F5344CB8AC3E}">
        <p14:creationId xmlns:p14="http://schemas.microsoft.com/office/powerpoint/2010/main" val="4108520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042761"/>
          </a:xfrm>
        </p:spPr>
        <p:txBody>
          <a:bodyPr/>
          <a:lstStyle/>
          <a:p>
            <a:pPr lvl="0"/>
            <a:r>
              <a:rPr lang="en-US" altLang="ja-JP" b="1" dirty="0" smtClean="0"/>
              <a:t>4) </a:t>
            </a:r>
            <a:r>
              <a:rPr lang="ja-JP" altLang="ja-JP" b="1" dirty="0" smtClean="0"/>
              <a:t>Direction </a:t>
            </a:r>
            <a:r>
              <a:rPr lang="ja-JP" altLang="ja-JP" b="1" dirty="0"/>
              <a:t>of the paradigm shift</a:t>
            </a:r>
            <a:endParaRPr lang="ja-JP" altLang="ja-JP" dirty="0"/>
          </a:p>
        </p:txBody>
      </p:sp>
      <p:sp>
        <p:nvSpPr>
          <p:cNvPr id="3" name="コンテンツ プレースホルダー 2"/>
          <p:cNvSpPr>
            <a:spLocks noGrp="1"/>
          </p:cNvSpPr>
          <p:nvPr>
            <p:ph idx="1"/>
          </p:nvPr>
        </p:nvSpPr>
        <p:spPr>
          <a:xfrm>
            <a:off x="566057" y="1499616"/>
            <a:ext cx="11219543" cy="4956048"/>
          </a:xfrm>
        </p:spPr>
        <p:txBody>
          <a:bodyPr>
            <a:normAutofit fontScale="92500" lnSpcReduction="20000"/>
          </a:bodyPr>
          <a:lstStyle/>
          <a:p>
            <a:pPr marL="0" indent="0">
              <a:buNone/>
            </a:pPr>
            <a:r>
              <a:rPr lang="en-US" altLang="ja-JP" dirty="0" smtClean="0"/>
              <a:t>     </a:t>
            </a:r>
            <a:r>
              <a:rPr lang="ja-JP" altLang="ja-JP" dirty="0" smtClean="0"/>
              <a:t>To </a:t>
            </a:r>
            <a:r>
              <a:rPr lang="ja-JP" altLang="ja-JP" dirty="0"/>
              <a:t>prevent the intensification contradiction, the paradigm of the capitalist economic system as the root cause of crises should be changed through social revolution. The direction of this transformation is as follows</a:t>
            </a:r>
            <a:r>
              <a:rPr lang="ja-JP" altLang="ja-JP" dirty="0" smtClean="0"/>
              <a:t>.</a:t>
            </a:r>
            <a:endParaRPr lang="en-US" altLang="ja-JP" dirty="0" smtClean="0"/>
          </a:p>
          <a:p>
            <a:pPr marL="0" indent="0">
              <a:buNone/>
            </a:pPr>
            <a:endParaRPr lang="en-US" altLang="ja-JP" sz="1100" dirty="0" smtClean="0"/>
          </a:p>
          <a:p>
            <a:pPr lvl="0"/>
            <a:r>
              <a:rPr lang="en-US" altLang="ja-JP" dirty="0"/>
              <a:t>Neo-Liberalism</a:t>
            </a:r>
            <a:r>
              <a:rPr lang="ja-JP" altLang="ja-JP" dirty="0"/>
              <a:t>: Transformation to value system that include love, justice, fairness and solidarity.</a:t>
            </a:r>
          </a:p>
          <a:p>
            <a:pPr lvl="0"/>
            <a:r>
              <a:rPr lang="ja-JP" altLang="ja-JP" dirty="0"/>
              <a:t>Profit-making companies: Transformation to companies seeking to benefit human society and the governance of voting from “1 share, 1 vote” to “1 person, 1 vote”. </a:t>
            </a:r>
          </a:p>
          <a:p>
            <a:pPr lvl="0"/>
            <a:r>
              <a:rPr lang="en-US" altLang="ja-JP" dirty="0"/>
              <a:t>Competition system:</a:t>
            </a:r>
            <a:r>
              <a:rPr lang="ja-JP" altLang="ja-JP" dirty="0"/>
              <a:t>　Transformation to a system of cooperation or a solidarity system.</a:t>
            </a:r>
          </a:p>
          <a:p>
            <a:pPr lvl="0"/>
            <a:r>
              <a:rPr lang="ja-JP" altLang="ja-JP" dirty="0"/>
              <a:t>Market system: Transformation to a system regulated by public interest criteria and plannig. </a:t>
            </a:r>
          </a:p>
          <a:p>
            <a:pPr lvl="0"/>
            <a:r>
              <a:rPr lang="en-US" altLang="ja-JP" dirty="0"/>
              <a:t>Government and </a:t>
            </a:r>
            <a:r>
              <a:rPr lang="ja-JP" altLang="ja-JP" dirty="0"/>
              <a:t>policy system: Transformation to a system with auditing of the government and with the government in solidarity with civil society. </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8</a:t>
            </a:fld>
            <a:endParaRPr kumimoji="1" lang="ja-JP" altLang="en-US"/>
          </a:p>
        </p:txBody>
      </p:sp>
    </p:spTree>
    <p:extLst>
      <p:ext uri="{BB962C8B-B14F-4D97-AF65-F5344CB8AC3E}">
        <p14:creationId xmlns:p14="http://schemas.microsoft.com/office/powerpoint/2010/main" val="1883197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0"/>
            <a:r>
              <a:rPr lang="en-US" altLang="ja-JP" b="1" dirty="0" smtClean="0"/>
              <a:t>5)  </a:t>
            </a:r>
            <a:r>
              <a:rPr lang="ja-JP" altLang="ja-JP" b="1" dirty="0" smtClean="0"/>
              <a:t>Social </a:t>
            </a:r>
            <a:r>
              <a:rPr lang="ja-JP" altLang="ja-JP" b="1" dirty="0"/>
              <a:t>change and the new civilization</a:t>
            </a:r>
            <a:endParaRPr lang="ja-JP" altLang="ja-JP" dirty="0"/>
          </a:p>
        </p:txBody>
      </p:sp>
      <p:sp>
        <p:nvSpPr>
          <p:cNvPr id="3" name="コンテンツ プレースホルダー 2"/>
          <p:cNvSpPr>
            <a:spLocks noGrp="1"/>
          </p:cNvSpPr>
          <p:nvPr>
            <p:ph idx="1"/>
          </p:nvPr>
        </p:nvSpPr>
        <p:spPr>
          <a:xfrm>
            <a:off x="362857" y="1535338"/>
            <a:ext cx="11654971" cy="4883749"/>
          </a:xfrm>
        </p:spPr>
        <p:txBody>
          <a:bodyPr>
            <a:normAutofit lnSpcReduction="10000"/>
          </a:bodyPr>
          <a:lstStyle/>
          <a:p>
            <a:pPr marL="0" indent="0">
              <a:buNone/>
            </a:pPr>
            <a:endParaRPr lang="en-US" altLang="ja-JP" sz="1000" dirty="0" smtClean="0"/>
          </a:p>
          <a:p>
            <a:pPr marL="0" indent="0">
              <a:buNone/>
            </a:pPr>
            <a:r>
              <a:rPr lang="ja-JP" altLang="ja-JP" dirty="0"/>
              <a:t>If the paradigm change is achieved and the conditions of a new society to overcome the crisis are satisfied, a new civilized society will appear. Let us call such a new society a “solidarity society”. The characteristics of this society are as follows</a:t>
            </a:r>
            <a:r>
              <a:rPr lang="ja-JP" altLang="ja-JP" dirty="0" smtClean="0"/>
              <a:t>.</a:t>
            </a:r>
            <a:endParaRPr lang="en-US" altLang="ja-JP" dirty="0" smtClean="0"/>
          </a:p>
          <a:p>
            <a:pPr marL="0" indent="0">
              <a:buNone/>
            </a:pPr>
            <a:endParaRPr lang="en-US" altLang="ja-JP" sz="1050" dirty="0" smtClean="0"/>
          </a:p>
          <a:p>
            <a:pPr lvl="0"/>
            <a:r>
              <a:rPr lang="ja-JP" altLang="ja-JP" dirty="0"/>
              <a:t>Solidarity society aims at the transformation from a money-goods oriented world to a spiritual value-oriented one. </a:t>
            </a:r>
          </a:p>
          <a:p>
            <a:pPr lvl="0"/>
            <a:r>
              <a:rPr lang="ja-JP" altLang="ja-JP" dirty="0"/>
              <a:t>Solidarity society aims at the cooperative-solidarity system that seeks to overcome the competition-oriented society. </a:t>
            </a:r>
          </a:p>
          <a:p>
            <a:pPr lvl="0"/>
            <a:r>
              <a:rPr lang="en-US" altLang="ja-JP" dirty="0"/>
              <a:t>Solidarity society aims at the universal value system.</a:t>
            </a:r>
            <a:endParaRPr lang="ja-JP" altLang="ja-JP" dirty="0"/>
          </a:p>
          <a:p>
            <a:pPr lvl="0"/>
            <a:r>
              <a:rPr lang="ja-JP" altLang="ja-JP" dirty="0"/>
              <a:t>Solidarity society aims at human progress, shifting from an ego-driven to an altruistic society. </a:t>
            </a:r>
          </a:p>
        </p:txBody>
      </p:sp>
      <p:sp>
        <p:nvSpPr>
          <p:cNvPr id="4" name="スライド番号プレースホルダー 3"/>
          <p:cNvSpPr>
            <a:spLocks noGrp="1"/>
          </p:cNvSpPr>
          <p:nvPr>
            <p:ph type="sldNum" sz="quarter" idx="12"/>
          </p:nvPr>
        </p:nvSpPr>
        <p:spPr/>
        <p:txBody>
          <a:bodyPr/>
          <a:lstStyle/>
          <a:p>
            <a:fld id="{42ACB7F2-2924-4651-AAA8-4BCFFD660DDB}" type="slidenum">
              <a:rPr kumimoji="1" lang="ja-JP" altLang="en-US" smtClean="0"/>
              <a:t>9</a:t>
            </a:fld>
            <a:endParaRPr kumimoji="1" lang="ja-JP" altLang="en-US"/>
          </a:p>
        </p:txBody>
      </p:sp>
    </p:spTree>
    <p:extLst>
      <p:ext uri="{BB962C8B-B14F-4D97-AF65-F5344CB8AC3E}">
        <p14:creationId xmlns:p14="http://schemas.microsoft.com/office/powerpoint/2010/main" val="30112853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1182</Words>
  <Application>Microsoft Office PowerPoint</Application>
  <PresentationFormat>ユーザー設定</PresentationFormat>
  <Paragraphs>93</Paragraphs>
  <Slides>12</Slides>
  <Notes>0</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The significance of the Seoul Declaration and challenges for the social economy</vt:lpstr>
      <vt:lpstr>    Our NPO Exercise in Japan</vt:lpstr>
      <vt:lpstr>The significance of Seoul Declaration2013 and GSEF2014</vt:lpstr>
      <vt:lpstr>The Future of the social economy and challenges</vt:lpstr>
      <vt:lpstr>1)  The capitalistic economic system as causes of   the crises</vt:lpstr>
      <vt:lpstr>2)  Relationship between the paradigm of the capitalist economy and crises</vt:lpstr>
      <vt:lpstr>3)  Conditions of a new society to overcome the crises</vt:lpstr>
      <vt:lpstr>4) Direction of the paradigm shift</vt:lpstr>
      <vt:lpstr>5)  Social change and the new civilization</vt:lpstr>
      <vt:lpstr>6)  The European social economy is an initial model for a new civilization</vt:lpstr>
      <vt:lpstr>7)  Challenges for the social economy</vt:lpstr>
      <vt:lpstr>Bibliography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ソウル宣言の意義と社会的経済の未来</dc:title>
  <dc:creator>津田直則</dc:creator>
  <cp:lastModifiedBy>津田直則</cp:lastModifiedBy>
  <cp:revision>17</cp:revision>
  <cp:lastPrinted>2014-11-15T02:16:01Z</cp:lastPrinted>
  <dcterms:created xsi:type="dcterms:W3CDTF">2014-11-14T02:30:42Z</dcterms:created>
  <dcterms:modified xsi:type="dcterms:W3CDTF">2014-11-17T01:11:26Z</dcterms:modified>
</cp:coreProperties>
</file>