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84" r:id="rId2"/>
  </p:sldMasterIdLst>
  <p:notesMasterIdLst>
    <p:notesMasterId r:id="rId53"/>
  </p:notesMasterIdLst>
  <p:sldIdLst>
    <p:sldId id="257" r:id="rId3"/>
    <p:sldId id="258" r:id="rId4"/>
    <p:sldId id="309" r:id="rId5"/>
    <p:sldId id="259" r:id="rId6"/>
    <p:sldId id="310" r:id="rId7"/>
    <p:sldId id="260" r:id="rId8"/>
    <p:sldId id="311" r:id="rId9"/>
    <p:sldId id="264" r:id="rId10"/>
    <p:sldId id="312" r:id="rId11"/>
    <p:sldId id="313" r:id="rId12"/>
    <p:sldId id="265" r:id="rId13"/>
    <p:sldId id="282" r:id="rId14"/>
    <p:sldId id="315" r:id="rId15"/>
    <p:sldId id="314" r:id="rId16"/>
    <p:sldId id="283" r:id="rId17"/>
    <p:sldId id="285" r:id="rId18"/>
    <p:sldId id="316" r:id="rId19"/>
    <p:sldId id="290" r:id="rId20"/>
    <p:sldId id="317" r:id="rId21"/>
    <p:sldId id="291" r:id="rId22"/>
    <p:sldId id="318" r:id="rId23"/>
    <p:sldId id="319" r:id="rId24"/>
    <p:sldId id="292" r:id="rId25"/>
    <p:sldId id="293" r:id="rId26"/>
    <p:sldId id="320" r:id="rId27"/>
    <p:sldId id="321" r:id="rId28"/>
    <p:sldId id="294" r:id="rId29"/>
    <p:sldId id="295" r:id="rId30"/>
    <p:sldId id="322" r:id="rId31"/>
    <p:sldId id="296" r:id="rId32"/>
    <p:sldId id="323" r:id="rId33"/>
    <p:sldId id="324" r:id="rId34"/>
    <p:sldId id="297" r:id="rId35"/>
    <p:sldId id="298" r:id="rId36"/>
    <p:sldId id="325" r:id="rId37"/>
    <p:sldId id="299" r:id="rId38"/>
    <p:sldId id="326" r:id="rId39"/>
    <p:sldId id="300" r:id="rId40"/>
    <p:sldId id="327" r:id="rId41"/>
    <p:sldId id="328" r:id="rId42"/>
    <p:sldId id="330" r:id="rId43"/>
    <p:sldId id="301" r:id="rId44"/>
    <p:sldId id="329" r:id="rId45"/>
    <p:sldId id="302" r:id="rId46"/>
    <p:sldId id="331" r:id="rId47"/>
    <p:sldId id="303" r:id="rId48"/>
    <p:sldId id="332" r:id="rId49"/>
    <p:sldId id="307" r:id="rId50"/>
    <p:sldId id="333" r:id="rId51"/>
    <p:sldId id="308" r:id="rId5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16" autoAdjust="0"/>
    <p:restoredTop sz="94660"/>
  </p:normalViewPr>
  <p:slideViewPr>
    <p:cSldViewPr snapToGrid="0">
      <p:cViewPr>
        <p:scale>
          <a:sx n="101" d="100"/>
          <a:sy n="101" d="100"/>
        </p:scale>
        <p:origin x="-252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viewProps" Target="viewProp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theme" Target="theme/theme1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tableStyles" Target="tableStyles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A31289-4513-4BCE-9523-37851039BF2B}" type="datetimeFigureOut">
              <a:rPr lang="en-GB" smtClean="0"/>
              <a:t>16/11/2014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D03938-7403-483C-9B1B-2008FB09668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107570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B1C6915-B871-4308-B79F-64FBB29CEDDC}" type="slidenum">
              <a:rPr lang="en-US" altLang="en-US">
                <a:solidFill>
                  <a:srgbClr val="000000"/>
                </a:solidFill>
              </a:rPr>
              <a:pPr/>
              <a:t>22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296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/>
              <a:t>58% of Newham children live in</a:t>
            </a:r>
          </a:p>
          <a:p>
            <a:r>
              <a:rPr lang="en-US" altLang="en-US"/>
              <a:t>poverty.2</a:t>
            </a:r>
          </a:p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3137324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B1C6915-B871-4308-B79F-64FBB29CEDDC}" type="slidenum">
              <a:rPr lang="en-US" altLang="en-US">
                <a:solidFill>
                  <a:srgbClr val="000000"/>
                </a:solidFill>
              </a:rPr>
              <a:pPr/>
              <a:t>23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296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/>
              <a:t>58% of Newham children live in</a:t>
            </a:r>
          </a:p>
          <a:p>
            <a:r>
              <a:rPr lang="en-US" altLang="en-US"/>
              <a:t>poverty.2</a:t>
            </a:r>
          </a:p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3137324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3CE668F-AF47-41D1-9603-B64754D6E0FE}" type="slidenum">
              <a:rPr lang="en-US" altLang="en-US">
                <a:solidFill>
                  <a:srgbClr val="000000"/>
                </a:solidFill>
              </a:rPr>
              <a:pPr/>
              <a:t>24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419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altLang="en-US" sz="1000"/>
              <a:t>By the early 1990s, we owned a house – purchased with ‘pay as you earn’ donations from supporters</a:t>
            </a:r>
          </a:p>
          <a:p>
            <a:r>
              <a:rPr lang="en-GB" altLang="en-US" sz="1000"/>
              <a:t>Operated from four other centres plus lots of outreach activities</a:t>
            </a:r>
          </a:p>
          <a:p>
            <a:r>
              <a:rPr lang="en-GB" altLang="en-US" sz="1000"/>
              <a:t>Busy and ambitious</a:t>
            </a:r>
          </a:p>
          <a:p>
            <a:r>
              <a:rPr lang="en-GB" altLang="en-US" sz="1000"/>
              <a:t>Looking for a bigger base</a:t>
            </a:r>
          </a:p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9310467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3CE668F-AF47-41D1-9603-B64754D6E0FE}" type="slidenum">
              <a:rPr lang="en-US" altLang="en-US">
                <a:solidFill>
                  <a:srgbClr val="000000"/>
                </a:solidFill>
              </a:rPr>
              <a:pPr/>
              <a:t>25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419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altLang="en-US" sz="1000"/>
              <a:t>By the early 1990s, we owned a house – purchased with ‘pay as you earn’ donations from supporters</a:t>
            </a:r>
          </a:p>
          <a:p>
            <a:r>
              <a:rPr lang="en-GB" altLang="en-US" sz="1000"/>
              <a:t>Operated from four other centres plus lots of outreach activities</a:t>
            </a:r>
          </a:p>
          <a:p>
            <a:r>
              <a:rPr lang="en-GB" altLang="en-US" sz="1000"/>
              <a:t>Busy and ambitious</a:t>
            </a:r>
          </a:p>
          <a:p>
            <a:r>
              <a:rPr lang="en-GB" altLang="en-US" sz="1000"/>
              <a:t>Looking for a bigger base</a:t>
            </a:r>
          </a:p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931046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 smtClean="0"/>
              <a:t>Click to edit Master subtitle style</a:t>
            </a:r>
            <a:endParaRPr lang="en-GB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A9EDF0F-DB93-4F56-AB93-D621DDF6C807}" type="slidenum">
              <a:rPr lang="en-GB" altLang="en-US">
                <a:solidFill>
                  <a:srgbClr val="000000"/>
                </a:solidFill>
              </a:rPr>
              <a:pPr/>
              <a:t>‹#›</a:t>
            </a:fld>
            <a:endParaRPr lang="en-GB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87209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BA034AD-118A-4445-9A41-21DA1BD8928C}" type="slidenum">
              <a:rPr lang="en-GB" altLang="en-US">
                <a:solidFill>
                  <a:srgbClr val="000000"/>
                </a:solidFill>
              </a:rPr>
              <a:pPr/>
              <a:t>‹#›</a:t>
            </a:fld>
            <a:endParaRPr lang="en-GB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86798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2A8163B-4FAD-4B59-A068-9382D5BB4B16}" type="slidenum">
              <a:rPr lang="en-GB" altLang="en-US">
                <a:solidFill>
                  <a:srgbClr val="000000"/>
                </a:solidFill>
              </a:rPr>
              <a:pPr/>
              <a:t>‹#›</a:t>
            </a:fld>
            <a:endParaRPr lang="en-GB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63838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DDFBA9-E11F-44AD-8096-7428ADDCEC31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169239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A0A136-5DB9-48E5-ABC6-EE34C08DDBDA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151162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4784306-7FEC-4CD5-92C7-33B0C3AE4171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5483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B8C41D9-5FA4-4123-9586-BE4F6968F6E6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105965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9DEF66-7137-4537-A421-B29F9391BFEE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479199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EF3FE19-F4BB-4897-881F-D37371B88D1F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662679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48FF5E4-7B2A-447D-BCB5-6DF1A57B32E4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600050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4A207C-A44D-4A5C-B026-0F217FD4718E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47369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FF8DFDF-E1C2-4551-87B2-C00572378E69}" type="slidenum">
              <a:rPr lang="en-GB" altLang="en-US">
                <a:solidFill>
                  <a:srgbClr val="000000"/>
                </a:solidFill>
              </a:rPr>
              <a:pPr/>
              <a:t>‹#›</a:t>
            </a:fld>
            <a:endParaRPr lang="en-GB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338500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37B1808-F934-4FD0-9DC3-FCCBFFE14EB5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443697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AE75167-FE2B-4A2E-B966-16ED9C04A03B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500067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9142814-EC4D-43E2-8EB8-BE9B17048383}" type="slidenum">
              <a:rPr lang="en-US" altLang="en-US">
                <a:solidFill>
                  <a:srgbClr val="000000"/>
                </a:solidFill>
              </a:rPr>
              <a:pPr/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04570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D02CACD-5A5F-4B2D-9A46-C871E92E54EF}" type="slidenum">
              <a:rPr lang="en-GB" altLang="en-US">
                <a:solidFill>
                  <a:srgbClr val="000000"/>
                </a:solidFill>
              </a:rPr>
              <a:pPr/>
              <a:t>‹#›</a:t>
            </a:fld>
            <a:endParaRPr lang="en-GB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92543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F736CD2-F0B4-4E53-891B-D289D862ECD9}" type="slidenum">
              <a:rPr lang="en-GB" altLang="en-US">
                <a:solidFill>
                  <a:srgbClr val="000000"/>
                </a:solidFill>
              </a:rPr>
              <a:pPr/>
              <a:t>‹#›</a:t>
            </a:fld>
            <a:endParaRPr lang="en-GB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00901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24BFDF0-E0AB-4148-9761-9D2AA602FE27}" type="slidenum">
              <a:rPr lang="en-GB" altLang="en-US">
                <a:solidFill>
                  <a:srgbClr val="000000"/>
                </a:solidFill>
              </a:rPr>
              <a:pPr/>
              <a:t>‹#›</a:t>
            </a:fld>
            <a:endParaRPr lang="en-GB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5439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CF86DC6-2744-43CA-89D6-2DEAC8B29F5F}" type="slidenum">
              <a:rPr lang="en-GB" altLang="en-US">
                <a:solidFill>
                  <a:srgbClr val="000000"/>
                </a:solidFill>
              </a:rPr>
              <a:pPr/>
              <a:t>‹#›</a:t>
            </a:fld>
            <a:endParaRPr lang="en-GB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75174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9399395-C13D-4B9C-A2BC-927DEF3AF55F}" type="slidenum">
              <a:rPr lang="en-GB" altLang="en-US">
                <a:solidFill>
                  <a:srgbClr val="000000"/>
                </a:solidFill>
              </a:rPr>
              <a:pPr/>
              <a:t>‹#›</a:t>
            </a:fld>
            <a:endParaRPr lang="en-GB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46066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F569532-2762-4944-A3A2-79EC6CF6C837}" type="slidenum">
              <a:rPr lang="en-GB" altLang="en-US">
                <a:solidFill>
                  <a:srgbClr val="000000"/>
                </a:solidFill>
              </a:rPr>
              <a:pPr/>
              <a:t>‹#›</a:t>
            </a:fld>
            <a:endParaRPr lang="en-GB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47415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4421423-D7B7-48A5-872F-8C3F9CBDEC58}" type="slidenum">
              <a:rPr lang="en-GB" altLang="en-US">
                <a:solidFill>
                  <a:srgbClr val="000000"/>
                </a:solidFill>
              </a:rPr>
              <a:pPr/>
              <a:t>‹#›</a:t>
            </a:fld>
            <a:endParaRPr lang="en-GB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51126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smtClean="0"/>
              <a:t>Click to edit Master text styles</a:t>
            </a:r>
          </a:p>
          <a:p>
            <a:pPr lvl="1"/>
            <a:r>
              <a:rPr lang="en-GB" altLang="en-US" smtClean="0"/>
              <a:t>Second level</a:t>
            </a:r>
          </a:p>
          <a:p>
            <a:pPr lvl="2"/>
            <a:r>
              <a:rPr lang="en-GB" altLang="en-US" smtClean="0"/>
              <a:t>Third level</a:t>
            </a:r>
          </a:p>
          <a:p>
            <a:pPr lvl="3"/>
            <a:r>
              <a:rPr lang="en-GB" altLang="en-US" smtClean="0"/>
              <a:t>Fourth level</a:t>
            </a:r>
          </a:p>
          <a:p>
            <a:pPr lvl="4"/>
            <a:r>
              <a:rPr lang="en-GB" altLang="en-US" smtClean="0"/>
              <a:t>Fifth level</a:t>
            </a:r>
          </a:p>
        </p:txBody>
      </p:sp>
      <p:sp>
        <p:nvSpPr>
          <p:cNvPr id="3072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3072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GB">
              <a:solidFill>
                <a:srgbClr val="000000"/>
              </a:solidFill>
            </a:endParaRPr>
          </a:p>
        </p:txBody>
      </p:sp>
      <p:sp>
        <p:nvSpPr>
          <p:cNvPr id="3072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D0EABB1-2FD8-4AD3-A3DC-DED5364D4B3D}" type="slidenum">
              <a:rPr lang="en-GB" alt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GB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20842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Museo Sans 300" pitchFamily="50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Museo Sans 300" pitchFamily="50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Museo Sans 300" pitchFamily="50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Museo Sans 300" pitchFamily="50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126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1126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1127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BF60E430-E794-44BB-85F2-64A67945ABF0}" type="slidenum">
              <a:rPr lang="en-US" alt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38404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2.emf"/><Relationship Id="rId4" Type="http://schemas.openxmlformats.org/officeDocument/2006/relationships/oleObject" Target="../embeddings/oleObject1.bin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2.emf"/><Relationship Id="rId4" Type="http://schemas.openxmlformats.org/officeDocument/2006/relationships/oleObject" Target="../embeddings/oleObject2.bin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5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4.png"/><Relationship Id="rId5" Type="http://schemas.openxmlformats.org/officeDocument/2006/relationships/image" Target="../media/image3.emf"/><Relationship Id="rId4" Type="http://schemas.openxmlformats.org/officeDocument/2006/relationships/oleObject" Target="../embeddings/oleObject3.bin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5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4.png"/><Relationship Id="rId5" Type="http://schemas.openxmlformats.org/officeDocument/2006/relationships/image" Target="../media/image3.emf"/><Relationship Id="rId4" Type="http://schemas.openxmlformats.org/officeDocument/2006/relationships/oleObject" Target="../embeddings/oleObject4.bin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3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3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3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3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3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3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3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3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3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 Box 13"/>
          <p:cNvSpPr txBox="1">
            <a:spLocks noChangeArrowheads="1"/>
          </p:cNvSpPr>
          <p:nvPr/>
        </p:nvSpPr>
        <p:spPr bwMode="auto">
          <a:xfrm>
            <a:off x="395288" y="5661025"/>
            <a:ext cx="8207375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2051" name="Text Box 14"/>
          <p:cNvSpPr txBox="1">
            <a:spLocks noChangeArrowheads="1"/>
          </p:cNvSpPr>
          <p:nvPr/>
        </p:nvSpPr>
        <p:spPr bwMode="auto">
          <a:xfrm>
            <a:off x="395288" y="4884738"/>
            <a:ext cx="8353425" cy="88423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GB" altLang="en-US" sz="2800" b="1">
                <a:solidFill>
                  <a:srgbClr val="000000"/>
                </a:solidFill>
                <a:latin typeface="Trebuchet MS" panose="020B0603020202020204" pitchFamily="34" charset="0"/>
              </a:rPr>
              <a:t/>
            </a:r>
            <a:br>
              <a:rPr lang="en-GB" altLang="en-US" sz="2800" b="1">
                <a:solidFill>
                  <a:srgbClr val="000000"/>
                </a:solidFill>
                <a:latin typeface="Trebuchet MS" panose="020B0603020202020204" pitchFamily="34" charset="0"/>
              </a:rPr>
            </a:br>
            <a:r>
              <a:rPr lang="en-GB" altLang="en-US" sz="2400" b="1">
                <a:solidFill>
                  <a:srgbClr val="000000"/>
                </a:solidFill>
                <a:latin typeface="Trebuchet MS" panose="020B0603020202020204" pitchFamily="34" charset="0"/>
              </a:rPr>
              <a:t>		</a:t>
            </a:r>
            <a:endParaRPr lang="en-GB" altLang="en-US" sz="2400">
              <a:solidFill>
                <a:srgbClr val="000000"/>
              </a:solidFill>
              <a:latin typeface="Trebuchet MS" panose="020B0603020202020204" pitchFamily="34" charset="0"/>
            </a:endParaRPr>
          </a:p>
        </p:txBody>
      </p:sp>
      <p:sp>
        <p:nvSpPr>
          <p:cNvPr id="2052" name="Rectangle 15"/>
          <p:cNvSpPr>
            <a:spLocks noChangeArrowheads="1"/>
          </p:cNvSpPr>
          <p:nvPr/>
        </p:nvSpPr>
        <p:spPr bwMode="auto">
          <a:xfrm>
            <a:off x="0" y="0"/>
            <a:ext cx="9144000" cy="620713"/>
          </a:xfrm>
          <a:prstGeom prst="rect">
            <a:avLst/>
          </a:prstGeom>
          <a:solidFill>
            <a:srgbClr val="00B9BC"/>
          </a:solidFill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en-US" altLang="en-US">
              <a:solidFill>
                <a:srgbClr val="000000"/>
              </a:solidFill>
            </a:endParaRPr>
          </a:p>
        </p:txBody>
      </p:sp>
      <p:pic>
        <p:nvPicPr>
          <p:cNvPr id="2053" name="Picture 16" descr="Locality logo strap cmyk high re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150" y="1630363"/>
            <a:ext cx="5400675" cy="2871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35084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3"/>
          <p:cNvSpPr>
            <a:spLocks noChangeArrowheads="1"/>
          </p:cNvSpPr>
          <p:nvPr/>
        </p:nvSpPr>
        <p:spPr bwMode="auto">
          <a:xfrm>
            <a:off x="0" y="0"/>
            <a:ext cx="9144000" cy="620713"/>
          </a:xfrm>
          <a:prstGeom prst="rect">
            <a:avLst/>
          </a:prstGeom>
          <a:solidFill>
            <a:srgbClr val="00B9BC"/>
          </a:solidFill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45059" name="Text Box 4"/>
          <p:cNvSpPr txBox="1">
            <a:spLocks noChangeArrowheads="1"/>
          </p:cNvSpPr>
          <p:nvPr/>
        </p:nvSpPr>
        <p:spPr bwMode="auto">
          <a:xfrm>
            <a:off x="457200" y="765175"/>
            <a:ext cx="82296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GB" altLang="en-US" sz="3200">
                <a:solidFill>
                  <a:srgbClr val="000000"/>
                </a:solidFill>
                <a:latin typeface="Trebuchet MS" panose="020B0603020202020204" pitchFamily="34" charset="0"/>
              </a:rPr>
              <a:t>Communities in control</a:t>
            </a:r>
          </a:p>
        </p:txBody>
      </p:sp>
      <p:pic>
        <p:nvPicPr>
          <p:cNvPr id="45060" name="Picture 5" descr="Locality logo strap cmyk high re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875" y="5735638"/>
            <a:ext cx="1871663" cy="993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061" name="Rectangle 6"/>
          <p:cNvSpPr>
            <a:spLocks noChangeArrowheads="1"/>
          </p:cNvSpPr>
          <p:nvPr/>
        </p:nvSpPr>
        <p:spPr bwMode="auto">
          <a:xfrm>
            <a:off x="573088" y="1412875"/>
            <a:ext cx="8066087" cy="4537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fontAlgn="base">
              <a:spcBef>
                <a:spcPct val="20000"/>
              </a:spcBef>
              <a:spcAft>
                <a:spcPct val="0"/>
              </a:spcAft>
            </a:pPr>
            <a:r>
              <a:rPr lang="en-US" altLang="en-US" sz="3200" b="1">
                <a:solidFill>
                  <a:srgbClr val="000000"/>
                </a:solidFill>
                <a:latin typeface="Trebuchet MS" panose="020B0603020202020204" pitchFamily="34" charset="0"/>
              </a:rPr>
              <a:t>   </a:t>
            </a:r>
            <a:r>
              <a:rPr lang="en-US" altLang="en-US" sz="2800" b="1">
                <a:solidFill>
                  <a:srgbClr val="000000"/>
                </a:solidFill>
                <a:latin typeface="Trebuchet MS" panose="020B0603020202020204" pitchFamily="34" charset="0"/>
              </a:rPr>
              <a:t>activities include: </a:t>
            </a:r>
          </a:p>
          <a:p>
            <a:pPr fontAlgn="base">
              <a:spcBef>
                <a:spcPct val="20000"/>
              </a:spcBef>
              <a:spcAft>
                <a:spcPct val="0"/>
              </a:spcAft>
            </a:pPr>
            <a:r>
              <a:rPr lang="en-US" altLang="en-US" sz="2800" b="1">
                <a:solidFill>
                  <a:srgbClr val="000000"/>
                </a:solidFill>
                <a:latin typeface="Trebuchet MS" panose="020B0603020202020204" pitchFamily="34" charset="0"/>
              </a:rPr>
              <a:t>    … </a:t>
            </a:r>
            <a:r>
              <a:rPr lang="en-US" altLang="en-US" sz="2800">
                <a:solidFill>
                  <a:srgbClr val="009999"/>
                </a:solidFill>
                <a:latin typeface="Trebuchet MS" panose="020B0603020202020204" pitchFamily="34" charset="0"/>
              </a:rPr>
              <a:t>childcare</a:t>
            </a:r>
            <a:r>
              <a:rPr lang="en-US" altLang="en-US" sz="2800">
                <a:solidFill>
                  <a:srgbClr val="000000"/>
                </a:solidFill>
                <a:latin typeface="Trebuchet MS" panose="020B0603020202020204" pitchFamily="34" charset="0"/>
              </a:rPr>
              <a:t>, cafes and restaurants, </a:t>
            </a:r>
            <a:r>
              <a:rPr lang="en-US" altLang="en-US" sz="2800">
                <a:solidFill>
                  <a:srgbClr val="009999"/>
                </a:solidFill>
                <a:latin typeface="Trebuchet MS" panose="020B0603020202020204" pitchFamily="34" charset="0"/>
              </a:rPr>
              <a:t>managed workspace</a:t>
            </a:r>
            <a:r>
              <a:rPr lang="en-US" altLang="en-US" sz="2800">
                <a:solidFill>
                  <a:srgbClr val="000000"/>
                </a:solidFill>
                <a:latin typeface="Trebuchet MS" panose="020B0603020202020204" pitchFamily="34" charset="0"/>
              </a:rPr>
              <a:t>, start-up business support, </a:t>
            </a:r>
            <a:r>
              <a:rPr lang="en-US" altLang="en-US" sz="2800">
                <a:solidFill>
                  <a:srgbClr val="009999"/>
                </a:solidFill>
                <a:latin typeface="Trebuchet MS" panose="020B0603020202020204" pitchFamily="34" charset="0"/>
              </a:rPr>
              <a:t>affordable housing</a:t>
            </a:r>
            <a:r>
              <a:rPr lang="en-US" altLang="en-US" sz="2800">
                <a:solidFill>
                  <a:srgbClr val="000000"/>
                </a:solidFill>
                <a:latin typeface="Trebuchet MS" panose="020B0603020202020204" pitchFamily="34" charset="0"/>
              </a:rPr>
              <a:t>, delivery of public services, </a:t>
            </a:r>
            <a:r>
              <a:rPr lang="en-US" altLang="en-US" sz="2800">
                <a:solidFill>
                  <a:srgbClr val="009999"/>
                </a:solidFill>
                <a:latin typeface="Trebuchet MS" panose="020B0603020202020204" pitchFamily="34" charset="0"/>
              </a:rPr>
              <a:t>education and schools</a:t>
            </a:r>
            <a:r>
              <a:rPr lang="en-US" altLang="en-US" sz="2800">
                <a:solidFill>
                  <a:srgbClr val="000000"/>
                </a:solidFill>
                <a:latin typeface="Trebuchet MS" panose="020B0603020202020204" pitchFamily="34" charset="0"/>
              </a:rPr>
              <a:t>, community shops and pubs, </a:t>
            </a:r>
            <a:r>
              <a:rPr lang="en-US" altLang="en-US" sz="2800">
                <a:solidFill>
                  <a:srgbClr val="009999"/>
                </a:solidFill>
                <a:latin typeface="Trebuchet MS" panose="020B0603020202020204" pitchFamily="34" charset="0"/>
              </a:rPr>
              <a:t>festivals</a:t>
            </a:r>
            <a:r>
              <a:rPr lang="en-US" altLang="en-US" sz="2800">
                <a:solidFill>
                  <a:srgbClr val="000000"/>
                </a:solidFill>
                <a:latin typeface="Trebuchet MS" panose="020B0603020202020204" pitchFamily="34" charset="0"/>
              </a:rPr>
              <a:t>, training and employment, </a:t>
            </a:r>
            <a:r>
              <a:rPr lang="en-US" altLang="en-US" sz="2800">
                <a:solidFill>
                  <a:srgbClr val="009999"/>
                </a:solidFill>
                <a:latin typeface="Trebuchet MS" panose="020B0603020202020204" pitchFamily="34" charset="0"/>
              </a:rPr>
              <a:t>renewable energy</a:t>
            </a:r>
            <a:r>
              <a:rPr lang="en-US" altLang="en-US" sz="2800">
                <a:solidFill>
                  <a:srgbClr val="000000"/>
                </a:solidFill>
                <a:latin typeface="Trebuchet MS" panose="020B0603020202020204" pitchFamily="34" charset="0"/>
              </a:rPr>
              <a:t>, health centres,</a:t>
            </a:r>
            <a:r>
              <a:rPr lang="en-US" altLang="en-US" sz="2800">
                <a:solidFill>
                  <a:srgbClr val="009999"/>
                </a:solidFill>
                <a:latin typeface="Trebuchet MS" panose="020B0603020202020204" pitchFamily="34" charset="0"/>
              </a:rPr>
              <a:t> advice and legal help</a:t>
            </a:r>
            <a:r>
              <a:rPr lang="en-US" altLang="en-US" sz="2800">
                <a:solidFill>
                  <a:srgbClr val="000000"/>
                </a:solidFill>
                <a:latin typeface="Trebuchet MS" panose="020B0603020202020204" pitchFamily="34" charset="0"/>
              </a:rPr>
              <a:t>, community websites, </a:t>
            </a:r>
            <a:r>
              <a:rPr lang="en-US" altLang="en-US" sz="2800">
                <a:solidFill>
                  <a:srgbClr val="009999"/>
                </a:solidFill>
                <a:latin typeface="Trebuchet MS" panose="020B0603020202020204" pitchFamily="34" charset="0"/>
              </a:rPr>
              <a:t>transport, </a:t>
            </a:r>
            <a:r>
              <a:rPr lang="en-US" altLang="en-US" sz="2800">
                <a:solidFill>
                  <a:srgbClr val="000000"/>
                </a:solidFill>
                <a:latin typeface="Trebuchet MS" panose="020B0603020202020204" pitchFamily="34" charset="0"/>
              </a:rPr>
              <a:t>sports facilities, </a:t>
            </a:r>
            <a:r>
              <a:rPr lang="en-US" altLang="en-US" sz="2800">
                <a:solidFill>
                  <a:srgbClr val="009999"/>
                </a:solidFill>
                <a:latin typeface="Trebuchet MS" panose="020B0603020202020204" pitchFamily="34" charset="0"/>
              </a:rPr>
              <a:t>parks and gardens </a:t>
            </a:r>
            <a:r>
              <a:rPr lang="en-US" altLang="en-US" sz="2800">
                <a:solidFill>
                  <a:srgbClr val="000000"/>
                </a:solidFill>
                <a:latin typeface="Trebuchet MS" panose="020B0603020202020204" pitchFamily="34" charset="0"/>
              </a:rPr>
              <a:t>…</a:t>
            </a:r>
          </a:p>
        </p:txBody>
      </p:sp>
    </p:spTree>
    <p:extLst>
      <p:ext uri="{BB962C8B-B14F-4D97-AF65-F5344CB8AC3E}">
        <p14:creationId xmlns:p14="http://schemas.microsoft.com/office/powerpoint/2010/main" val="2398529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3"/>
          <p:cNvSpPr>
            <a:spLocks noChangeArrowheads="1"/>
          </p:cNvSpPr>
          <p:nvPr/>
        </p:nvSpPr>
        <p:spPr bwMode="auto">
          <a:xfrm>
            <a:off x="0" y="0"/>
            <a:ext cx="9144000" cy="620713"/>
          </a:xfrm>
          <a:prstGeom prst="rect">
            <a:avLst/>
          </a:prstGeom>
          <a:solidFill>
            <a:srgbClr val="00B9BC"/>
          </a:solidFill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45059" name="Text Box 4"/>
          <p:cNvSpPr txBox="1">
            <a:spLocks noChangeArrowheads="1"/>
          </p:cNvSpPr>
          <p:nvPr/>
        </p:nvSpPr>
        <p:spPr bwMode="auto">
          <a:xfrm>
            <a:off x="457200" y="765175"/>
            <a:ext cx="82296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ko-KR" altLang="en-US" sz="4000" dirty="0" smtClean="0">
                <a:solidFill>
                  <a:srgbClr val="000000"/>
                </a:solidFill>
                <a:latin typeface="다음_SemiBold" pitchFamily="2" charset="-127"/>
                <a:ea typeface="다음_SemiBold" pitchFamily="2" charset="-127"/>
              </a:rPr>
              <a:t>조직들의 지역활동들</a:t>
            </a:r>
            <a:endParaRPr lang="en-GB" altLang="en-US" sz="4000" dirty="0">
              <a:solidFill>
                <a:srgbClr val="000000"/>
              </a:solidFill>
              <a:latin typeface="다음_SemiBold" pitchFamily="2" charset="-127"/>
              <a:ea typeface="다음_SemiBold" pitchFamily="2" charset="-127"/>
            </a:endParaRPr>
          </a:p>
        </p:txBody>
      </p:sp>
      <p:pic>
        <p:nvPicPr>
          <p:cNvPr id="45060" name="Picture 5" descr="Locality logo strap cmyk high re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875" y="5735638"/>
            <a:ext cx="1871663" cy="993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061" name="Rectangle 6"/>
          <p:cNvSpPr>
            <a:spLocks noChangeArrowheads="1"/>
          </p:cNvSpPr>
          <p:nvPr/>
        </p:nvSpPr>
        <p:spPr bwMode="auto">
          <a:xfrm>
            <a:off x="573088" y="1657977"/>
            <a:ext cx="8066087" cy="4537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fontAlgn="base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</a:pPr>
            <a:r>
              <a:rPr lang="en-US" altLang="en-US" sz="3200" b="1" dirty="0">
                <a:solidFill>
                  <a:srgbClr val="000000"/>
                </a:solidFill>
                <a:latin typeface="다음_SemiBold" pitchFamily="2" charset="-127"/>
                <a:ea typeface="다음_SemiBold" pitchFamily="2" charset="-127"/>
              </a:rPr>
              <a:t>   </a:t>
            </a:r>
            <a:r>
              <a:rPr lang="ko-KR" altLang="en-US" sz="3200" b="1" dirty="0" smtClean="0">
                <a:solidFill>
                  <a:srgbClr val="000000"/>
                </a:solidFill>
                <a:latin typeface="다음_SemiBold" pitchFamily="2" charset="-127"/>
                <a:ea typeface="다음_SemiBold" pitchFamily="2" charset="-127"/>
              </a:rPr>
              <a:t>주요활동</a:t>
            </a:r>
            <a:r>
              <a:rPr lang="ko-KR" altLang="en-US" sz="3200" b="1" dirty="0">
                <a:solidFill>
                  <a:srgbClr val="000000"/>
                </a:solidFill>
                <a:latin typeface="다음_SemiBold" pitchFamily="2" charset="-127"/>
                <a:ea typeface="다음_SemiBold" pitchFamily="2" charset="-127"/>
              </a:rPr>
              <a:t>들</a:t>
            </a:r>
            <a:r>
              <a:rPr lang="en-US" altLang="en-US" sz="2800" b="1" dirty="0" smtClean="0">
                <a:solidFill>
                  <a:srgbClr val="000000"/>
                </a:solidFill>
                <a:latin typeface="다음_SemiBold" pitchFamily="2" charset="-127"/>
                <a:ea typeface="다음_SemiBold" pitchFamily="2" charset="-127"/>
              </a:rPr>
              <a:t>: </a:t>
            </a:r>
            <a:endParaRPr lang="en-US" altLang="en-US" sz="2800" b="1" dirty="0">
              <a:solidFill>
                <a:srgbClr val="000000"/>
              </a:solidFill>
              <a:latin typeface="다음_SemiBold" pitchFamily="2" charset="-127"/>
              <a:ea typeface="다음_SemiBold" pitchFamily="2" charset="-127"/>
            </a:endParaRPr>
          </a:p>
          <a:p>
            <a:pPr fontAlgn="base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</a:pPr>
            <a:r>
              <a:rPr lang="en-US" altLang="en-US" sz="2800" b="1" dirty="0">
                <a:solidFill>
                  <a:srgbClr val="000000"/>
                </a:solidFill>
                <a:latin typeface="다음_SemiBold" pitchFamily="2" charset="-127"/>
                <a:ea typeface="다음_SemiBold" pitchFamily="2" charset="-127"/>
              </a:rPr>
              <a:t>    … </a:t>
            </a:r>
            <a:r>
              <a:rPr lang="ko-KR" altLang="en-US" sz="2800" b="1" dirty="0" err="1" smtClean="0">
                <a:solidFill>
                  <a:schemeClr val="tx2"/>
                </a:solidFill>
                <a:latin typeface="다음_SemiBold" pitchFamily="2" charset="-127"/>
                <a:ea typeface="다음_SemiBold" pitchFamily="2" charset="-127"/>
              </a:rPr>
              <a:t>아이돌봄</a:t>
            </a:r>
            <a:r>
              <a:rPr lang="en-US" altLang="en-US" sz="2800" dirty="0" smtClean="0">
                <a:solidFill>
                  <a:srgbClr val="000000"/>
                </a:solidFill>
                <a:latin typeface="다음_SemiBold" pitchFamily="2" charset="-127"/>
                <a:ea typeface="다음_SemiBold" pitchFamily="2" charset="-127"/>
              </a:rPr>
              <a:t>, </a:t>
            </a:r>
            <a:r>
              <a:rPr lang="ko-KR" altLang="en-US" sz="2800" dirty="0" smtClean="0">
                <a:solidFill>
                  <a:srgbClr val="000000"/>
                </a:solidFill>
                <a:latin typeface="다음_SemiBold" pitchFamily="2" charset="-127"/>
                <a:ea typeface="다음_SemiBold" pitchFamily="2" charset="-127"/>
              </a:rPr>
              <a:t>카페</a:t>
            </a:r>
            <a:r>
              <a:rPr lang="en-US" altLang="ko-KR" sz="2800" dirty="0" smtClean="0">
                <a:solidFill>
                  <a:srgbClr val="000000"/>
                </a:solidFill>
                <a:latin typeface="다음_SemiBold" pitchFamily="2" charset="-127"/>
                <a:ea typeface="다음_SemiBold" pitchFamily="2" charset="-127"/>
              </a:rPr>
              <a:t>&amp;</a:t>
            </a:r>
            <a:r>
              <a:rPr lang="ko-KR" altLang="en-US" sz="2800" dirty="0" smtClean="0">
                <a:solidFill>
                  <a:srgbClr val="000000"/>
                </a:solidFill>
                <a:latin typeface="다음_SemiBold" pitchFamily="2" charset="-127"/>
                <a:ea typeface="다음_SemiBold" pitchFamily="2" charset="-127"/>
              </a:rPr>
              <a:t>레스토랑</a:t>
            </a:r>
            <a:r>
              <a:rPr lang="en-US" altLang="en-US" sz="2800" dirty="0" smtClean="0">
                <a:solidFill>
                  <a:srgbClr val="000000"/>
                </a:solidFill>
                <a:latin typeface="다음_SemiBold" pitchFamily="2" charset="-127"/>
                <a:ea typeface="다음_SemiBold" pitchFamily="2" charset="-127"/>
              </a:rPr>
              <a:t>, </a:t>
            </a:r>
            <a:r>
              <a:rPr lang="ko-KR" altLang="en-US" sz="2800" dirty="0" smtClean="0">
                <a:solidFill>
                  <a:schemeClr val="tx2"/>
                </a:solidFill>
                <a:latin typeface="다음_SemiBold" pitchFamily="2" charset="-127"/>
                <a:ea typeface="다음_SemiBold" pitchFamily="2" charset="-127"/>
              </a:rPr>
              <a:t>작업장 관리</a:t>
            </a:r>
            <a:r>
              <a:rPr lang="en-US" altLang="en-US" sz="2800" dirty="0" smtClean="0">
                <a:solidFill>
                  <a:srgbClr val="000000"/>
                </a:solidFill>
                <a:latin typeface="다음_SemiBold" pitchFamily="2" charset="-127"/>
                <a:ea typeface="다음_SemiBold" pitchFamily="2" charset="-127"/>
              </a:rPr>
              <a:t>, </a:t>
            </a:r>
            <a:r>
              <a:rPr lang="ko-KR" altLang="en-US" sz="2800" dirty="0" err="1" smtClean="0">
                <a:solidFill>
                  <a:srgbClr val="000000"/>
                </a:solidFill>
                <a:latin typeface="다음_SemiBold" pitchFamily="2" charset="-127"/>
                <a:ea typeface="다음_SemiBold" pitchFamily="2" charset="-127"/>
              </a:rPr>
              <a:t>스타트업</a:t>
            </a:r>
            <a:r>
              <a:rPr lang="ko-KR" altLang="en-US" sz="2800" dirty="0" smtClean="0">
                <a:solidFill>
                  <a:srgbClr val="000000"/>
                </a:solidFill>
                <a:latin typeface="다음_SemiBold" pitchFamily="2" charset="-127"/>
                <a:ea typeface="다음_SemiBold" pitchFamily="2" charset="-127"/>
              </a:rPr>
              <a:t> 경영지원</a:t>
            </a:r>
            <a:r>
              <a:rPr lang="en-US" altLang="en-US" sz="2800" dirty="0" smtClean="0">
                <a:solidFill>
                  <a:srgbClr val="000000"/>
                </a:solidFill>
                <a:latin typeface="다음_SemiBold" pitchFamily="2" charset="-127"/>
                <a:ea typeface="다음_SemiBold" pitchFamily="2" charset="-127"/>
              </a:rPr>
              <a:t>, </a:t>
            </a:r>
            <a:r>
              <a:rPr lang="ko-KR" altLang="en-US" sz="2800" dirty="0" smtClean="0">
                <a:solidFill>
                  <a:schemeClr val="tx2"/>
                </a:solidFill>
                <a:latin typeface="다음_SemiBold" pitchFamily="2" charset="-127"/>
                <a:ea typeface="다음_SemiBold" pitchFamily="2" charset="-127"/>
              </a:rPr>
              <a:t>적정주택 공급</a:t>
            </a:r>
            <a:r>
              <a:rPr lang="en-US" altLang="en-US" sz="2800" dirty="0" smtClean="0">
                <a:solidFill>
                  <a:srgbClr val="000000"/>
                </a:solidFill>
                <a:latin typeface="다음_SemiBold" pitchFamily="2" charset="-127"/>
                <a:ea typeface="다음_SemiBold" pitchFamily="2" charset="-127"/>
              </a:rPr>
              <a:t>, </a:t>
            </a:r>
            <a:r>
              <a:rPr lang="ko-KR" altLang="en-US" sz="2800" dirty="0" smtClean="0">
                <a:solidFill>
                  <a:srgbClr val="000000"/>
                </a:solidFill>
                <a:latin typeface="다음_SemiBold" pitchFamily="2" charset="-127"/>
                <a:ea typeface="다음_SemiBold" pitchFamily="2" charset="-127"/>
              </a:rPr>
              <a:t>공공서비스 대행</a:t>
            </a:r>
            <a:r>
              <a:rPr lang="en-US" altLang="en-US" sz="2800" dirty="0" smtClean="0">
                <a:solidFill>
                  <a:srgbClr val="000000"/>
                </a:solidFill>
                <a:latin typeface="다음_SemiBold" pitchFamily="2" charset="-127"/>
                <a:ea typeface="다음_SemiBold" pitchFamily="2" charset="-127"/>
              </a:rPr>
              <a:t>, </a:t>
            </a:r>
            <a:r>
              <a:rPr lang="ko-KR" altLang="en-US" sz="2800" dirty="0" smtClean="0">
                <a:solidFill>
                  <a:schemeClr val="tx2"/>
                </a:solidFill>
                <a:latin typeface="다음_SemiBold" pitchFamily="2" charset="-127"/>
                <a:ea typeface="다음_SemiBold" pitchFamily="2" charset="-127"/>
              </a:rPr>
              <a:t>교육</a:t>
            </a:r>
            <a:r>
              <a:rPr lang="en-US" altLang="ko-KR" sz="2800" dirty="0" smtClean="0">
                <a:solidFill>
                  <a:schemeClr val="tx2"/>
                </a:solidFill>
                <a:latin typeface="다음_SemiBold" pitchFamily="2" charset="-127"/>
                <a:ea typeface="다음_SemiBold" pitchFamily="2" charset="-127"/>
              </a:rPr>
              <a:t>&amp;</a:t>
            </a:r>
            <a:r>
              <a:rPr lang="ko-KR" altLang="en-US" sz="2800" dirty="0" smtClean="0">
                <a:solidFill>
                  <a:schemeClr val="tx2"/>
                </a:solidFill>
                <a:latin typeface="다음_SemiBold" pitchFamily="2" charset="-127"/>
                <a:ea typeface="다음_SemiBold" pitchFamily="2" charset="-127"/>
              </a:rPr>
              <a:t>학교</a:t>
            </a:r>
            <a:r>
              <a:rPr lang="en-US" altLang="en-US" sz="2800" dirty="0" smtClean="0">
                <a:solidFill>
                  <a:srgbClr val="000000"/>
                </a:solidFill>
                <a:latin typeface="다음_SemiBold" pitchFamily="2" charset="-127"/>
                <a:ea typeface="다음_SemiBold" pitchFamily="2" charset="-127"/>
              </a:rPr>
              <a:t>, </a:t>
            </a:r>
            <a:r>
              <a:rPr lang="ko-KR" altLang="en-US" sz="2800" dirty="0" smtClean="0">
                <a:solidFill>
                  <a:srgbClr val="000000"/>
                </a:solidFill>
                <a:latin typeface="다음_SemiBold" pitchFamily="2" charset="-127"/>
                <a:ea typeface="다음_SemiBold" pitchFamily="2" charset="-127"/>
              </a:rPr>
              <a:t>마을상점</a:t>
            </a:r>
            <a:r>
              <a:rPr lang="en-US" altLang="ko-KR" sz="2800" dirty="0" smtClean="0">
                <a:solidFill>
                  <a:srgbClr val="000000"/>
                </a:solidFill>
                <a:latin typeface="다음_SemiBold" pitchFamily="2" charset="-127"/>
                <a:ea typeface="다음_SemiBold" pitchFamily="2" charset="-127"/>
              </a:rPr>
              <a:t>&amp;</a:t>
            </a:r>
            <a:r>
              <a:rPr lang="ko-KR" altLang="en-US" sz="2800" dirty="0" err="1" smtClean="0">
                <a:solidFill>
                  <a:srgbClr val="000000"/>
                </a:solidFill>
                <a:latin typeface="다음_SemiBold" pitchFamily="2" charset="-127"/>
                <a:ea typeface="다음_SemiBold" pitchFamily="2" charset="-127"/>
              </a:rPr>
              <a:t>펍</a:t>
            </a:r>
            <a:r>
              <a:rPr lang="en-US" altLang="en-US" sz="2800" dirty="0" smtClean="0">
                <a:solidFill>
                  <a:srgbClr val="000000"/>
                </a:solidFill>
                <a:latin typeface="다음_SemiBold" pitchFamily="2" charset="-127"/>
                <a:ea typeface="다음_SemiBold" pitchFamily="2" charset="-127"/>
              </a:rPr>
              <a:t>, </a:t>
            </a:r>
            <a:r>
              <a:rPr lang="ko-KR" altLang="en-US" sz="2800" dirty="0" smtClean="0">
                <a:solidFill>
                  <a:schemeClr val="tx2"/>
                </a:solidFill>
                <a:latin typeface="다음_SemiBold" pitchFamily="2" charset="-127"/>
                <a:ea typeface="다음_SemiBold" pitchFamily="2" charset="-127"/>
              </a:rPr>
              <a:t>마을축제</a:t>
            </a:r>
            <a:r>
              <a:rPr lang="en-US" altLang="en-US" sz="2800" dirty="0" smtClean="0">
                <a:solidFill>
                  <a:srgbClr val="000000"/>
                </a:solidFill>
                <a:latin typeface="다음_SemiBold" pitchFamily="2" charset="-127"/>
                <a:ea typeface="다음_SemiBold" pitchFamily="2" charset="-127"/>
              </a:rPr>
              <a:t>, </a:t>
            </a:r>
            <a:r>
              <a:rPr lang="ko-KR" altLang="en-US" sz="2800" dirty="0" smtClean="0">
                <a:solidFill>
                  <a:srgbClr val="000000"/>
                </a:solidFill>
                <a:latin typeface="다음_SemiBold" pitchFamily="2" charset="-127"/>
                <a:ea typeface="다음_SemiBold" pitchFamily="2" charset="-127"/>
              </a:rPr>
              <a:t>직업훈련과 고용</a:t>
            </a:r>
            <a:r>
              <a:rPr lang="en-US" altLang="en-US" sz="2800" dirty="0" smtClean="0">
                <a:solidFill>
                  <a:srgbClr val="000000"/>
                </a:solidFill>
                <a:latin typeface="다음_SemiBold" pitchFamily="2" charset="-127"/>
                <a:ea typeface="다음_SemiBold" pitchFamily="2" charset="-127"/>
              </a:rPr>
              <a:t>, </a:t>
            </a:r>
            <a:r>
              <a:rPr lang="ko-KR" altLang="en-US" sz="2800" dirty="0" smtClean="0">
                <a:solidFill>
                  <a:schemeClr val="tx2"/>
                </a:solidFill>
                <a:latin typeface="다음_SemiBold" pitchFamily="2" charset="-127"/>
                <a:ea typeface="다음_SemiBold" pitchFamily="2" charset="-127"/>
              </a:rPr>
              <a:t>재생에너지</a:t>
            </a:r>
            <a:r>
              <a:rPr lang="en-US" altLang="en-US" sz="2800" dirty="0" smtClean="0">
                <a:solidFill>
                  <a:srgbClr val="000000"/>
                </a:solidFill>
                <a:latin typeface="다음_SemiBold" pitchFamily="2" charset="-127"/>
                <a:ea typeface="다음_SemiBold" pitchFamily="2" charset="-127"/>
              </a:rPr>
              <a:t>, </a:t>
            </a:r>
            <a:r>
              <a:rPr lang="ko-KR" altLang="en-US" sz="2800" dirty="0" smtClean="0">
                <a:solidFill>
                  <a:srgbClr val="000000"/>
                </a:solidFill>
                <a:latin typeface="다음_SemiBold" pitchFamily="2" charset="-127"/>
                <a:ea typeface="다음_SemiBold" pitchFamily="2" charset="-127"/>
              </a:rPr>
              <a:t>건</a:t>
            </a:r>
            <a:r>
              <a:rPr lang="ko-KR" altLang="en-US" sz="2800" dirty="0">
                <a:solidFill>
                  <a:srgbClr val="000000"/>
                </a:solidFill>
                <a:latin typeface="다음_SemiBold" pitchFamily="2" charset="-127"/>
                <a:ea typeface="다음_SemiBold" pitchFamily="2" charset="-127"/>
              </a:rPr>
              <a:t>강</a:t>
            </a:r>
            <a:r>
              <a:rPr lang="ko-KR" altLang="en-US" sz="2800" dirty="0" smtClean="0">
                <a:solidFill>
                  <a:srgbClr val="000000"/>
                </a:solidFill>
                <a:latin typeface="다음_SemiBold" pitchFamily="2" charset="-127"/>
                <a:ea typeface="다음_SemiBold" pitchFamily="2" charset="-127"/>
              </a:rPr>
              <a:t>센터</a:t>
            </a:r>
            <a:r>
              <a:rPr lang="en-US" altLang="en-US" sz="2800" dirty="0" smtClean="0">
                <a:solidFill>
                  <a:srgbClr val="000000"/>
                </a:solidFill>
                <a:latin typeface="다음_SemiBold" pitchFamily="2" charset="-127"/>
                <a:ea typeface="다음_SemiBold" pitchFamily="2" charset="-127"/>
              </a:rPr>
              <a:t>,</a:t>
            </a:r>
            <a:r>
              <a:rPr lang="en-US" altLang="en-US" sz="2800" dirty="0" smtClean="0">
                <a:solidFill>
                  <a:srgbClr val="009999"/>
                </a:solidFill>
                <a:latin typeface="다음_SemiBold" pitchFamily="2" charset="-127"/>
                <a:ea typeface="다음_SemiBold" pitchFamily="2" charset="-127"/>
              </a:rPr>
              <a:t> </a:t>
            </a:r>
            <a:r>
              <a:rPr lang="ko-KR" altLang="en-US" sz="2800" dirty="0" smtClean="0">
                <a:solidFill>
                  <a:srgbClr val="009999"/>
                </a:solidFill>
                <a:latin typeface="다음_SemiBold" pitchFamily="2" charset="-127"/>
                <a:ea typeface="다음_SemiBold" pitchFamily="2" charset="-127"/>
              </a:rPr>
              <a:t>법률지원</a:t>
            </a:r>
            <a:r>
              <a:rPr lang="en-US" altLang="en-US" sz="2800" dirty="0" smtClean="0">
                <a:solidFill>
                  <a:srgbClr val="000000"/>
                </a:solidFill>
                <a:latin typeface="다음_SemiBold" pitchFamily="2" charset="-127"/>
                <a:ea typeface="다음_SemiBold" pitchFamily="2" charset="-127"/>
              </a:rPr>
              <a:t>, </a:t>
            </a:r>
            <a:r>
              <a:rPr lang="ko-KR" altLang="en-US" sz="2800" dirty="0" smtClean="0">
                <a:solidFill>
                  <a:srgbClr val="000000"/>
                </a:solidFill>
                <a:latin typeface="다음_SemiBold" pitchFamily="2" charset="-127"/>
                <a:ea typeface="다음_SemiBold" pitchFamily="2" charset="-127"/>
              </a:rPr>
              <a:t>마을웹사이트</a:t>
            </a:r>
            <a:r>
              <a:rPr lang="en-US" altLang="en-US" sz="2800" dirty="0" smtClean="0">
                <a:solidFill>
                  <a:srgbClr val="000000"/>
                </a:solidFill>
                <a:latin typeface="다음_SemiBold" pitchFamily="2" charset="-127"/>
                <a:ea typeface="다음_SemiBold" pitchFamily="2" charset="-127"/>
              </a:rPr>
              <a:t>, </a:t>
            </a:r>
            <a:r>
              <a:rPr lang="ko-KR" altLang="en-US" sz="2800" dirty="0" smtClean="0">
                <a:solidFill>
                  <a:schemeClr val="tx2"/>
                </a:solidFill>
                <a:latin typeface="다음_SemiBold" pitchFamily="2" charset="-127"/>
                <a:ea typeface="다음_SemiBold" pitchFamily="2" charset="-127"/>
              </a:rPr>
              <a:t>교통</a:t>
            </a:r>
            <a:r>
              <a:rPr lang="en-US" altLang="en-US" sz="2800" dirty="0" smtClean="0">
                <a:latin typeface="다음_SemiBold" pitchFamily="2" charset="-127"/>
                <a:ea typeface="다음_SemiBold" pitchFamily="2" charset="-127"/>
              </a:rPr>
              <a:t>,</a:t>
            </a:r>
            <a:r>
              <a:rPr lang="en-US" altLang="en-US" sz="2800" dirty="0" smtClean="0">
                <a:solidFill>
                  <a:srgbClr val="009999"/>
                </a:solidFill>
                <a:latin typeface="다음_SemiBold" pitchFamily="2" charset="-127"/>
                <a:ea typeface="다음_SemiBold" pitchFamily="2" charset="-127"/>
              </a:rPr>
              <a:t> </a:t>
            </a:r>
            <a:r>
              <a:rPr lang="ko-KR" altLang="en-US" sz="2800" dirty="0" smtClean="0">
                <a:latin typeface="다음_SemiBold" pitchFamily="2" charset="-127"/>
                <a:ea typeface="다음_SemiBold" pitchFamily="2" charset="-127"/>
              </a:rPr>
              <a:t>스포츠시설</a:t>
            </a:r>
            <a:r>
              <a:rPr lang="en-US" altLang="en-US" sz="2800" dirty="0" smtClean="0">
                <a:solidFill>
                  <a:srgbClr val="000000"/>
                </a:solidFill>
                <a:latin typeface="다음_SemiBold" pitchFamily="2" charset="-127"/>
                <a:ea typeface="다음_SemiBold" pitchFamily="2" charset="-127"/>
              </a:rPr>
              <a:t>, </a:t>
            </a:r>
            <a:r>
              <a:rPr lang="ko-KR" altLang="en-US" sz="2800" dirty="0" smtClean="0">
                <a:solidFill>
                  <a:schemeClr val="tx2"/>
                </a:solidFill>
                <a:latin typeface="다음_SemiBold" pitchFamily="2" charset="-127"/>
                <a:ea typeface="다음_SemiBold" pitchFamily="2" charset="-127"/>
              </a:rPr>
              <a:t>공원과 </a:t>
            </a:r>
            <a:r>
              <a:rPr lang="ko-KR" altLang="en-US" sz="2800" dirty="0" err="1" smtClean="0">
                <a:solidFill>
                  <a:schemeClr val="tx2"/>
                </a:solidFill>
                <a:latin typeface="다음_SemiBold" pitchFamily="2" charset="-127"/>
                <a:ea typeface="다음_SemiBold" pitchFamily="2" charset="-127"/>
              </a:rPr>
              <a:t>가드닝</a:t>
            </a:r>
            <a:r>
              <a:rPr lang="en-US" altLang="en-US" sz="2800" dirty="0" smtClean="0">
                <a:solidFill>
                  <a:srgbClr val="009999"/>
                </a:solidFill>
                <a:latin typeface="다음_SemiBold" pitchFamily="2" charset="-127"/>
                <a:ea typeface="다음_SemiBold" pitchFamily="2" charset="-127"/>
              </a:rPr>
              <a:t> </a:t>
            </a:r>
            <a:r>
              <a:rPr lang="en-US" altLang="en-US" sz="2800" dirty="0">
                <a:solidFill>
                  <a:srgbClr val="000000"/>
                </a:solidFill>
                <a:latin typeface="다음_SemiBold" pitchFamily="2" charset="-127"/>
                <a:ea typeface="다음_SemiBold" pitchFamily="2" charset="-127"/>
              </a:rPr>
              <a:t>…</a:t>
            </a:r>
          </a:p>
        </p:txBody>
      </p:sp>
    </p:spTree>
    <p:extLst>
      <p:ext uri="{BB962C8B-B14F-4D97-AF65-F5344CB8AC3E}">
        <p14:creationId xmlns:p14="http://schemas.microsoft.com/office/powerpoint/2010/main" val="2435292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3"/>
          <p:cNvSpPr>
            <a:spLocks noChangeArrowheads="1"/>
          </p:cNvSpPr>
          <p:nvPr/>
        </p:nvSpPr>
        <p:spPr bwMode="auto">
          <a:xfrm>
            <a:off x="0" y="0"/>
            <a:ext cx="9144000" cy="620713"/>
          </a:xfrm>
          <a:prstGeom prst="rect">
            <a:avLst/>
          </a:prstGeom>
          <a:solidFill>
            <a:srgbClr val="00B9BC"/>
          </a:solidFill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3251" name="Text Box 4"/>
          <p:cNvSpPr txBox="1">
            <a:spLocks noChangeArrowheads="1"/>
          </p:cNvSpPr>
          <p:nvPr/>
        </p:nvSpPr>
        <p:spPr bwMode="auto">
          <a:xfrm>
            <a:off x="457200" y="765175"/>
            <a:ext cx="82296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GB" altLang="en-US" sz="3200">
                <a:solidFill>
                  <a:srgbClr val="000000"/>
                </a:solidFill>
                <a:latin typeface="Trebuchet MS" panose="020B0603020202020204" pitchFamily="34" charset="0"/>
              </a:rPr>
              <a:t>Asset ownership </a:t>
            </a:r>
          </a:p>
        </p:txBody>
      </p:sp>
      <p:pic>
        <p:nvPicPr>
          <p:cNvPr id="53252" name="Picture 5" descr="Locality logo strap cmyk high re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875" y="5735638"/>
            <a:ext cx="1871663" cy="993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3253" name="Rectangle 6"/>
          <p:cNvSpPr>
            <a:spLocks noChangeArrowheads="1"/>
          </p:cNvSpPr>
          <p:nvPr/>
        </p:nvSpPr>
        <p:spPr bwMode="auto">
          <a:xfrm>
            <a:off x="573088" y="1412875"/>
            <a:ext cx="8066087" cy="4537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fontAlgn="base">
              <a:spcBef>
                <a:spcPct val="20000"/>
              </a:spcBef>
              <a:spcAft>
                <a:spcPct val="0"/>
              </a:spcAft>
            </a:pPr>
            <a:r>
              <a:rPr lang="en-US" altLang="en-US" sz="3200" b="1">
                <a:solidFill>
                  <a:srgbClr val="000000"/>
                </a:solidFill>
              </a:rPr>
              <a:t>   </a:t>
            </a:r>
            <a:endParaRPr lang="en-US" altLang="en-US" sz="2800">
              <a:solidFill>
                <a:srgbClr val="000000"/>
              </a:solidFill>
            </a:endParaRPr>
          </a:p>
        </p:txBody>
      </p:sp>
      <p:sp>
        <p:nvSpPr>
          <p:cNvPr id="53254" name="Rectangle 6"/>
          <p:cNvSpPr>
            <a:spLocks noChangeArrowheads="1"/>
          </p:cNvSpPr>
          <p:nvPr/>
        </p:nvSpPr>
        <p:spPr bwMode="auto">
          <a:xfrm>
            <a:off x="2051050" y="1908175"/>
            <a:ext cx="5075238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GB" altLang="en-US" sz="2400" b="1">
                <a:solidFill>
                  <a:srgbClr val="000000"/>
                </a:solidFill>
                <a:latin typeface="Trebuchet MS" panose="020B0603020202020204" pitchFamily="34" charset="0"/>
              </a:rPr>
              <a:t>£700m of land and buildings in community ownership</a:t>
            </a:r>
            <a:endParaRPr lang="en-US" altLang="en-US" sz="2400" b="1">
              <a:solidFill>
                <a:srgbClr val="000000"/>
              </a:solidFill>
              <a:latin typeface="Trebuchet MS" panose="020B0603020202020204" pitchFamily="34" charset="0"/>
            </a:endParaRPr>
          </a:p>
        </p:txBody>
      </p:sp>
      <p:graphicFrame>
        <p:nvGraphicFramePr>
          <p:cNvPr id="53255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52823269"/>
              </p:ext>
            </p:extLst>
          </p:nvPr>
        </p:nvGraphicFramePr>
        <p:xfrm>
          <a:off x="1609593" y="2833688"/>
          <a:ext cx="5924814" cy="290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2" name="Chart" r:id="rId4" imgW="4667402" imgH="2286000" progId="Excel.Chart.8">
                  <p:embed/>
                </p:oleObj>
              </mc:Choice>
              <mc:Fallback>
                <p:oleObj name="Chart" r:id="rId4" imgW="4667402" imgH="2286000" progId="Excel.Char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09593" y="2833688"/>
                        <a:ext cx="5924814" cy="2901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02960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3"/>
          <p:cNvSpPr>
            <a:spLocks noChangeArrowheads="1"/>
          </p:cNvSpPr>
          <p:nvPr/>
        </p:nvSpPr>
        <p:spPr bwMode="auto">
          <a:xfrm>
            <a:off x="0" y="0"/>
            <a:ext cx="9144000" cy="620713"/>
          </a:xfrm>
          <a:prstGeom prst="rect">
            <a:avLst/>
          </a:prstGeom>
          <a:solidFill>
            <a:srgbClr val="00B9BC"/>
          </a:solidFill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3251" name="Text Box 4"/>
          <p:cNvSpPr txBox="1">
            <a:spLocks noChangeArrowheads="1"/>
          </p:cNvSpPr>
          <p:nvPr/>
        </p:nvSpPr>
        <p:spPr bwMode="auto">
          <a:xfrm>
            <a:off x="457200" y="765175"/>
            <a:ext cx="82296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ko-KR" altLang="en-US" sz="4000" smtClean="0">
                <a:solidFill>
                  <a:srgbClr val="000000"/>
                </a:solidFill>
                <a:latin typeface="다음_SemiBold" pitchFamily="2" charset="-127"/>
                <a:ea typeface="다음_SemiBold" pitchFamily="2" charset="-127"/>
              </a:rPr>
              <a:t>자산 소유권</a:t>
            </a:r>
            <a:endParaRPr lang="en-GB" altLang="en-US" sz="4000" dirty="0">
              <a:solidFill>
                <a:srgbClr val="000000"/>
              </a:solidFill>
              <a:latin typeface="다음_SemiBold" pitchFamily="2" charset="-127"/>
              <a:ea typeface="다음_SemiBold" pitchFamily="2" charset="-127"/>
            </a:endParaRPr>
          </a:p>
        </p:txBody>
      </p:sp>
      <p:pic>
        <p:nvPicPr>
          <p:cNvPr id="53252" name="Picture 5" descr="Locality logo strap cmyk high re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875" y="5735638"/>
            <a:ext cx="1871663" cy="993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3253" name="Rectangle 6"/>
          <p:cNvSpPr>
            <a:spLocks noChangeArrowheads="1"/>
          </p:cNvSpPr>
          <p:nvPr/>
        </p:nvSpPr>
        <p:spPr bwMode="auto">
          <a:xfrm>
            <a:off x="573088" y="1412875"/>
            <a:ext cx="8066087" cy="4537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fontAlgn="base">
              <a:spcBef>
                <a:spcPct val="20000"/>
              </a:spcBef>
              <a:spcAft>
                <a:spcPct val="0"/>
              </a:spcAft>
            </a:pPr>
            <a:r>
              <a:rPr lang="en-US" altLang="en-US" sz="3200" b="1">
                <a:solidFill>
                  <a:srgbClr val="000000"/>
                </a:solidFill>
              </a:rPr>
              <a:t>   </a:t>
            </a:r>
            <a:endParaRPr lang="en-US" altLang="en-US" sz="2800">
              <a:solidFill>
                <a:srgbClr val="000000"/>
              </a:solidFill>
            </a:endParaRPr>
          </a:p>
        </p:txBody>
      </p:sp>
      <p:sp>
        <p:nvSpPr>
          <p:cNvPr id="53254" name="Rectangle 6"/>
          <p:cNvSpPr>
            <a:spLocks noChangeArrowheads="1"/>
          </p:cNvSpPr>
          <p:nvPr/>
        </p:nvSpPr>
        <p:spPr bwMode="auto">
          <a:xfrm>
            <a:off x="994872" y="1908175"/>
            <a:ext cx="7187594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ko-KR" altLang="en-US" sz="2400" b="1" dirty="0" err="1" smtClean="0">
                <a:solidFill>
                  <a:srgbClr val="000000"/>
                </a:solidFill>
                <a:latin typeface="다음_SemiBold" pitchFamily="2" charset="-127"/>
                <a:ea typeface="다음_SemiBold" pitchFamily="2" charset="-127"/>
              </a:rPr>
              <a:t>커뮤니티오너쉽을</a:t>
            </a:r>
            <a:r>
              <a:rPr lang="ko-KR" altLang="en-US" sz="2400" b="1" dirty="0" smtClean="0">
                <a:solidFill>
                  <a:srgbClr val="000000"/>
                </a:solidFill>
                <a:latin typeface="다음_SemiBold" pitchFamily="2" charset="-127"/>
                <a:ea typeface="다음_SemiBold" pitchFamily="2" charset="-127"/>
              </a:rPr>
              <a:t> 통한 </a:t>
            </a:r>
            <a:endParaRPr lang="en-US" altLang="ko-KR" sz="2400" b="1" dirty="0" smtClean="0">
              <a:solidFill>
                <a:srgbClr val="000000"/>
              </a:solidFill>
              <a:latin typeface="다음_SemiBold" pitchFamily="2" charset="-127"/>
              <a:ea typeface="다음_SemiBold" pitchFamily="2" charset="-127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ko-KR" altLang="en-US" sz="2400" b="1" dirty="0" smtClean="0">
                <a:solidFill>
                  <a:srgbClr val="000000"/>
                </a:solidFill>
                <a:latin typeface="다음_SemiBold" pitchFamily="2" charset="-127"/>
                <a:ea typeface="다음_SemiBold" pitchFamily="2" charset="-127"/>
              </a:rPr>
              <a:t>토지와 건물의 자산가치는 </a:t>
            </a:r>
            <a:r>
              <a:rPr lang="en-GB" altLang="en-US" sz="2400" b="1" dirty="0" smtClean="0">
                <a:solidFill>
                  <a:srgbClr val="000000"/>
                </a:solidFill>
                <a:latin typeface="다음_SemiBold" pitchFamily="2" charset="-127"/>
                <a:ea typeface="다음_SemiBold" pitchFamily="2" charset="-127"/>
              </a:rPr>
              <a:t>1</a:t>
            </a:r>
            <a:r>
              <a:rPr lang="ko-KR" altLang="en-US" sz="2400" b="1" dirty="0" smtClean="0">
                <a:solidFill>
                  <a:srgbClr val="000000"/>
                </a:solidFill>
                <a:latin typeface="다음_SemiBold" pitchFamily="2" charset="-127"/>
                <a:ea typeface="다음_SemiBold" pitchFamily="2" charset="-127"/>
              </a:rPr>
              <a:t>조</a:t>
            </a:r>
            <a:r>
              <a:rPr lang="en-US" altLang="ko-KR" sz="2400" b="1" dirty="0" smtClean="0">
                <a:solidFill>
                  <a:srgbClr val="000000"/>
                </a:solidFill>
                <a:latin typeface="다음_SemiBold" pitchFamily="2" charset="-127"/>
                <a:ea typeface="다음_SemiBold" pitchFamily="2" charset="-127"/>
              </a:rPr>
              <a:t>2</a:t>
            </a:r>
            <a:r>
              <a:rPr lang="ko-KR" altLang="en-US" sz="2400" b="1" dirty="0" err="1" smtClean="0">
                <a:solidFill>
                  <a:srgbClr val="000000"/>
                </a:solidFill>
                <a:latin typeface="다음_SemiBold" pitchFamily="2" charset="-127"/>
                <a:ea typeface="다음_SemiBold" pitchFamily="2" charset="-127"/>
              </a:rPr>
              <a:t>천억원</a:t>
            </a:r>
            <a:r>
              <a:rPr lang="en-US" altLang="ko-KR" sz="2400" b="1" dirty="0">
                <a:solidFill>
                  <a:srgbClr val="000000"/>
                </a:solidFill>
                <a:latin typeface="다음_SemiBold" pitchFamily="2" charset="-127"/>
                <a:ea typeface="다음_SemiBold" pitchFamily="2" charset="-127"/>
              </a:rPr>
              <a:t>(</a:t>
            </a:r>
            <a:r>
              <a:rPr lang="en-GB" altLang="en-US" sz="2400" b="1" dirty="0" smtClean="0">
                <a:solidFill>
                  <a:srgbClr val="000000"/>
                </a:solidFill>
                <a:latin typeface="다음_SemiBold" pitchFamily="2" charset="-127"/>
                <a:ea typeface="다음_SemiBold" pitchFamily="2" charset="-127"/>
              </a:rPr>
              <a:t>£700m)</a:t>
            </a:r>
            <a:endParaRPr lang="en-US" altLang="en-US" sz="2400" b="1" dirty="0">
              <a:solidFill>
                <a:srgbClr val="000000"/>
              </a:solidFill>
              <a:latin typeface="다음_SemiBold" pitchFamily="2" charset="-127"/>
              <a:ea typeface="다음_SemiBold" pitchFamily="2" charset="-127"/>
            </a:endParaRPr>
          </a:p>
        </p:txBody>
      </p:sp>
      <p:graphicFrame>
        <p:nvGraphicFramePr>
          <p:cNvPr id="53255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67695353"/>
              </p:ext>
            </p:extLst>
          </p:nvPr>
        </p:nvGraphicFramePr>
        <p:xfrm>
          <a:off x="1609593" y="2833688"/>
          <a:ext cx="5924814" cy="290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" name="Chart" r:id="rId4" imgW="4667402" imgH="2286000" progId="Excel.Chart.8">
                  <p:embed/>
                </p:oleObj>
              </mc:Choice>
              <mc:Fallback>
                <p:oleObj name="Chart" r:id="rId4" imgW="4667402" imgH="2286000" progId="Excel.Char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09593" y="2833688"/>
                        <a:ext cx="5924814" cy="2901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79803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3"/>
          <p:cNvSpPr>
            <a:spLocks noChangeArrowheads="1"/>
          </p:cNvSpPr>
          <p:nvPr/>
        </p:nvSpPr>
        <p:spPr bwMode="auto">
          <a:xfrm>
            <a:off x="0" y="0"/>
            <a:ext cx="9144000" cy="620713"/>
          </a:xfrm>
          <a:prstGeom prst="rect">
            <a:avLst/>
          </a:prstGeom>
          <a:solidFill>
            <a:srgbClr val="00B9BC"/>
          </a:solidFill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4275" name="Text Box 4"/>
          <p:cNvSpPr txBox="1">
            <a:spLocks noChangeArrowheads="1"/>
          </p:cNvSpPr>
          <p:nvPr/>
        </p:nvSpPr>
        <p:spPr bwMode="auto">
          <a:xfrm>
            <a:off x="457200" y="765175"/>
            <a:ext cx="82296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GB" altLang="en-US" sz="3200">
                <a:solidFill>
                  <a:srgbClr val="000000"/>
                </a:solidFill>
                <a:latin typeface="Trebuchet MS" panose="020B0603020202020204" pitchFamily="34" charset="0"/>
              </a:rPr>
              <a:t>Asset ownership </a:t>
            </a:r>
          </a:p>
        </p:txBody>
      </p:sp>
      <p:pic>
        <p:nvPicPr>
          <p:cNvPr id="54276" name="Picture 5" descr="Locality logo strap cmyk high re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875" y="5735638"/>
            <a:ext cx="1871663" cy="993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4277" name="Rectangle 6"/>
          <p:cNvSpPr>
            <a:spLocks noChangeArrowheads="1"/>
          </p:cNvSpPr>
          <p:nvPr/>
        </p:nvSpPr>
        <p:spPr bwMode="auto">
          <a:xfrm>
            <a:off x="573088" y="1412875"/>
            <a:ext cx="8066087" cy="4537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fontAlgn="base">
              <a:spcBef>
                <a:spcPct val="20000"/>
              </a:spcBef>
              <a:spcAft>
                <a:spcPct val="0"/>
              </a:spcAft>
            </a:pPr>
            <a:r>
              <a:rPr lang="en-US" altLang="en-US" sz="3200" b="1">
                <a:solidFill>
                  <a:srgbClr val="000000"/>
                </a:solidFill>
              </a:rPr>
              <a:t>   </a:t>
            </a:r>
            <a:endParaRPr lang="en-US" altLang="en-US" sz="2800">
              <a:solidFill>
                <a:srgbClr val="000000"/>
              </a:solidFill>
            </a:endParaRPr>
          </a:p>
        </p:txBody>
      </p:sp>
      <p:sp>
        <p:nvSpPr>
          <p:cNvPr id="54280" name="Text Box 8"/>
          <p:cNvSpPr txBox="1">
            <a:spLocks noChangeArrowheads="1"/>
          </p:cNvSpPr>
          <p:nvPr/>
        </p:nvSpPr>
        <p:spPr bwMode="auto">
          <a:xfrm>
            <a:off x="1547813" y="1725613"/>
            <a:ext cx="6048375" cy="51244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GB" altLang="en-US" sz="2000" b="1" dirty="0">
                <a:solidFill>
                  <a:srgbClr val="000000"/>
                </a:solidFill>
                <a:latin typeface="Trebuchet MS" panose="020B0603020202020204" pitchFamily="34" charset="0"/>
              </a:rPr>
              <a:t>Communities sharing knowledge </a:t>
            </a:r>
          </a:p>
          <a:p>
            <a:pPr lvl="2" fontAlgn="base">
              <a:spcBef>
                <a:spcPct val="50000"/>
              </a:spcBef>
              <a:spcAft>
                <a:spcPct val="0"/>
              </a:spcAft>
              <a:buFontTx/>
              <a:buChar char="•"/>
            </a:pPr>
            <a:r>
              <a:rPr lang="en-GB" altLang="en-US" sz="2000" dirty="0" smtClean="0">
                <a:solidFill>
                  <a:srgbClr val="000000"/>
                </a:solidFill>
                <a:latin typeface="Trebuchet MS" panose="020B0603020202020204" pitchFamily="34" charset="0"/>
              </a:rPr>
              <a:t> </a:t>
            </a:r>
            <a:r>
              <a:rPr lang="en-GB" altLang="en-US" sz="2000" dirty="0">
                <a:solidFill>
                  <a:srgbClr val="000000"/>
                </a:solidFill>
                <a:latin typeface="Trebuchet MS" panose="020B0603020202020204" pitchFamily="34" charset="0"/>
              </a:rPr>
              <a:t>Study visits</a:t>
            </a:r>
          </a:p>
          <a:p>
            <a:pPr lvl="2" fontAlgn="base">
              <a:spcBef>
                <a:spcPct val="50000"/>
              </a:spcBef>
              <a:spcAft>
                <a:spcPct val="0"/>
              </a:spcAft>
              <a:buFontTx/>
              <a:buChar char="•"/>
            </a:pPr>
            <a:r>
              <a:rPr lang="en-GB" altLang="en-US" sz="2000" dirty="0">
                <a:solidFill>
                  <a:srgbClr val="000000"/>
                </a:solidFill>
                <a:latin typeface="Trebuchet MS" panose="020B0603020202020204" pitchFamily="34" charset="0"/>
              </a:rPr>
              <a:t> Mentoring </a:t>
            </a:r>
          </a:p>
          <a:p>
            <a:pPr lvl="2" fontAlgn="base">
              <a:spcBef>
                <a:spcPct val="50000"/>
              </a:spcBef>
              <a:spcAft>
                <a:spcPct val="0"/>
              </a:spcAft>
              <a:buFontTx/>
              <a:buChar char="•"/>
            </a:pPr>
            <a:r>
              <a:rPr lang="en-GB" altLang="en-US" sz="2000" dirty="0">
                <a:solidFill>
                  <a:srgbClr val="000000"/>
                </a:solidFill>
                <a:latin typeface="Trebuchet MS" panose="020B0603020202020204" pitchFamily="34" charset="0"/>
              </a:rPr>
              <a:t> </a:t>
            </a:r>
            <a:r>
              <a:rPr lang="en-GB" altLang="en-US" sz="2000" dirty="0" err="1">
                <a:solidFill>
                  <a:srgbClr val="000000"/>
                </a:solidFill>
                <a:latin typeface="Trebuchet MS" panose="020B0603020202020204" pitchFamily="34" charset="0"/>
              </a:rPr>
              <a:t>Masterclasses</a:t>
            </a:r>
            <a:r>
              <a:rPr lang="en-GB" altLang="en-US" sz="2000" dirty="0">
                <a:solidFill>
                  <a:srgbClr val="000000"/>
                </a:solidFill>
                <a:latin typeface="Trebuchet MS" panose="020B0603020202020204" pitchFamily="34" charset="0"/>
              </a:rPr>
              <a:t> </a:t>
            </a:r>
          </a:p>
          <a:p>
            <a:pPr lvl="2" fontAlgn="base">
              <a:spcBef>
                <a:spcPct val="50000"/>
              </a:spcBef>
              <a:spcAft>
                <a:spcPct val="0"/>
              </a:spcAft>
              <a:buFontTx/>
              <a:buChar char="•"/>
            </a:pPr>
            <a:r>
              <a:rPr lang="en-GB" altLang="en-US" sz="2000" dirty="0">
                <a:solidFill>
                  <a:srgbClr val="000000"/>
                </a:solidFill>
                <a:latin typeface="Trebuchet MS" panose="020B0603020202020204" pitchFamily="34" charset="0"/>
              </a:rPr>
              <a:t> </a:t>
            </a:r>
            <a:r>
              <a:rPr lang="en-GB" altLang="en-US" sz="2000" dirty="0" smtClean="0">
                <a:solidFill>
                  <a:srgbClr val="000000"/>
                </a:solidFill>
                <a:latin typeface="Trebuchet MS" panose="020B0603020202020204" pitchFamily="34" charset="0"/>
              </a:rPr>
              <a:t>Conferences</a:t>
            </a:r>
          </a:p>
          <a:p>
            <a:pPr lvl="2" fontAlgn="base">
              <a:spcBef>
                <a:spcPct val="50000"/>
              </a:spcBef>
              <a:spcAft>
                <a:spcPct val="0"/>
              </a:spcAft>
              <a:buFontTx/>
              <a:buChar char="•"/>
            </a:pPr>
            <a:r>
              <a:rPr lang="en-GB" altLang="en-US" sz="2000" dirty="0" smtClean="0">
                <a:solidFill>
                  <a:srgbClr val="000000"/>
                </a:solidFill>
                <a:latin typeface="Trebuchet MS" panose="020B0603020202020204" pitchFamily="34" charset="0"/>
              </a:rPr>
              <a:t> The Pool: 100 </a:t>
            </a:r>
            <a:r>
              <a:rPr lang="en-GB" altLang="en-US" sz="2000" dirty="0">
                <a:solidFill>
                  <a:srgbClr val="000000"/>
                </a:solidFill>
                <a:latin typeface="Trebuchet MS" panose="020B0603020202020204" pitchFamily="34" charset="0"/>
              </a:rPr>
              <a:t>associate consultants (mostly from community groups)</a:t>
            </a:r>
          </a:p>
          <a:p>
            <a:pPr lvl="2" fontAlgn="base">
              <a:spcBef>
                <a:spcPct val="50000"/>
              </a:spcBef>
              <a:spcAft>
                <a:spcPct val="0"/>
              </a:spcAft>
              <a:buFontTx/>
              <a:buChar char="•"/>
            </a:pPr>
            <a:r>
              <a:rPr lang="en-GB" altLang="en-US" sz="2000" dirty="0">
                <a:solidFill>
                  <a:srgbClr val="000000"/>
                </a:solidFill>
                <a:latin typeface="Trebuchet MS" panose="020B0603020202020204" pitchFamily="34" charset="0"/>
              </a:rPr>
              <a:t> </a:t>
            </a:r>
            <a:r>
              <a:rPr lang="en-GB" altLang="en-US" sz="2000" dirty="0" smtClean="0">
                <a:solidFill>
                  <a:srgbClr val="000000"/>
                </a:solidFill>
                <a:latin typeface="Trebuchet MS" panose="020B0603020202020204" pitchFamily="34" charset="0"/>
              </a:rPr>
              <a:t>Consultancy </a:t>
            </a:r>
            <a:r>
              <a:rPr lang="en-GB" altLang="en-US" sz="2000" dirty="0">
                <a:solidFill>
                  <a:srgbClr val="000000"/>
                </a:solidFill>
                <a:latin typeface="Trebuchet MS" panose="020B0603020202020204" pitchFamily="34" charset="0"/>
              </a:rPr>
              <a:t>for national government, local government, local projects. </a:t>
            </a:r>
          </a:p>
          <a:p>
            <a:pPr lvl="2" fontAlgn="base">
              <a:spcBef>
                <a:spcPct val="50000"/>
              </a:spcBef>
              <a:spcAft>
                <a:spcPct val="0"/>
              </a:spcAft>
              <a:buFontTx/>
              <a:buChar char="•"/>
            </a:pPr>
            <a:endParaRPr lang="en-GB" altLang="en-US" sz="2000" dirty="0">
              <a:solidFill>
                <a:srgbClr val="000000"/>
              </a:solidFill>
              <a:latin typeface="Trebuchet MS" panose="020B0603020202020204" pitchFamily="34" charset="0"/>
            </a:endParaRP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endParaRPr lang="en-GB" altLang="en-US" sz="2000" dirty="0">
              <a:solidFill>
                <a:srgbClr val="000000"/>
              </a:solidFill>
              <a:latin typeface="Trebuchet MS" panose="020B0603020202020204" pitchFamily="34" charset="0"/>
            </a:endParaRP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endParaRPr lang="en-US" alt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7268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3"/>
          <p:cNvSpPr>
            <a:spLocks noChangeArrowheads="1"/>
          </p:cNvSpPr>
          <p:nvPr/>
        </p:nvSpPr>
        <p:spPr bwMode="auto">
          <a:xfrm>
            <a:off x="0" y="0"/>
            <a:ext cx="9144000" cy="620713"/>
          </a:xfrm>
          <a:prstGeom prst="rect">
            <a:avLst/>
          </a:prstGeom>
          <a:solidFill>
            <a:srgbClr val="00B9BC"/>
          </a:solidFill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4275" name="Text Box 4"/>
          <p:cNvSpPr txBox="1">
            <a:spLocks noChangeArrowheads="1"/>
          </p:cNvSpPr>
          <p:nvPr/>
        </p:nvSpPr>
        <p:spPr bwMode="auto">
          <a:xfrm>
            <a:off x="457200" y="765175"/>
            <a:ext cx="82296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ko-KR" altLang="en-US" sz="4000" smtClean="0">
                <a:solidFill>
                  <a:srgbClr val="000000"/>
                </a:solidFill>
                <a:latin typeface="다음_SemiBold" pitchFamily="2" charset="-127"/>
                <a:ea typeface="다음_SemiBold" pitchFamily="2" charset="-127"/>
              </a:rPr>
              <a:t>자산 소유권</a:t>
            </a:r>
            <a:endParaRPr lang="en-GB" altLang="en-US" sz="4000" dirty="0">
              <a:solidFill>
                <a:srgbClr val="000000"/>
              </a:solidFill>
              <a:latin typeface="다음_SemiBold" pitchFamily="2" charset="-127"/>
              <a:ea typeface="다음_SemiBold" pitchFamily="2" charset="-127"/>
            </a:endParaRPr>
          </a:p>
        </p:txBody>
      </p:sp>
      <p:pic>
        <p:nvPicPr>
          <p:cNvPr id="54276" name="Picture 5" descr="Locality logo strap cmyk high re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875" y="5735638"/>
            <a:ext cx="1871663" cy="993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4277" name="Rectangle 6"/>
          <p:cNvSpPr>
            <a:spLocks noChangeArrowheads="1"/>
          </p:cNvSpPr>
          <p:nvPr/>
        </p:nvSpPr>
        <p:spPr bwMode="auto">
          <a:xfrm>
            <a:off x="573088" y="1412875"/>
            <a:ext cx="8066087" cy="4537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fontAlgn="base">
              <a:spcBef>
                <a:spcPct val="20000"/>
              </a:spcBef>
              <a:spcAft>
                <a:spcPct val="0"/>
              </a:spcAft>
            </a:pPr>
            <a:r>
              <a:rPr lang="en-US" altLang="en-US" sz="3200" b="1">
                <a:solidFill>
                  <a:srgbClr val="000000"/>
                </a:solidFill>
              </a:rPr>
              <a:t>   </a:t>
            </a:r>
            <a:endParaRPr lang="en-US" altLang="en-US" sz="2800">
              <a:solidFill>
                <a:srgbClr val="000000"/>
              </a:solidFill>
            </a:endParaRPr>
          </a:p>
        </p:txBody>
      </p:sp>
      <p:sp>
        <p:nvSpPr>
          <p:cNvPr id="54280" name="Text Box 8"/>
          <p:cNvSpPr txBox="1">
            <a:spLocks noChangeArrowheads="1"/>
          </p:cNvSpPr>
          <p:nvPr/>
        </p:nvSpPr>
        <p:spPr bwMode="auto">
          <a:xfrm>
            <a:off x="970962" y="1461657"/>
            <a:ext cx="7202078" cy="4339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ko-KR" altLang="en-US" sz="2400" b="1" dirty="0" smtClean="0">
                <a:solidFill>
                  <a:srgbClr val="000000"/>
                </a:solidFill>
                <a:latin typeface="다음_SemiBold" pitchFamily="2" charset="-127"/>
                <a:ea typeface="다음_SemiBold" pitchFamily="2" charset="-127"/>
              </a:rPr>
              <a:t>지역은 서로 지식을 공유한다</a:t>
            </a:r>
            <a:endParaRPr lang="en-GB" altLang="en-US" sz="2400" b="1" dirty="0">
              <a:solidFill>
                <a:srgbClr val="000000"/>
              </a:solidFill>
              <a:latin typeface="다음_SemiBold" pitchFamily="2" charset="-127"/>
              <a:ea typeface="다음_SemiBold" pitchFamily="2" charset="-127"/>
            </a:endParaRPr>
          </a:p>
          <a:p>
            <a:pPr marL="442913" lvl="2" fontAlgn="base">
              <a:spcBef>
                <a:spcPct val="50000"/>
              </a:spcBef>
              <a:spcAft>
                <a:spcPct val="0"/>
              </a:spcAft>
              <a:buFontTx/>
              <a:buChar char="•"/>
            </a:pPr>
            <a:r>
              <a:rPr lang="en-GB" altLang="en-US" sz="2400" dirty="0" smtClean="0">
                <a:solidFill>
                  <a:srgbClr val="000000"/>
                </a:solidFill>
                <a:latin typeface="다음_SemiBold" pitchFamily="2" charset="-127"/>
                <a:ea typeface="다음_SemiBold" pitchFamily="2" charset="-127"/>
              </a:rPr>
              <a:t> </a:t>
            </a:r>
            <a:r>
              <a:rPr lang="ko-KR" altLang="en-US" sz="2400" dirty="0" smtClean="0">
                <a:solidFill>
                  <a:srgbClr val="000000"/>
                </a:solidFill>
                <a:latin typeface="다음_SemiBold" pitchFamily="2" charset="-127"/>
                <a:ea typeface="다음_SemiBold" pitchFamily="2" charset="-127"/>
              </a:rPr>
              <a:t>사례조사</a:t>
            </a:r>
            <a:endParaRPr lang="en-GB" altLang="en-US" sz="2400" dirty="0">
              <a:solidFill>
                <a:srgbClr val="000000"/>
              </a:solidFill>
              <a:latin typeface="다음_SemiBold" pitchFamily="2" charset="-127"/>
              <a:ea typeface="다음_SemiBold" pitchFamily="2" charset="-127"/>
            </a:endParaRPr>
          </a:p>
          <a:p>
            <a:pPr marL="442913" lvl="2" fontAlgn="base">
              <a:spcBef>
                <a:spcPct val="50000"/>
              </a:spcBef>
              <a:spcAft>
                <a:spcPct val="0"/>
              </a:spcAft>
              <a:buFontTx/>
              <a:buChar char="•"/>
            </a:pPr>
            <a:r>
              <a:rPr lang="ko-KR" altLang="en-US" sz="2400" dirty="0" smtClean="0">
                <a:solidFill>
                  <a:srgbClr val="000000"/>
                </a:solidFill>
                <a:latin typeface="다음_SemiBold" pitchFamily="2" charset="-127"/>
                <a:ea typeface="다음_SemiBold" pitchFamily="2" charset="-127"/>
              </a:rPr>
              <a:t> </a:t>
            </a:r>
            <a:r>
              <a:rPr lang="ko-KR" altLang="en-US" sz="2400" dirty="0" err="1" smtClean="0">
                <a:solidFill>
                  <a:srgbClr val="000000"/>
                </a:solidFill>
                <a:latin typeface="다음_SemiBold" pitchFamily="2" charset="-127"/>
                <a:ea typeface="다음_SemiBold" pitchFamily="2" charset="-127"/>
              </a:rPr>
              <a:t>멘토링</a:t>
            </a:r>
            <a:endParaRPr lang="en-GB" altLang="en-US" sz="2400" dirty="0">
              <a:solidFill>
                <a:srgbClr val="000000"/>
              </a:solidFill>
              <a:latin typeface="다음_SemiBold" pitchFamily="2" charset="-127"/>
              <a:ea typeface="다음_SemiBold" pitchFamily="2" charset="-127"/>
            </a:endParaRPr>
          </a:p>
          <a:p>
            <a:pPr marL="442913" lvl="2" fontAlgn="base">
              <a:spcBef>
                <a:spcPct val="50000"/>
              </a:spcBef>
              <a:spcAft>
                <a:spcPct val="0"/>
              </a:spcAft>
              <a:buFontTx/>
              <a:buChar char="•"/>
            </a:pPr>
            <a:r>
              <a:rPr lang="en-GB" altLang="en-US" sz="2400" dirty="0">
                <a:solidFill>
                  <a:srgbClr val="000000"/>
                </a:solidFill>
                <a:latin typeface="다음_SemiBold" pitchFamily="2" charset="-127"/>
                <a:ea typeface="다음_SemiBold" pitchFamily="2" charset="-127"/>
              </a:rPr>
              <a:t> </a:t>
            </a:r>
            <a:r>
              <a:rPr lang="ko-KR" altLang="en-US" sz="2400" dirty="0" smtClean="0">
                <a:solidFill>
                  <a:srgbClr val="000000"/>
                </a:solidFill>
                <a:latin typeface="다음_SemiBold" pitchFamily="2" charset="-127"/>
                <a:ea typeface="다음_SemiBold" pitchFamily="2" charset="-127"/>
              </a:rPr>
              <a:t>전문컨설팅</a:t>
            </a:r>
            <a:endParaRPr lang="en-US" altLang="ko-KR" sz="2400" dirty="0" smtClean="0">
              <a:solidFill>
                <a:srgbClr val="000000"/>
              </a:solidFill>
              <a:latin typeface="다음_SemiBold" pitchFamily="2" charset="-127"/>
              <a:ea typeface="다음_SemiBold" pitchFamily="2" charset="-127"/>
            </a:endParaRPr>
          </a:p>
          <a:p>
            <a:pPr marL="442913" lvl="2" fontAlgn="base">
              <a:spcBef>
                <a:spcPct val="50000"/>
              </a:spcBef>
              <a:spcAft>
                <a:spcPct val="0"/>
              </a:spcAft>
              <a:buFontTx/>
              <a:buChar char="•"/>
            </a:pPr>
            <a:r>
              <a:rPr lang="en-GB" altLang="en-US" sz="2400" dirty="0" smtClean="0">
                <a:solidFill>
                  <a:srgbClr val="000000"/>
                </a:solidFill>
                <a:latin typeface="다음_SemiBold" pitchFamily="2" charset="-127"/>
                <a:ea typeface="다음_SemiBold" pitchFamily="2" charset="-127"/>
              </a:rPr>
              <a:t> </a:t>
            </a:r>
            <a:r>
              <a:rPr lang="ko-KR" altLang="en-US" sz="2400" dirty="0" err="1" smtClean="0">
                <a:solidFill>
                  <a:srgbClr val="000000"/>
                </a:solidFill>
                <a:latin typeface="다음_SemiBold" pitchFamily="2" charset="-127"/>
                <a:ea typeface="다음_SemiBold" pitchFamily="2" charset="-127"/>
              </a:rPr>
              <a:t>컨퍼런스</a:t>
            </a:r>
            <a:endParaRPr lang="en-GB" altLang="en-US" sz="2400" dirty="0" smtClean="0">
              <a:solidFill>
                <a:srgbClr val="000000"/>
              </a:solidFill>
              <a:latin typeface="다음_SemiBold" pitchFamily="2" charset="-127"/>
              <a:ea typeface="다음_SemiBold" pitchFamily="2" charset="-127"/>
            </a:endParaRPr>
          </a:p>
          <a:p>
            <a:pPr marL="442913" lvl="2" fontAlgn="base">
              <a:spcBef>
                <a:spcPct val="50000"/>
              </a:spcBef>
              <a:spcAft>
                <a:spcPct val="0"/>
              </a:spcAft>
              <a:buFontTx/>
              <a:buChar char="•"/>
            </a:pPr>
            <a:r>
              <a:rPr lang="en-GB" altLang="en-US" sz="2400" dirty="0" smtClean="0">
                <a:solidFill>
                  <a:srgbClr val="000000"/>
                </a:solidFill>
                <a:latin typeface="다음_SemiBold" pitchFamily="2" charset="-127"/>
                <a:ea typeface="다음_SemiBold" pitchFamily="2" charset="-127"/>
              </a:rPr>
              <a:t> </a:t>
            </a:r>
            <a:r>
              <a:rPr lang="ko-KR" altLang="en-US" sz="2400" dirty="0" err="1" smtClean="0">
                <a:solidFill>
                  <a:srgbClr val="000000"/>
                </a:solidFill>
                <a:latin typeface="다음_SemiBold" pitchFamily="2" charset="-127"/>
                <a:ea typeface="다음_SemiBold" pitchFamily="2" charset="-127"/>
              </a:rPr>
              <a:t>인력풀</a:t>
            </a:r>
            <a:r>
              <a:rPr lang="ko-KR" altLang="en-US" sz="2400" dirty="0" smtClean="0">
                <a:solidFill>
                  <a:srgbClr val="000000"/>
                </a:solidFill>
                <a:latin typeface="다음_SemiBold" pitchFamily="2" charset="-127"/>
                <a:ea typeface="다음_SemiBold" pitchFamily="2" charset="-127"/>
              </a:rPr>
              <a:t> </a:t>
            </a:r>
            <a:r>
              <a:rPr lang="en-US" altLang="ko-KR" sz="2400" dirty="0" smtClean="0">
                <a:solidFill>
                  <a:srgbClr val="000000"/>
                </a:solidFill>
                <a:latin typeface="다음_SemiBold" pitchFamily="2" charset="-127"/>
                <a:ea typeface="다음_SemiBold" pitchFamily="2" charset="-127"/>
              </a:rPr>
              <a:t>: 100</a:t>
            </a:r>
            <a:r>
              <a:rPr lang="ko-KR" altLang="en-US" sz="2400" dirty="0" smtClean="0">
                <a:solidFill>
                  <a:srgbClr val="000000"/>
                </a:solidFill>
                <a:latin typeface="다음_SemiBold" pitchFamily="2" charset="-127"/>
                <a:ea typeface="다음_SemiBold" pitchFamily="2" charset="-127"/>
              </a:rPr>
              <a:t>명의 컨설턴트</a:t>
            </a:r>
            <a:r>
              <a:rPr lang="en-GB" altLang="en-US" sz="2400" dirty="0" smtClean="0">
                <a:solidFill>
                  <a:srgbClr val="000000"/>
                </a:solidFill>
                <a:latin typeface="다음_SemiBold" pitchFamily="2" charset="-127"/>
                <a:ea typeface="다음_SemiBold" pitchFamily="2" charset="-127"/>
              </a:rPr>
              <a:t> </a:t>
            </a:r>
          </a:p>
          <a:p>
            <a:pPr marL="442913" lvl="2" fontAlgn="base">
              <a:spcBef>
                <a:spcPct val="50000"/>
              </a:spcBef>
              <a:spcAft>
                <a:spcPct val="0"/>
              </a:spcAft>
            </a:pPr>
            <a:r>
              <a:rPr lang="en-GB" altLang="en-US" sz="2400" dirty="0">
                <a:solidFill>
                  <a:srgbClr val="000000"/>
                </a:solidFill>
                <a:latin typeface="다음_SemiBold" pitchFamily="2" charset="-127"/>
                <a:ea typeface="다음_SemiBold" pitchFamily="2" charset="-127"/>
              </a:rPr>
              <a:t> </a:t>
            </a:r>
            <a:r>
              <a:rPr lang="en-GB" altLang="en-US" sz="2400" dirty="0" smtClean="0">
                <a:solidFill>
                  <a:srgbClr val="000000"/>
                </a:solidFill>
                <a:latin typeface="다음_SemiBold" pitchFamily="2" charset="-127"/>
                <a:ea typeface="다음_SemiBold" pitchFamily="2" charset="-127"/>
              </a:rPr>
              <a:t> </a:t>
            </a:r>
            <a:r>
              <a:rPr lang="en-GB" altLang="en-US" sz="2400" dirty="0" smtClean="0">
                <a:solidFill>
                  <a:srgbClr val="000000"/>
                </a:solidFill>
                <a:latin typeface="다음_SemiBold" pitchFamily="2" charset="-127"/>
                <a:ea typeface="다음_SemiBold" pitchFamily="2" charset="-127"/>
              </a:rPr>
              <a:t>(</a:t>
            </a:r>
            <a:r>
              <a:rPr lang="ko-KR" altLang="en-US" sz="2400" dirty="0" smtClean="0">
                <a:solidFill>
                  <a:srgbClr val="000000"/>
                </a:solidFill>
                <a:latin typeface="다음_SemiBold" pitchFamily="2" charset="-127"/>
                <a:ea typeface="다음_SemiBold" pitchFamily="2" charset="-127"/>
              </a:rPr>
              <a:t>대부분이 커뮤니티 조직의 멤버</a:t>
            </a:r>
            <a:r>
              <a:rPr lang="en-GB" altLang="en-US" sz="2400" dirty="0" smtClean="0">
                <a:solidFill>
                  <a:srgbClr val="000000"/>
                </a:solidFill>
                <a:latin typeface="다음_SemiBold" pitchFamily="2" charset="-127"/>
                <a:ea typeface="다음_SemiBold" pitchFamily="2" charset="-127"/>
              </a:rPr>
              <a:t>)</a:t>
            </a:r>
            <a:endParaRPr lang="en-GB" altLang="en-US" sz="2400" dirty="0">
              <a:solidFill>
                <a:srgbClr val="000000"/>
              </a:solidFill>
              <a:latin typeface="다음_SemiBold" pitchFamily="2" charset="-127"/>
              <a:ea typeface="다음_SemiBold" pitchFamily="2" charset="-127"/>
            </a:endParaRPr>
          </a:p>
          <a:p>
            <a:pPr marL="442913" lvl="2" fontAlgn="base">
              <a:spcBef>
                <a:spcPct val="50000"/>
              </a:spcBef>
              <a:spcAft>
                <a:spcPct val="0"/>
              </a:spcAft>
              <a:buFontTx/>
              <a:buChar char="•"/>
            </a:pPr>
            <a:r>
              <a:rPr lang="en-GB" altLang="en-US" sz="2400" dirty="0">
                <a:solidFill>
                  <a:srgbClr val="000000"/>
                </a:solidFill>
                <a:latin typeface="다음_SemiBold" pitchFamily="2" charset="-127"/>
                <a:ea typeface="다음_SemiBold" pitchFamily="2" charset="-127"/>
              </a:rPr>
              <a:t> </a:t>
            </a:r>
            <a:r>
              <a:rPr lang="ko-KR" altLang="en-US" sz="2400" dirty="0" smtClean="0">
                <a:solidFill>
                  <a:srgbClr val="000000"/>
                </a:solidFill>
                <a:latin typeface="다음_SemiBold" pitchFamily="2" charset="-127"/>
                <a:ea typeface="다음_SemiBold" pitchFamily="2" charset="-127"/>
              </a:rPr>
              <a:t>국가</a:t>
            </a:r>
            <a:r>
              <a:rPr lang="en-US" altLang="ko-KR" sz="2400" dirty="0" smtClean="0">
                <a:solidFill>
                  <a:srgbClr val="000000"/>
                </a:solidFill>
                <a:latin typeface="다음_SemiBold" pitchFamily="2" charset="-127"/>
                <a:ea typeface="다음_SemiBold" pitchFamily="2" charset="-127"/>
              </a:rPr>
              <a:t>, </a:t>
            </a:r>
            <a:r>
              <a:rPr lang="ko-KR" altLang="en-US" sz="2400" dirty="0" smtClean="0">
                <a:solidFill>
                  <a:srgbClr val="000000"/>
                </a:solidFill>
                <a:latin typeface="다음_SemiBold" pitchFamily="2" charset="-127"/>
                <a:ea typeface="다음_SemiBold" pitchFamily="2" charset="-127"/>
              </a:rPr>
              <a:t>지방정부</a:t>
            </a:r>
            <a:r>
              <a:rPr lang="en-US" altLang="ko-KR" sz="2400" dirty="0" smtClean="0">
                <a:solidFill>
                  <a:srgbClr val="000000"/>
                </a:solidFill>
                <a:latin typeface="다음_SemiBold" pitchFamily="2" charset="-127"/>
                <a:ea typeface="다음_SemiBold" pitchFamily="2" charset="-127"/>
              </a:rPr>
              <a:t>, </a:t>
            </a:r>
            <a:r>
              <a:rPr lang="ko-KR" altLang="en-US" sz="2400" dirty="0" smtClean="0">
                <a:solidFill>
                  <a:srgbClr val="000000"/>
                </a:solidFill>
                <a:latin typeface="다음_SemiBold" pitchFamily="2" charset="-127"/>
                <a:ea typeface="다음_SemiBold" pitchFamily="2" charset="-127"/>
              </a:rPr>
              <a:t>지역 프로젝트를 위한 자문</a:t>
            </a:r>
            <a:endParaRPr lang="en-GB" altLang="en-US" sz="2400" dirty="0">
              <a:solidFill>
                <a:srgbClr val="000000"/>
              </a:solidFill>
              <a:latin typeface="다음_SemiBold" pitchFamily="2" charset="-127"/>
              <a:ea typeface="다음_SemiBold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550415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3"/>
          <p:cNvSpPr>
            <a:spLocks noChangeArrowheads="1"/>
          </p:cNvSpPr>
          <p:nvPr/>
        </p:nvSpPr>
        <p:spPr bwMode="auto">
          <a:xfrm>
            <a:off x="0" y="0"/>
            <a:ext cx="9144000" cy="620713"/>
          </a:xfrm>
          <a:prstGeom prst="rect">
            <a:avLst/>
          </a:prstGeom>
          <a:solidFill>
            <a:srgbClr val="00B9BC"/>
          </a:solidFill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7347" name="Text Box 4"/>
          <p:cNvSpPr txBox="1">
            <a:spLocks noChangeArrowheads="1"/>
          </p:cNvSpPr>
          <p:nvPr/>
        </p:nvSpPr>
        <p:spPr bwMode="auto">
          <a:xfrm>
            <a:off x="457200" y="765175"/>
            <a:ext cx="82296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GB" altLang="en-US" sz="3200">
                <a:solidFill>
                  <a:srgbClr val="000000"/>
                </a:solidFill>
                <a:latin typeface="Trebuchet MS" panose="020B0603020202020204" pitchFamily="34" charset="0"/>
              </a:rPr>
              <a:t>Asset ownership </a:t>
            </a:r>
          </a:p>
        </p:txBody>
      </p:sp>
      <p:pic>
        <p:nvPicPr>
          <p:cNvPr id="57348" name="Picture 5" descr="Locality logo strap cmyk high re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875" y="5735638"/>
            <a:ext cx="1871663" cy="993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7349" name="Rectangle 6"/>
          <p:cNvSpPr>
            <a:spLocks noChangeArrowheads="1"/>
          </p:cNvSpPr>
          <p:nvPr/>
        </p:nvSpPr>
        <p:spPr bwMode="auto">
          <a:xfrm>
            <a:off x="573088" y="1412875"/>
            <a:ext cx="8066087" cy="4537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fontAlgn="base">
              <a:spcBef>
                <a:spcPct val="20000"/>
              </a:spcBef>
              <a:spcAft>
                <a:spcPct val="0"/>
              </a:spcAft>
            </a:pPr>
            <a:r>
              <a:rPr lang="en-US" altLang="en-US" sz="3200" b="1">
                <a:solidFill>
                  <a:srgbClr val="000000"/>
                </a:solidFill>
              </a:rPr>
              <a:t>   </a:t>
            </a:r>
            <a:endParaRPr lang="en-US" altLang="en-US" sz="2800">
              <a:solidFill>
                <a:srgbClr val="000000"/>
              </a:solidFill>
            </a:endParaRPr>
          </a:p>
        </p:txBody>
      </p:sp>
      <p:sp>
        <p:nvSpPr>
          <p:cNvPr id="57350" name="Text Box 6"/>
          <p:cNvSpPr txBox="1">
            <a:spLocks noChangeArrowheads="1"/>
          </p:cNvSpPr>
          <p:nvPr/>
        </p:nvSpPr>
        <p:spPr bwMode="auto">
          <a:xfrm>
            <a:off x="1547813" y="1725613"/>
            <a:ext cx="6048375" cy="1724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GB" altLang="en-US" sz="2000" b="1" dirty="0">
                <a:solidFill>
                  <a:srgbClr val="000000"/>
                </a:solidFill>
                <a:latin typeface="Trebuchet MS" panose="020B0603020202020204" pitchFamily="34" charset="0"/>
              </a:rPr>
              <a:t>Technical </a:t>
            </a:r>
            <a:r>
              <a:rPr lang="en-GB" altLang="en-US" sz="2000" b="1" dirty="0" smtClean="0">
                <a:solidFill>
                  <a:srgbClr val="000000"/>
                </a:solidFill>
                <a:latin typeface="Trebuchet MS" panose="020B0603020202020204" pitchFamily="34" charset="0"/>
              </a:rPr>
              <a:t>information and tools </a:t>
            </a:r>
            <a:endParaRPr lang="en-GB" altLang="en-US" sz="2000" b="1" dirty="0">
              <a:solidFill>
                <a:srgbClr val="000000"/>
              </a:solidFill>
              <a:latin typeface="Trebuchet MS" panose="020B0603020202020204" pitchFamily="34" charset="0"/>
            </a:endParaRP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endParaRPr lang="en-GB" altLang="en-US" sz="2000" dirty="0">
              <a:solidFill>
                <a:srgbClr val="000000"/>
              </a:solidFill>
              <a:latin typeface="Trebuchet MS" panose="020B0603020202020204" pitchFamily="34" charset="0"/>
            </a:endParaRP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endParaRPr lang="en-GB" altLang="en-US" sz="2000" dirty="0">
              <a:solidFill>
                <a:srgbClr val="000000"/>
              </a:solidFill>
              <a:latin typeface="Trebuchet MS" panose="020B0603020202020204" pitchFamily="34" charset="0"/>
            </a:endParaRP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endParaRPr lang="en-US" altLang="en-US" dirty="0">
              <a:solidFill>
                <a:srgbClr val="000000"/>
              </a:solidFill>
            </a:endParaRPr>
          </a:p>
        </p:txBody>
      </p:sp>
      <p:graphicFrame>
        <p:nvGraphicFramePr>
          <p:cNvPr id="57358" name="Object 14"/>
          <p:cNvGraphicFramePr>
            <a:graphicFrameLocks noChangeAspect="1"/>
          </p:cNvGraphicFramePr>
          <p:nvPr/>
        </p:nvGraphicFramePr>
        <p:xfrm>
          <a:off x="900113" y="2205038"/>
          <a:ext cx="2344737" cy="3311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5" name="Acrobat Document" r:id="rId4" imgW="5686349" imgH="8029346" progId="AcroExch.Document.7">
                  <p:embed/>
                </p:oleObj>
              </mc:Choice>
              <mc:Fallback>
                <p:oleObj name="Acrobat Document" r:id="rId4" imgW="5686349" imgH="8029346" progId="AcroExch.Document.7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00113" y="2205038"/>
                        <a:ext cx="2344737" cy="33115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" name="Picture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919788" y="2184865"/>
            <a:ext cx="2369608" cy="333928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063" y="2205037"/>
            <a:ext cx="2322512" cy="32989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3726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3"/>
          <p:cNvSpPr>
            <a:spLocks noChangeArrowheads="1"/>
          </p:cNvSpPr>
          <p:nvPr/>
        </p:nvSpPr>
        <p:spPr bwMode="auto">
          <a:xfrm>
            <a:off x="0" y="0"/>
            <a:ext cx="9144000" cy="620713"/>
          </a:xfrm>
          <a:prstGeom prst="rect">
            <a:avLst/>
          </a:prstGeom>
          <a:solidFill>
            <a:srgbClr val="00B9BC"/>
          </a:solidFill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7347" name="Text Box 4"/>
          <p:cNvSpPr txBox="1">
            <a:spLocks noChangeArrowheads="1"/>
          </p:cNvSpPr>
          <p:nvPr/>
        </p:nvSpPr>
        <p:spPr bwMode="auto">
          <a:xfrm>
            <a:off x="457200" y="765175"/>
            <a:ext cx="82296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ko-KR" altLang="en-US" sz="4000" smtClean="0">
                <a:solidFill>
                  <a:srgbClr val="000000"/>
                </a:solidFill>
                <a:latin typeface="다음_SemiBold" pitchFamily="2" charset="-127"/>
                <a:ea typeface="다음_SemiBold" pitchFamily="2" charset="-127"/>
              </a:rPr>
              <a:t>자산 소유권</a:t>
            </a:r>
            <a:endParaRPr lang="en-GB" altLang="en-US" sz="4000" dirty="0">
              <a:solidFill>
                <a:srgbClr val="000000"/>
              </a:solidFill>
              <a:latin typeface="다음_SemiBold" pitchFamily="2" charset="-127"/>
              <a:ea typeface="다음_SemiBold" pitchFamily="2" charset="-127"/>
            </a:endParaRPr>
          </a:p>
        </p:txBody>
      </p:sp>
      <p:pic>
        <p:nvPicPr>
          <p:cNvPr id="57348" name="Picture 5" descr="Locality logo strap cmyk high re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875" y="5735638"/>
            <a:ext cx="1871663" cy="993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7349" name="Rectangle 6"/>
          <p:cNvSpPr>
            <a:spLocks noChangeArrowheads="1"/>
          </p:cNvSpPr>
          <p:nvPr/>
        </p:nvSpPr>
        <p:spPr bwMode="auto">
          <a:xfrm>
            <a:off x="573088" y="1412875"/>
            <a:ext cx="8066087" cy="4537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fontAlgn="base">
              <a:spcBef>
                <a:spcPct val="20000"/>
              </a:spcBef>
              <a:spcAft>
                <a:spcPct val="0"/>
              </a:spcAft>
            </a:pPr>
            <a:r>
              <a:rPr lang="en-US" altLang="en-US" sz="3200" b="1">
                <a:solidFill>
                  <a:srgbClr val="000000"/>
                </a:solidFill>
              </a:rPr>
              <a:t>   </a:t>
            </a:r>
            <a:endParaRPr lang="en-US" altLang="en-US" sz="2800">
              <a:solidFill>
                <a:srgbClr val="000000"/>
              </a:solidFill>
            </a:endParaRPr>
          </a:p>
        </p:txBody>
      </p:sp>
      <p:sp>
        <p:nvSpPr>
          <p:cNvPr id="57350" name="Text Box 6"/>
          <p:cNvSpPr txBox="1">
            <a:spLocks noChangeArrowheads="1"/>
          </p:cNvSpPr>
          <p:nvPr/>
        </p:nvSpPr>
        <p:spPr bwMode="auto">
          <a:xfrm>
            <a:off x="1547813" y="1725613"/>
            <a:ext cx="6048375" cy="1724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ko-KR" altLang="en-US" sz="2000" b="1" dirty="0" smtClean="0">
                <a:solidFill>
                  <a:srgbClr val="000000"/>
                </a:solidFill>
                <a:latin typeface="다음_SemiBold" pitchFamily="2" charset="-127"/>
                <a:ea typeface="다음_SemiBold" pitchFamily="2" charset="-127"/>
              </a:rPr>
              <a:t>기술적 정보와 도구들</a:t>
            </a:r>
            <a:endParaRPr lang="en-GB" altLang="en-US" sz="2000" b="1" dirty="0">
              <a:solidFill>
                <a:srgbClr val="000000"/>
              </a:solidFill>
              <a:latin typeface="다음_SemiBold" pitchFamily="2" charset="-127"/>
              <a:ea typeface="다음_SemiBold" pitchFamily="2" charset="-127"/>
            </a:endParaRP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endParaRPr lang="en-GB" altLang="en-US" sz="2000" dirty="0">
              <a:solidFill>
                <a:srgbClr val="000000"/>
              </a:solidFill>
              <a:latin typeface="다음_SemiBold" pitchFamily="2" charset="-127"/>
              <a:ea typeface="다음_SemiBold" pitchFamily="2" charset="-127"/>
            </a:endParaRP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endParaRPr lang="en-GB" altLang="en-US" sz="2000" dirty="0">
              <a:solidFill>
                <a:srgbClr val="000000"/>
              </a:solidFill>
              <a:latin typeface="다음_SemiBold" pitchFamily="2" charset="-127"/>
              <a:ea typeface="다음_SemiBold" pitchFamily="2" charset="-127"/>
            </a:endParaRP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endParaRPr lang="en-US" altLang="en-US" dirty="0">
              <a:solidFill>
                <a:srgbClr val="000000"/>
              </a:solidFill>
              <a:latin typeface="다음_SemiBold" pitchFamily="2" charset="-127"/>
              <a:ea typeface="다음_SemiBold" pitchFamily="2" charset="-127"/>
            </a:endParaRPr>
          </a:p>
        </p:txBody>
      </p:sp>
      <p:graphicFrame>
        <p:nvGraphicFramePr>
          <p:cNvPr id="57358" name="Object 14"/>
          <p:cNvGraphicFramePr>
            <a:graphicFrameLocks noChangeAspect="1"/>
          </p:cNvGraphicFramePr>
          <p:nvPr/>
        </p:nvGraphicFramePr>
        <p:xfrm>
          <a:off x="900113" y="2205038"/>
          <a:ext cx="2344737" cy="3311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1" name="Acrobat Document" r:id="rId4" imgW="5686349" imgH="8029346" progId="AcroExch.Document.7">
                  <p:embed/>
                </p:oleObj>
              </mc:Choice>
              <mc:Fallback>
                <p:oleObj name="Acrobat Document" r:id="rId4" imgW="5686349" imgH="8029346" progId="AcroExch.Document.7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00113" y="2205038"/>
                        <a:ext cx="2344737" cy="33115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" name="Picture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919788" y="2184865"/>
            <a:ext cx="2369608" cy="333928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063" y="2205037"/>
            <a:ext cx="2322512" cy="32989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0948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3"/>
          <p:cNvSpPr>
            <a:spLocks noChangeArrowheads="1"/>
          </p:cNvSpPr>
          <p:nvPr/>
        </p:nvSpPr>
        <p:spPr bwMode="auto">
          <a:xfrm>
            <a:off x="0" y="0"/>
            <a:ext cx="9144000" cy="620713"/>
          </a:xfrm>
          <a:prstGeom prst="rect">
            <a:avLst/>
          </a:prstGeom>
          <a:solidFill>
            <a:srgbClr val="00B9BC"/>
          </a:solidFill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1443" name="Text Box 4"/>
          <p:cNvSpPr txBox="1">
            <a:spLocks noChangeArrowheads="1"/>
          </p:cNvSpPr>
          <p:nvPr/>
        </p:nvSpPr>
        <p:spPr bwMode="auto">
          <a:xfrm>
            <a:off x="457200" y="765175"/>
            <a:ext cx="82296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GB" altLang="en-US" sz="3200">
                <a:solidFill>
                  <a:srgbClr val="000000"/>
                </a:solidFill>
                <a:latin typeface="Trebuchet MS" panose="020B0603020202020204" pitchFamily="34" charset="0"/>
              </a:rPr>
              <a:t>Asset ownership </a:t>
            </a:r>
          </a:p>
        </p:txBody>
      </p:sp>
      <p:pic>
        <p:nvPicPr>
          <p:cNvPr id="61444" name="Picture 5" descr="Locality logo strap cmyk high re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875" y="5735638"/>
            <a:ext cx="1871663" cy="993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45" name="Rectangle 6"/>
          <p:cNvSpPr>
            <a:spLocks noChangeArrowheads="1"/>
          </p:cNvSpPr>
          <p:nvPr/>
        </p:nvSpPr>
        <p:spPr bwMode="auto">
          <a:xfrm>
            <a:off x="573088" y="1412875"/>
            <a:ext cx="8066087" cy="4537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fontAlgn="base">
              <a:spcBef>
                <a:spcPct val="20000"/>
              </a:spcBef>
              <a:spcAft>
                <a:spcPct val="0"/>
              </a:spcAft>
            </a:pPr>
            <a:r>
              <a:rPr lang="en-US" altLang="en-US" sz="3200" b="1">
                <a:solidFill>
                  <a:srgbClr val="000000"/>
                </a:solidFill>
              </a:rPr>
              <a:t>   </a:t>
            </a:r>
            <a:endParaRPr lang="en-US" altLang="en-US" sz="2800">
              <a:solidFill>
                <a:srgbClr val="000000"/>
              </a:solidFill>
            </a:endParaRPr>
          </a:p>
        </p:txBody>
      </p:sp>
      <p:sp>
        <p:nvSpPr>
          <p:cNvPr id="61446" name="Text Box 6"/>
          <p:cNvSpPr txBox="1">
            <a:spLocks noChangeArrowheads="1"/>
          </p:cNvSpPr>
          <p:nvPr/>
        </p:nvSpPr>
        <p:spPr bwMode="auto">
          <a:xfrm>
            <a:off x="1547813" y="1725613"/>
            <a:ext cx="6048375" cy="1724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GB" altLang="en-US" sz="2000" b="1">
                <a:solidFill>
                  <a:srgbClr val="000000"/>
                </a:solidFill>
                <a:latin typeface="Trebuchet MS" panose="020B0603020202020204" pitchFamily="34" charset="0"/>
              </a:rPr>
              <a:t>Partnerships with national and local government </a:t>
            </a: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endParaRPr lang="en-GB" altLang="en-US" sz="2000">
              <a:solidFill>
                <a:srgbClr val="000000"/>
              </a:solidFill>
              <a:latin typeface="Trebuchet MS" panose="020B0603020202020204" pitchFamily="34" charset="0"/>
            </a:endParaRP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endParaRPr lang="en-GB" altLang="en-US" sz="2000">
              <a:solidFill>
                <a:srgbClr val="000000"/>
              </a:solidFill>
              <a:latin typeface="Trebuchet MS" panose="020B0603020202020204" pitchFamily="34" charset="0"/>
            </a:endParaRP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endParaRPr lang="en-US" altLang="en-US">
              <a:solidFill>
                <a:srgbClr val="000000"/>
              </a:solidFill>
            </a:endParaRPr>
          </a:p>
        </p:txBody>
      </p:sp>
      <p:pic>
        <p:nvPicPr>
          <p:cNvPr id="61448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2138" y="2387600"/>
            <a:ext cx="3122612" cy="3348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11896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3"/>
          <p:cNvSpPr>
            <a:spLocks noChangeArrowheads="1"/>
          </p:cNvSpPr>
          <p:nvPr/>
        </p:nvSpPr>
        <p:spPr bwMode="auto">
          <a:xfrm>
            <a:off x="0" y="0"/>
            <a:ext cx="9144000" cy="620713"/>
          </a:xfrm>
          <a:prstGeom prst="rect">
            <a:avLst/>
          </a:prstGeom>
          <a:solidFill>
            <a:srgbClr val="00B9BC"/>
          </a:solidFill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en-US" altLang="en-US">
              <a:solidFill>
                <a:srgbClr val="000000"/>
              </a:solidFill>
            </a:endParaRPr>
          </a:p>
        </p:txBody>
      </p:sp>
      <p:pic>
        <p:nvPicPr>
          <p:cNvPr id="61444" name="Picture 5" descr="Locality logo strap cmyk high re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875" y="5735638"/>
            <a:ext cx="1871663" cy="993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45" name="Rectangle 6"/>
          <p:cNvSpPr>
            <a:spLocks noChangeArrowheads="1"/>
          </p:cNvSpPr>
          <p:nvPr/>
        </p:nvSpPr>
        <p:spPr bwMode="auto">
          <a:xfrm>
            <a:off x="573088" y="1412875"/>
            <a:ext cx="8066087" cy="4537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fontAlgn="base">
              <a:spcBef>
                <a:spcPct val="20000"/>
              </a:spcBef>
              <a:spcAft>
                <a:spcPct val="0"/>
              </a:spcAft>
            </a:pPr>
            <a:r>
              <a:rPr lang="en-US" altLang="en-US" sz="3200" b="1">
                <a:solidFill>
                  <a:srgbClr val="000000"/>
                </a:solidFill>
              </a:rPr>
              <a:t>   </a:t>
            </a:r>
            <a:endParaRPr lang="en-US" altLang="en-US" sz="2800">
              <a:solidFill>
                <a:srgbClr val="000000"/>
              </a:solidFill>
            </a:endParaRPr>
          </a:p>
        </p:txBody>
      </p:sp>
      <p:sp>
        <p:nvSpPr>
          <p:cNvPr id="61446" name="Text Box 6"/>
          <p:cNvSpPr txBox="1">
            <a:spLocks noChangeArrowheads="1"/>
          </p:cNvSpPr>
          <p:nvPr/>
        </p:nvSpPr>
        <p:spPr bwMode="auto">
          <a:xfrm>
            <a:off x="1547813" y="1725613"/>
            <a:ext cx="6048375" cy="1738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ko-KR" altLang="en-US" sz="2000" b="1" dirty="0" smtClean="0">
                <a:solidFill>
                  <a:srgbClr val="000000"/>
                </a:solidFill>
                <a:latin typeface="다음_SemiBold" pitchFamily="2" charset="-127"/>
                <a:ea typeface="다음_SemiBold" pitchFamily="2" charset="-127"/>
              </a:rPr>
              <a:t>국가와 지방정부와의 </a:t>
            </a:r>
            <a:r>
              <a:rPr lang="ko-KR" altLang="en-US" sz="2000" b="1" dirty="0" err="1" smtClean="0">
                <a:solidFill>
                  <a:srgbClr val="000000"/>
                </a:solidFill>
                <a:latin typeface="다음_SemiBold" pitchFamily="2" charset="-127"/>
                <a:ea typeface="다음_SemiBold" pitchFamily="2" charset="-127"/>
              </a:rPr>
              <a:t>파트너쉽</a:t>
            </a:r>
            <a:endParaRPr lang="en-GB" altLang="en-US" sz="2000" b="1" dirty="0">
              <a:solidFill>
                <a:srgbClr val="000000"/>
              </a:solidFill>
              <a:latin typeface="다음_SemiBold" pitchFamily="2" charset="-127"/>
              <a:ea typeface="다음_SemiBold" pitchFamily="2" charset="-127"/>
            </a:endParaRP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endParaRPr lang="en-GB" altLang="en-US" sz="2000" dirty="0">
              <a:solidFill>
                <a:srgbClr val="000000"/>
              </a:solidFill>
              <a:latin typeface="다음_SemiBold" pitchFamily="2" charset="-127"/>
              <a:ea typeface="다음_SemiBold" pitchFamily="2" charset="-127"/>
            </a:endParaRP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endParaRPr lang="en-GB" altLang="en-US" sz="2000" dirty="0">
              <a:solidFill>
                <a:srgbClr val="000000"/>
              </a:solidFill>
              <a:latin typeface="다음_SemiBold" pitchFamily="2" charset="-127"/>
              <a:ea typeface="다음_SemiBold" pitchFamily="2" charset="-127"/>
            </a:endParaRP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endParaRPr lang="en-US" altLang="en-US" dirty="0">
              <a:solidFill>
                <a:srgbClr val="000000"/>
              </a:solidFill>
              <a:latin typeface="다음_SemiBold" pitchFamily="2" charset="-127"/>
              <a:ea typeface="다음_SemiBold" pitchFamily="2" charset="-127"/>
            </a:endParaRPr>
          </a:p>
        </p:txBody>
      </p:sp>
      <p:pic>
        <p:nvPicPr>
          <p:cNvPr id="61448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2138" y="2387600"/>
            <a:ext cx="3122612" cy="3348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457200" y="765175"/>
            <a:ext cx="82296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ko-KR" altLang="en-US" sz="4000" smtClean="0">
                <a:solidFill>
                  <a:srgbClr val="000000"/>
                </a:solidFill>
                <a:latin typeface="다음_SemiBold" pitchFamily="2" charset="-127"/>
                <a:ea typeface="다음_SemiBold" pitchFamily="2" charset="-127"/>
              </a:rPr>
              <a:t>자산 소유권</a:t>
            </a:r>
            <a:endParaRPr lang="en-GB" altLang="en-US" sz="4000" dirty="0">
              <a:solidFill>
                <a:srgbClr val="000000"/>
              </a:solidFill>
              <a:latin typeface="다음_SemiBold" pitchFamily="2" charset="-127"/>
              <a:ea typeface="다음_SemiBold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134876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4213" y="1654175"/>
            <a:ext cx="7772400" cy="1944688"/>
          </a:xfrm>
        </p:spPr>
        <p:txBody>
          <a:bodyPr/>
          <a:lstStyle/>
          <a:p>
            <a:pPr eaLnBrk="1" hangingPunct="1"/>
            <a:r>
              <a:rPr lang="en-GB" altLang="en-US" sz="4800" dirty="0" smtClean="0">
                <a:solidFill>
                  <a:schemeClr val="tx1"/>
                </a:solidFill>
                <a:latin typeface="Trebuchet MS" panose="020B0603020202020204" pitchFamily="34" charset="0"/>
              </a:rPr>
              <a:t>Communities ambitious for change</a:t>
            </a:r>
            <a:r>
              <a:rPr lang="en-GB" altLang="en-US" sz="4800" dirty="0" smtClean="0">
                <a:solidFill>
                  <a:schemeClr val="tx1"/>
                </a:solidFill>
                <a:latin typeface="Museo Slab 500" pitchFamily="50" charset="0"/>
              </a:rPr>
              <a:t> </a:t>
            </a:r>
          </a:p>
        </p:txBody>
      </p:sp>
      <p:sp>
        <p:nvSpPr>
          <p:cNvPr id="3075" name="Rectangle 16"/>
          <p:cNvSpPr>
            <a:spLocks noChangeArrowheads="1"/>
          </p:cNvSpPr>
          <p:nvPr/>
        </p:nvSpPr>
        <p:spPr bwMode="auto">
          <a:xfrm>
            <a:off x="0" y="0"/>
            <a:ext cx="9144000" cy="620713"/>
          </a:xfrm>
          <a:prstGeom prst="rect">
            <a:avLst/>
          </a:prstGeom>
          <a:solidFill>
            <a:srgbClr val="00B9BC"/>
          </a:solidFill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3076" name="Text Box 17"/>
          <p:cNvSpPr txBox="1">
            <a:spLocks noChangeArrowheads="1"/>
          </p:cNvSpPr>
          <p:nvPr/>
        </p:nvSpPr>
        <p:spPr bwMode="auto">
          <a:xfrm>
            <a:off x="684213" y="3232150"/>
            <a:ext cx="77724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3077" name="Text Box 18"/>
          <p:cNvSpPr txBox="1">
            <a:spLocks noChangeArrowheads="1"/>
          </p:cNvSpPr>
          <p:nvPr/>
        </p:nvSpPr>
        <p:spPr bwMode="auto">
          <a:xfrm>
            <a:off x="684213" y="4005263"/>
            <a:ext cx="7632700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GB" altLang="en-US" sz="2400" dirty="0" smtClean="0">
                <a:solidFill>
                  <a:srgbClr val="000000"/>
                </a:solidFill>
                <a:latin typeface="Trebuchet MS" panose="020B0603020202020204" pitchFamily="34" charset="0"/>
              </a:rPr>
              <a:t>Geraldine Blake</a:t>
            </a:r>
          </a:p>
          <a:p>
            <a:pPr algn="ct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GB" altLang="en-US" sz="2400" dirty="0" smtClean="0">
                <a:solidFill>
                  <a:srgbClr val="000000"/>
                </a:solidFill>
                <a:latin typeface="Trebuchet MS" panose="020B0603020202020204" pitchFamily="34" charset="0"/>
              </a:rPr>
              <a:t>Chair of Locality London Region </a:t>
            </a:r>
          </a:p>
          <a:p>
            <a:pPr algn="ct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GB" altLang="en-US" sz="2400" dirty="0" smtClean="0">
                <a:solidFill>
                  <a:srgbClr val="000000"/>
                </a:solidFill>
                <a:latin typeface="Trebuchet MS" panose="020B0603020202020204" pitchFamily="34" charset="0"/>
              </a:rPr>
              <a:t>Chief Executive of Community Links </a:t>
            </a:r>
            <a:endParaRPr lang="en-GB" altLang="en-US" sz="2400" dirty="0">
              <a:solidFill>
                <a:srgbClr val="000000"/>
              </a:solidFill>
              <a:latin typeface="Trebuchet MS" panose="020B0603020202020204" pitchFamily="34" charset="0"/>
            </a:endParaRPr>
          </a:p>
        </p:txBody>
      </p:sp>
      <p:pic>
        <p:nvPicPr>
          <p:cNvPr id="3078" name="Picture 19" descr="Locality logo strap cmyk high re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875" y="5735638"/>
            <a:ext cx="1871663" cy="993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18980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1476375" y="3213100"/>
            <a:ext cx="6400800" cy="1752600"/>
          </a:xfrm>
        </p:spPr>
        <p:txBody>
          <a:bodyPr/>
          <a:lstStyle/>
          <a:p>
            <a:r>
              <a:rPr lang="en-GB" altLang="en-US" sz="3600" b="1" dirty="0" smtClean="0"/>
              <a:t>Assets driving growth of Local Community</a:t>
            </a:r>
          </a:p>
          <a:p>
            <a:r>
              <a:rPr lang="en-GB" altLang="en-US" sz="3600" b="1" dirty="0" smtClean="0"/>
              <a:t>Our Learning </a:t>
            </a:r>
            <a:endParaRPr lang="en-US" altLang="en-US" sz="3600" b="1" dirty="0"/>
          </a:p>
        </p:txBody>
      </p:sp>
      <p:pic>
        <p:nvPicPr>
          <p:cNvPr id="3078" name="Picture 6" descr="COLOUR JPEG LOGO FOR MOST USE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150" y="549275"/>
            <a:ext cx="5595938" cy="2273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79" name="Text Box 7"/>
          <p:cNvSpPr txBox="1">
            <a:spLocks noChangeArrowheads="1"/>
          </p:cNvSpPr>
          <p:nvPr/>
        </p:nvSpPr>
        <p:spPr bwMode="auto">
          <a:xfrm>
            <a:off x="1258888" y="5229225"/>
            <a:ext cx="6626225" cy="895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20000"/>
              </a:spcBef>
              <a:spcAft>
                <a:spcPct val="0"/>
              </a:spcAft>
            </a:pPr>
            <a:r>
              <a:rPr lang="en-GB" altLang="en-US" sz="2400" b="1" dirty="0">
                <a:solidFill>
                  <a:srgbClr val="000000"/>
                </a:solidFill>
              </a:rPr>
              <a:t>Geraldine Blake </a:t>
            </a:r>
          </a:p>
          <a:p>
            <a:pPr algn="ctr" fontAlgn="base">
              <a:spcBef>
                <a:spcPct val="20000"/>
              </a:spcBef>
              <a:spcAft>
                <a:spcPct val="0"/>
              </a:spcAft>
            </a:pPr>
            <a:r>
              <a:rPr lang="en-GB" altLang="en-US" sz="2400" b="1" dirty="0">
                <a:solidFill>
                  <a:srgbClr val="000000"/>
                </a:solidFill>
              </a:rPr>
              <a:t>Chief Executive </a:t>
            </a:r>
            <a:endParaRPr lang="en-US" altLang="en-US" sz="2400" b="1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622359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1476375" y="3429000"/>
            <a:ext cx="6400800" cy="1536700"/>
          </a:xfrm>
        </p:spPr>
        <p:txBody>
          <a:bodyPr/>
          <a:lstStyle/>
          <a:p>
            <a:r>
              <a:rPr lang="ko-KR" altLang="en-US" sz="3600" dirty="0" smtClean="0">
                <a:latin typeface="다음_SemiBold" pitchFamily="2" charset="-127"/>
                <a:ea typeface="다음_SemiBold" pitchFamily="2" charset="-127"/>
              </a:rPr>
              <a:t>지역커뮤니티의 성장을 이끄는 자산형성의 경험</a:t>
            </a:r>
            <a:endParaRPr lang="en-US" altLang="en-US" sz="3600" dirty="0">
              <a:latin typeface="다음_SemiBold" pitchFamily="2" charset="-127"/>
              <a:ea typeface="다음_SemiBold" pitchFamily="2" charset="-127"/>
            </a:endParaRPr>
          </a:p>
        </p:txBody>
      </p:sp>
      <p:pic>
        <p:nvPicPr>
          <p:cNvPr id="3078" name="Picture 6" descr="COLOUR JPEG LOGO FOR MOST USE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150" y="549275"/>
            <a:ext cx="5595938" cy="2273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79" name="Text Box 7"/>
          <p:cNvSpPr txBox="1">
            <a:spLocks noChangeArrowheads="1"/>
          </p:cNvSpPr>
          <p:nvPr/>
        </p:nvSpPr>
        <p:spPr bwMode="auto">
          <a:xfrm>
            <a:off x="1258888" y="5229225"/>
            <a:ext cx="662622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20000"/>
              </a:spcBef>
              <a:spcAft>
                <a:spcPct val="0"/>
              </a:spcAft>
            </a:pPr>
            <a:r>
              <a:rPr lang="ko-KR" altLang="en-US" sz="2400" dirty="0" err="1" smtClean="0">
                <a:solidFill>
                  <a:srgbClr val="000000"/>
                </a:solidFill>
                <a:latin typeface="다음_SemiBold" pitchFamily="2" charset="-127"/>
                <a:ea typeface="다음_SemiBold" pitchFamily="2" charset="-127"/>
              </a:rPr>
              <a:t>제랄딘</a:t>
            </a:r>
            <a:r>
              <a:rPr lang="ko-KR" altLang="en-US" sz="2400" dirty="0" smtClean="0">
                <a:solidFill>
                  <a:srgbClr val="000000"/>
                </a:solidFill>
                <a:latin typeface="다음_SemiBold" pitchFamily="2" charset="-127"/>
                <a:ea typeface="다음_SemiBold" pitchFamily="2" charset="-127"/>
              </a:rPr>
              <a:t> </a:t>
            </a:r>
            <a:r>
              <a:rPr lang="ko-KR" altLang="en-US" sz="2400" dirty="0" err="1" smtClean="0">
                <a:solidFill>
                  <a:srgbClr val="000000"/>
                </a:solidFill>
                <a:latin typeface="다음_SemiBold" pitchFamily="2" charset="-127"/>
                <a:ea typeface="다음_SemiBold" pitchFamily="2" charset="-127"/>
              </a:rPr>
              <a:t>블레이크</a:t>
            </a:r>
            <a:r>
              <a:rPr lang="ko-KR" altLang="en-US" sz="2400" dirty="0" smtClean="0">
                <a:solidFill>
                  <a:srgbClr val="000000"/>
                </a:solidFill>
                <a:latin typeface="다음_SemiBold" pitchFamily="2" charset="-127"/>
                <a:ea typeface="다음_SemiBold" pitchFamily="2" charset="-127"/>
              </a:rPr>
              <a:t> 대표</a:t>
            </a:r>
            <a:endParaRPr lang="en-US" altLang="en-US" sz="2400" dirty="0">
              <a:solidFill>
                <a:srgbClr val="000000"/>
              </a:solidFill>
              <a:latin typeface="다음_SemiBold" pitchFamily="2" charset="-127"/>
              <a:ea typeface="다음_SemiBold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90719052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GB" altLang="en-US" b="1"/>
              <a:t>About East London </a:t>
            </a:r>
            <a:endParaRPr lang="en-US" altLang="en-US" b="1"/>
          </a:p>
        </p:txBody>
      </p:sp>
      <p:pic>
        <p:nvPicPr>
          <p:cNvPr id="27652" name="Picture 2" descr="RIMG0314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643438" y="1628775"/>
            <a:ext cx="4197350" cy="40386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7654" name="Rectangle 6"/>
          <p:cNvSpPr>
            <a:spLocks noChangeArrowheads="1"/>
          </p:cNvSpPr>
          <p:nvPr/>
        </p:nvSpPr>
        <p:spPr bwMode="auto">
          <a:xfrm>
            <a:off x="363538" y="1700213"/>
            <a:ext cx="3970337" cy="4525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fontAlgn="base">
              <a:lnSpc>
                <a:spcPct val="130000"/>
              </a:lnSpc>
              <a:spcAft>
                <a:spcPts val="1200"/>
              </a:spcAft>
            </a:pPr>
            <a:r>
              <a:rPr lang="en-GB" altLang="en-US" sz="2000" dirty="0">
                <a:solidFill>
                  <a:srgbClr val="000000"/>
                </a:solidFill>
              </a:rPr>
              <a:t>Docks closed in 1970’s</a:t>
            </a:r>
          </a:p>
          <a:p>
            <a:pPr fontAlgn="base">
              <a:lnSpc>
                <a:spcPct val="130000"/>
              </a:lnSpc>
              <a:spcAft>
                <a:spcPts val="1200"/>
              </a:spcAft>
            </a:pPr>
            <a:r>
              <a:rPr lang="en-GB" altLang="en-US" sz="2000" dirty="0">
                <a:solidFill>
                  <a:srgbClr val="000000"/>
                </a:solidFill>
              </a:rPr>
              <a:t>High levels of unemployment and poverty </a:t>
            </a:r>
          </a:p>
          <a:p>
            <a:pPr fontAlgn="base">
              <a:lnSpc>
                <a:spcPct val="130000"/>
              </a:lnSpc>
              <a:spcAft>
                <a:spcPts val="1200"/>
              </a:spcAft>
            </a:pPr>
            <a:r>
              <a:rPr lang="en-GB" altLang="en-US" sz="2000" dirty="0">
                <a:solidFill>
                  <a:srgbClr val="000000"/>
                </a:solidFill>
              </a:rPr>
              <a:t>Most diverse place in Europe</a:t>
            </a:r>
          </a:p>
          <a:p>
            <a:pPr fontAlgn="base">
              <a:lnSpc>
                <a:spcPct val="130000"/>
              </a:lnSpc>
              <a:spcAft>
                <a:spcPts val="1200"/>
              </a:spcAft>
            </a:pPr>
            <a:r>
              <a:rPr lang="en-GB" altLang="en-US" sz="2000" dirty="0">
                <a:solidFill>
                  <a:srgbClr val="000000"/>
                </a:solidFill>
              </a:rPr>
              <a:t>Youngest population in UK </a:t>
            </a:r>
          </a:p>
          <a:p>
            <a:pPr fontAlgn="base">
              <a:lnSpc>
                <a:spcPct val="130000"/>
              </a:lnSpc>
              <a:spcAft>
                <a:spcPts val="1200"/>
              </a:spcAft>
            </a:pPr>
            <a:r>
              <a:rPr lang="en-GB" altLang="en-US" sz="2000" dirty="0" err="1">
                <a:solidFill>
                  <a:srgbClr val="000000"/>
                </a:solidFill>
              </a:rPr>
              <a:t>Signficant</a:t>
            </a:r>
            <a:r>
              <a:rPr lang="en-GB" altLang="en-US" sz="2000" dirty="0">
                <a:solidFill>
                  <a:srgbClr val="000000"/>
                </a:solidFill>
              </a:rPr>
              <a:t> physical regeneration will create 35,000 new homes and 100,000 new jobs </a:t>
            </a:r>
          </a:p>
        </p:txBody>
      </p:sp>
    </p:spTree>
    <p:extLst>
      <p:ext uri="{BB962C8B-B14F-4D97-AF65-F5344CB8AC3E}">
        <p14:creationId xmlns:p14="http://schemas.microsoft.com/office/powerpoint/2010/main" val="315622198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GB" altLang="en-US" sz="4000" smtClean="0">
                <a:latin typeface="다음_SemiBold" pitchFamily="2" charset="-127"/>
                <a:ea typeface="다음_SemiBold" pitchFamily="2" charset="-127"/>
              </a:rPr>
              <a:t>East London </a:t>
            </a:r>
            <a:r>
              <a:rPr lang="ko-KR" altLang="en-US" sz="4000" dirty="0" smtClean="0">
                <a:latin typeface="다음_SemiBold" pitchFamily="2" charset="-127"/>
                <a:ea typeface="다음_SemiBold" pitchFamily="2" charset="-127"/>
              </a:rPr>
              <a:t>개요</a:t>
            </a:r>
            <a:r>
              <a:rPr lang="en-GB" altLang="en-US" sz="4000" dirty="0" smtClean="0">
                <a:latin typeface="다음_SemiBold" pitchFamily="2" charset="-127"/>
                <a:ea typeface="다음_SemiBold" pitchFamily="2" charset="-127"/>
              </a:rPr>
              <a:t> </a:t>
            </a:r>
            <a:endParaRPr lang="en-US" altLang="en-US" sz="4000" dirty="0">
              <a:latin typeface="다음_SemiBold" pitchFamily="2" charset="-127"/>
              <a:ea typeface="다음_SemiBold" pitchFamily="2" charset="-127"/>
            </a:endParaRPr>
          </a:p>
        </p:txBody>
      </p:sp>
      <p:pic>
        <p:nvPicPr>
          <p:cNvPr id="27652" name="Picture 2" descr="RIMG0314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643438" y="1628775"/>
            <a:ext cx="4197350" cy="40386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7654" name="Rectangle 6"/>
          <p:cNvSpPr>
            <a:spLocks noChangeArrowheads="1"/>
          </p:cNvSpPr>
          <p:nvPr/>
        </p:nvSpPr>
        <p:spPr bwMode="auto">
          <a:xfrm>
            <a:off x="363538" y="1700213"/>
            <a:ext cx="3970337" cy="4525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fontAlgn="base">
              <a:lnSpc>
                <a:spcPct val="130000"/>
              </a:lnSpc>
              <a:spcAft>
                <a:spcPts val="1200"/>
              </a:spcAft>
            </a:pPr>
            <a:r>
              <a:rPr lang="en-US" altLang="ko-KR" sz="2000" dirty="0" smtClean="0">
                <a:solidFill>
                  <a:srgbClr val="000000"/>
                </a:solidFill>
                <a:latin typeface="다음_SemiBold" pitchFamily="2" charset="-127"/>
                <a:ea typeface="다음_SemiBold" pitchFamily="2" charset="-127"/>
              </a:rPr>
              <a:t>1970</a:t>
            </a:r>
            <a:r>
              <a:rPr lang="ko-KR" altLang="en-US" sz="2000" dirty="0" smtClean="0">
                <a:solidFill>
                  <a:srgbClr val="000000"/>
                </a:solidFill>
                <a:latin typeface="다음_SemiBold" pitchFamily="2" charset="-127"/>
                <a:ea typeface="다음_SemiBold" pitchFamily="2" charset="-127"/>
              </a:rPr>
              <a:t>년대 항구 폐쇄</a:t>
            </a:r>
            <a:endParaRPr lang="en-GB" altLang="en-US" sz="2000" dirty="0">
              <a:solidFill>
                <a:srgbClr val="000000"/>
              </a:solidFill>
              <a:latin typeface="다음_SemiBold" pitchFamily="2" charset="-127"/>
              <a:ea typeface="다음_SemiBold" pitchFamily="2" charset="-127"/>
            </a:endParaRPr>
          </a:p>
          <a:p>
            <a:pPr fontAlgn="base">
              <a:lnSpc>
                <a:spcPct val="130000"/>
              </a:lnSpc>
              <a:spcAft>
                <a:spcPts val="1200"/>
              </a:spcAft>
            </a:pPr>
            <a:r>
              <a:rPr lang="ko-KR" altLang="en-US" sz="2000" dirty="0" smtClean="0">
                <a:solidFill>
                  <a:srgbClr val="000000"/>
                </a:solidFill>
                <a:latin typeface="다음_SemiBold" pitchFamily="2" charset="-127"/>
                <a:ea typeface="다음_SemiBold" pitchFamily="2" charset="-127"/>
              </a:rPr>
              <a:t>빈곤과 실업률 최고수준</a:t>
            </a:r>
            <a:endParaRPr lang="en-GB" altLang="en-US" sz="2000" dirty="0">
              <a:solidFill>
                <a:srgbClr val="000000"/>
              </a:solidFill>
              <a:latin typeface="다음_SemiBold" pitchFamily="2" charset="-127"/>
              <a:ea typeface="다음_SemiBold" pitchFamily="2" charset="-127"/>
            </a:endParaRPr>
          </a:p>
          <a:p>
            <a:pPr fontAlgn="base">
              <a:lnSpc>
                <a:spcPct val="130000"/>
              </a:lnSpc>
              <a:spcAft>
                <a:spcPts val="1200"/>
              </a:spcAft>
            </a:pPr>
            <a:r>
              <a:rPr lang="ko-KR" altLang="en-US" sz="2000" dirty="0" smtClean="0">
                <a:solidFill>
                  <a:srgbClr val="000000"/>
                </a:solidFill>
                <a:latin typeface="다음_SemiBold" pitchFamily="2" charset="-127"/>
                <a:ea typeface="다음_SemiBold" pitchFamily="2" charset="-127"/>
              </a:rPr>
              <a:t>유럽 내 최대 다민족 거주지역</a:t>
            </a:r>
            <a:endParaRPr lang="en-GB" altLang="en-US" sz="2000" dirty="0">
              <a:solidFill>
                <a:srgbClr val="000000"/>
              </a:solidFill>
              <a:latin typeface="다음_SemiBold" pitchFamily="2" charset="-127"/>
              <a:ea typeface="다음_SemiBold" pitchFamily="2" charset="-127"/>
            </a:endParaRPr>
          </a:p>
          <a:p>
            <a:pPr fontAlgn="base">
              <a:lnSpc>
                <a:spcPct val="130000"/>
              </a:lnSpc>
              <a:spcAft>
                <a:spcPts val="1200"/>
              </a:spcAft>
            </a:pPr>
            <a:r>
              <a:rPr lang="ko-KR" altLang="en-US" sz="2000" dirty="0" smtClean="0">
                <a:solidFill>
                  <a:srgbClr val="000000"/>
                </a:solidFill>
                <a:latin typeface="다음_SemiBold" pitchFamily="2" charset="-127"/>
                <a:ea typeface="다음_SemiBold" pitchFamily="2" charset="-127"/>
              </a:rPr>
              <a:t>영국에서 고령화 가장 낮음</a:t>
            </a:r>
            <a:endParaRPr lang="en-GB" altLang="en-US" sz="2000" dirty="0">
              <a:solidFill>
                <a:srgbClr val="000000"/>
              </a:solidFill>
              <a:latin typeface="다음_SemiBold" pitchFamily="2" charset="-127"/>
              <a:ea typeface="다음_SemiBold" pitchFamily="2" charset="-127"/>
            </a:endParaRPr>
          </a:p>
          <a:p>
            <a:pPr fontAlgn="base">
              <a:lnSpc>
                <a:spcPct val="130000"/>
              </a:lnSpc>
              <a:spcAft>
                <a:spcPts val="1200"/>
              </a:spcAft>
            </a:pPr>
            <a:r>
              <a:rPr lang="ko-KR" altLang="en-US" sz="2000" dirty="0" smtClean="0">
                <a:solidFill>
                  <a:srgbClr val="000000"/>
                </a:solidFill>
                <a:latin typeface="다음_SemiBold" pitchFamily="2" charset="-127"/>
                <a:ea typeface="다음_SemiBold" pitchFamily="2" charset="-127"/>
              </a:rPr>
              <a:t>물리적 재생을 통해 </a:t>
            </a:r>
            <a:r>
              <a:rPr lang="en-US" altLang="ko-KR" sz="2000" dirty="0" smtClean="0">
                <a:solidFill>
                  <a:srgbClr val="000000"/>
                </a:solidFill>
                <a:latin typeface="다음_SemiBold" pitchFamily="2" charset="-127"/>
                <a:ea typeface="다음_SemiBold" pitchFamily="2" charset="-127"/>
              </a:rPr>
              <a:t>3</a:t>
            </a:r>
            <a:r>
              <a:rPr lang="ko-KR" altLang="en-US" sz="2000" dirty="0" smtClean="0">
                <a:solidFill>
                  <a:srgbClr val="000000"/>
                </a:solidFill>
                <a:latin typeface="다음_SemiBold" pitchFamily="2" charset="-127"/>
                <a:ea typeface="다음_SemiBold" pitchFamily="2" charset="-127"/>
              </a:rPr>
              <a:t>만</a:t>
            </a:r>
            <a:r>
              <a:rPr lang="en-US" altLang="ko-KR" sz="2000" dirty="0" smtClean="0">
                <a:solidFill>
                  <a:srgbClr val="000000"/>
                </a:solidFill>
                <a:latin typeface="다음_SemiBold" pitchFamily="2" charset="-127"/>
                <a:ea typeface="다음_SemiBold" pitchFamily="2" charset="-127"/>
              </a:rPr>
              <a:t>5</a:t>
            </a:r>
            <a:r>
              <a:rPr lang="ko-KR" altLang="en-US" sz="2000" dirty="0" smtClean="0">
                <a:solidFill>
                  <a:srgbClr val="000000"/>
                </a:solidFill>
                <a:latin typeface="다음_SemiBold" pitchFamily="2" charset="-127"/>
                <a:ea typeface="다음_SemiBold" pitchFamily="2" charset="-127"/>
              </a:rPr>
              <a:t>천 개 신규주택과 </a:t>
            </a:r>
            <a:r>
              <a:rPr lang="en-US" altLang="ko-KR" sz="2000" dirty="0" smtClean="0">
                <a:solidFill>
                  <a:srgbClr val="000000"/>
                </a:solidFill>
                <a:latin typeface="다음_SemiBold" pitchFamily="2" charset="-127"/>
                <a:ea typeface="다음_SemiBold" pitchFamily="2" charset="-127"/>
              </a:rPr>
              <a:t>10</a:t>
            </a:r>
            <a:r>
              <a:rPr lang="ko-KR" altLang="en-US" sz="2000" dirty="0" smtClean="0">
                <a:solidFill>
                  <a:srgbClr val="000000"/>
                </a:solidFill>
                <a:latin typeface="다음_SemiBold" pitchFamily="2" charset="-127"/>
                <a:ea typeface="다음_SemiBold" pitchFamily="2" charset="-127"/>
              </a:rPr>
              <a:t>만의 일자리 창출하려고 함</a:t>
            </a:r>
            <a:endParaRPr lang="en-GB" altLang="en-US" sz="2000" dirty="0">
              <a:solidFill>
                <a:srgbClr val="000000"/>
              </a:solidFill>
              <a:latin typeface="다음_SemiBold" pitchFamily="2" charset="-127"/>
              <a:ea typeface="다음_SemiBold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4760903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GB" altLang="en-US" b="1"/>
              <a:t>About Community Links</a:t>
            </a:r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787900" y="1557338"/>
            <a:ext cx="3683000" cy="4525962"/>
          </a:xfrm>
        </p:spPr>
        <p:txBody>
          <a:bodyPr/>
          <a:lstStyle/>
          <a:p>
            <a:pPr>
              <a:lnSpc>
                <a:spcPct val="130000"/>
              </a:lnSpc>
              <a:spcAft>
                <a:spcPts val="1200"/>
              </a:spcAft>
            </a:pPr>
            <a:r>
              <a:rPr lang="en-GB" altLang="en-US" sz="2000" dirty="0">
                <a:solidFill>
                  <a:srgbClr val="000000"/>
                </a:solidFill>
                <a:latin typeface="Arial" panose="020B0604020202020204" pitchFamily="34" charset="0"/>
              </a:rPr>
              <a:t>Set up in 1977 with £300 grant</a:t>
            </a:r>
          </a:p>
          <a:p>
            <a:pPr>
              <a:lnSpc>
                <a:spcPct val="130000"/>
              </a:lnSpc>
              <a:spcAft>
                <a:spcPts val="1200"/>
              </a:spcAft>
            </a:pPr>
            <a:r>
              <a:rPr lang="en-GB" altLang="en-US" sz="2000" dirty="0">
                <a:solidFill>
                  <a:srgbClr val="000000"/>
                </a:solidFill>
                <a:latin typeface="Arial" panose="020B0604020202020204" pitchFamily="34" charset="0"/>
              </a:rPr>
              <a:t>Two principles: </a:t>
            </a:r>
            <a:endParaRPr lang="en-GB" altLang="en-US" sz="2000" dirty="0" smtClean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marL="263525" indent="-263525">
              <a:lnSpc>
                <a:spcPct val="130000"/>
              </a:lnSpc>
              <a:spcAft>
                <a:spcPts val="1200"/>
              </a:spcAft>
              <a:buNone/>
            </a:pPr>
            <a:r>
              <a:rPr lang="en-GB" altLang="en-US" sz="2000" dirty="0" smtClean="0">
                <a:solidFill>
                  <a:srgbClr val="000000"/>
                </a:solidFill>
                <a:latin typeface="Arial" panose="020B0604020202020204" pitchFamily="34" charset="0"/>
              </a:rPr>
              <a:t>  </a:t>
            </a:r>
            <a:r>
              <a:rPr lang="en-GB" altLang="en-US" sz="2000" dirty="0">
                <a:solidFill>
                  <a:srgbClr val="000000"/>
                </a:solidFill>
                <a:latin typeface="Arial" panose="020B0604020202020204" pitchFamily="34" charset="0"/>
              </a:rPr>
              <a:t>- Find new solutions to old </a:t>
            </a:r>
            <a:r>
              <a:rPr lang="en-GB" altLang="en-US" sz="2000" dirty="0" smtClean="0">
                <a:solidFill>
                  <a:srgbClr val="000000"/>
                </a:solidFill>
                <a:latin typeface="Arial" panose="020B0604020202020204" pitchFamily="34" charset="0"/>
              </a:rPr>
              <a:t>problems</a:t>
            </a:r>
          </a:p>
          <a:p>
            <a:pPr marL="263525" indent="-263525">
              <a:lnSpc>
                <a:spcPct val="130000"/>
              </a:lnSpc>
              <a:spcAft>
                <a:spcPts val="1200"/>
              </a:spcAft>
              <a:buNone/>
            </a:pPr>
            <a:r>
              <a:rPr lang="en-GB" altLang="en-US" sz="2000" dirty="0" smtClean="0">
                <a:solidFill>
                  <a:srgbClr val="000000"/>
                </a:solidFill>
                <a:latin typeface="Arial" panose="020B0604020202020204" pitchFamily="34" charset="0"/>
              </a:rPr>
              <a:t>  </a:t>
            </a:r>
            <a:r>
              <a:rPr lang="en-GB" altLang="en-US" sz="2000" dirty="0">
                <a:solidFill>
                  <a:srgbClr val="000000"/>
                </a:solidFill>
                <a:latin typeface="Arial" panose="020B0604020202020204" pitchFamily="34" charset="0"/>
              </a:rPr>
              <a:t>- Deliver them with the whole community</a:t>
            </a:r>
          </a:p>
        </p:txBody>
      </p:sp>
      <p:pic>
        <p:nvPicPr>
          <p:cNvPr id="39940" name="Picture 4" descr="scan002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3" y="1557338"/>
            <a:ext cx="3571875" cy="4608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7070562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ko-KR" altLang="en-US" sz="4000" dirty="0" err="1" smtClean="0">
                <a:latin typeface="다음_SemiBold" pitchFamily="2" charset="-127"/>
                <a:ea typeface="다음_SemiBold" pitchFamily="2" charset="-127"/>
              </a:rPr>
              <a:t>커뮤니티링크스</a:t>
            </a:r>
            <a:r>
              <a:rPr lang="ko-KR" altLang="en-US" sz="4000" dirty="0" smtClean="0">
                <a:latin typeface="다음_SemiBold" pitchFamily="2" charset="-127"/>
                <a:ea typeface="다음_SemiBold" pitchFamily="2" charset="-127"/>
              </a:rPr>
              <a:t> 개요</a:t>
            </a:r>
            <a:endParaRPr lang="en-GB" altLang="en-US" sz="4000" dirty="0">
              <a:latin typeface="다음_SemiBold" pitchFamily="2" charset="-127"/>
              <a:ea typeface="다음_SemiBold" pitchFamily="2" charset="-127"/>
            </a:endParaRPr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787900" y="1557338"/>
            <a:ext cx="3683000" cy="4525962"/>
          </a:xfrm>
        </p:spPr>
        <p:txBody>
          <a:bodyPr/>
          <a:lstStyle/>
          <a:p>
            <a:pPr>
              <a:lnSpc>
                <a:spcPct val="130000"/>
              </a:lnSpc>
              <a:spcAft>
                <a:spcPts val="1200"/>
              </a:spcAft>
            </a:pPr>
            <a:r>
              <a:rPr lang="en-GB" altLang="en-US" sz="2000" dirty="0" smtClean="0">
                <a:solidFill>
                  <a:srgbClr val="000000"/>
                </a:solidFill>
                <a:latin typeface="다음_SemiBold" pitchFamily="2" charset="-127"/>
                <a:ea typeface="다음_SemiBold" pitchFamily="2" charset="-127"/>
              </a:rPr>
              <a:t>300</a:t>
            </a:r>
            <a:r>
              <a:rPr lang="ko-KR" altLang="en-US" sz="2000" dirty="0" smtClean="0">
                <a:solidFill>
                  <a:srgbClr val="000000"/>
                </a:solidFill>
                <a:latin typeface="다음_SemiBold" pitchFamily="2" charset="-127"/>
                <a:ea typeface="다음_SemiBold" pitchFamily="2" charset="-127"/>
              </a:rPr>
              <a:t>파운드</a:t>
            </a:r>
            <a:r>
              <a:rPr lang="en-US" altLang="ko-KR" sz="2000" dirty="0" smtClean="0">
                <a:solidFill>
                  <a:srgbClr val="000000"/>
                </a:solidFill>
                <a:latin typeface="다음_SemiBold" pitchFamily="2" charset="-127"/>
                <a:ea typeface="다음_SemiBold" pitchFamily="2" charset="-127"/>
              </a:rPr>
              <a:t>(50</a:t>
            </a:r>
            <a:r>
              <a:rPr lang="ko-KR" altLang="en-US" sz="2000" dirty="0" smtClean="0">
                <a:solidFill>
                  <a:srgbClr val="000000"/>
                </a:solidFill>
                <a:latin typeface="다음_SemiBold" pitchFamily="2" charset="-127"/>
                <a:ea typeface="다음_SemiBold" pitchFamily="2" charset="-127"/>
              </a:rPr>
              <a:t>만원</a:t>
            </a:r>
            <a:r>
              <a:rPr lang="en-US" altLang="ko-KR" sz="2000" dirty="0" smtClean="0">
                <a:solidFill>
                  <a:srgbClr val="000000"/>
                </a:solidFill>
                <a:latin typeface="다음_SemiBold" pitchFamily="2" charset="-127"/>
                <a:ea typeface="다음_SemiBold" pitchFamily="2" charset="-127"/>
              </a:rPr>
              <a:t>)</a:t>
            </a:r>
            <a:r>
              <a:rPr lang="ko-KR" altLang="en-US" sz="2000" dirty="0" smtClean="0">
                <a:solidFill>
                  <a:srgbClr val="000000"/>
                </a:solidFill>
                <a:latin typeface="다음_SemiBold" pitchFamily="2" charset="-127"/>
                <a:ea typeface="다음_SemiBold" pitchFamily="2" charset="-127"/>
              </a:rPr>
              <a:t> 가지고 </a:t>
            </a:r>
            <a:r>
              <a:rPr lang="en-GB" altLang="en-US" sz="2000" dirty="0" smtClean="0">
                <a:solidFill>
                  <a:srgbClr val="000000"/>
                </a:solidFill>
                <a:latin typeface="다음_SemiBold" pitchFamily="2" charset="-127"/>
                <a:ea typeface="다음_SemiBold" pitchFamily="2" charset="-127"/>
              </a:rPr>
              <a:t>1977</a:t>
            </a:r>
            <a:r>
              <a:rPr lang="ko-KR" altLang="en-US" sz="2000" dirty="0" smtClean="0">
                <a:solidFill>
                  <a:srgbClr val="000000"/>
                </a:solidFill>
                <a:latin typeface="다음_SemiBold" pitchFamily="2" charset="-127"/>
                <a:ea typeface="다음_SemiBold" pitchFamily="2" charset="-127"/>
              </a:rPr>
              <a:t>년 설립</a:t>
            </a:r>
            <a:endParaRPr lang="en-GB" altLang="en-US" sz="2000" dirty="0">
              <a:solidFill>
                <a:srgbClr val="000000"/>
              </a:solidFill>
              <a:latin typeface="다음_SemiBold" pitchFamily="2" charset="-127"/>
              <a:ea typeface="다음_SemiBold" pitchFamily="2" charset="-127"/>
            </a:endParaRPr>
          </a:p>
          <a:p>
            <a:pPr>
              <a:lnSpc>
                <a:spcPct val="130000"/>
              </a:lnSpc>
              <a:spcAft>
                <a:spcPts val="1200"/>
              </a:spcAft>
            </a:pPr>
            <a:r>
              <a:rPr lang="ko-KR" altLang="en-US" sz="2000" dirty="0" err="1" smtClean="0">
                <a:solidFill>
                  <a:srgbClr val="000000"/>
                </a:solidFill>
                <a:latin typeface="다음_SemiBold" pitchFamily="2" charset="-127"/>
                <a:ea typeface="다음_SemiBold" pitchFamily="2" charset="-127"/>
              </a:rPr>
              <a:t>두가지</a:t>
            </a:r>
            <a:r>
              <a:rPr lang="ko-KR" altLang="en-US" sz="2000" dirty="0" smtClean="0">
                <a:solidFill>
                  <a:srgbClr val="000000"/>
                </a:solidFill>
                <a:latin typeface="다음_SemiBold" pitchFamily="2" charset="-127"/>
                <a:ea typeface="다음_SemiBold" pitchFamily="2" charset="-127"/>
              </a:rPr>
              <a:t> 원칙</a:t>
            </a:r>
            <a:r>
              <a:rPr lang="en-GB" altLang="en-US" sz="2000" dirty="0" smtClean="0">
                <a:solidFill>
                  <a:srgbClr val="000000"/>
                </a:solidFill>
                <a:latin typeface="다음_SemiBold" pitchFamily="2" charset="-127"/>
                <a:ea typeface="다음_SemiBold" pitchFamily="2" charset="-127"/>
              </a:rPr>
              <a:t>: </a:t>
            </a:r>
            <a:endParaRPr lang="en-GB" altLang="en-US" sz="2000" dirty="0">
              <a:solidFill>
                <a:srgbClr val="000000"/>
              </a:solidFill>
              <a:latin typeface="다음_SemiBold" pitchFamily="2" charset="-127"/>
              <a:ea typeface="다음_SemiBold" pitchFamily="2" charset="-127"/>
            </a:endParaRPr>
          </a:p>
          <a:p>
            <a:pPr marL="263525" indent="-263525">
              <a:lnSpc>
                <a:spcPct val="130000"/>
              </a:lnSpc>
              <a:spcAft>
                <a:spcPts val="1200"/>
              </a:spcAft>
              <a:buNone/>
            </a:pPr>
            <a:r>
              <a:rPr lang="en-GB" altLang="en-US" sz="2000" dirty="0" smtClean="0">
                <a:solidFill>
                  <a:srgbClr val="000000"/>
                </a:solidFill>
                <a:latin typeface="다음_SemiBold" pitchFamily="2" charset="-127"/>
                <a:ea typeface="다음_SemiBold" pitchFamily="2" charset="-127"/>
              </a:rPr>
              <a:t> </a:t>
            </a:r>
            <a:r>
              <a:rPr lang="en-GB" altLang="en-US" sz="2000" dirty="0">
                <a:solidFill>
                  <a:srgbClr val="000000"/>
                </a:solidFill>
                <a:latin typeface="다음_SemiBold" pitchFamily="2" charset="-127"/>
                <a:ea typeface="다음_SemiBold" pitchFamily="2" charset="-127"/>
              </a:rPr>
              <a:t>- </a:t>
            </a:r>
            <a:r>
              <a:rPr lang="ko-KR" altLang="en-US" sz="2000" dirty="0" smtClean="0">
                <a:solidFill>
                  <a:srgbClr val="000000"/>
                </a:solidFill>
                <a:latin typeface="다음_SemiBold" pitchFamily="2" charset="-127"/>
                <a:ea typeface="다음_SemiBold" pitchFamily="2" charset="-127"/>
              </a:rPr>
              <a:t>오래된 문제들에 대해서 새로운 해결책을 찾는다</a:t>
            </a:r>
            <a:endParaRPr lang="en-US" altLang="ko-KR" sz="2000" dirty="0" smtClean="0">
              <a:solidFill>
                <a:srgbClr val="000000"/>
              </a:solidFill>
              <a:latin typeface="다음_SemiBold" pitchFamily="2" charset="-127"/>
              <a:ea typeface="다음_SemiBold" pitchFamily="2" charset="-127"/>
            </a:endParaRPr>
          </a:p>
          <a:p>
            <a:pPr marL="263525" indent="-263525">
              <a:lnSpc>
                <a:spcPct val="130000"/>
              </a:lnSpc>
              <a:spcAft>
                <a:spcPts val="1200"/>
              </a:spcAft>
              <a:buNone/>
            </a:pPr>
            <a:r>
              <a:rPr lang="en-US" altLang="en-US" sz="2000" dirty="0">
                <a:solidFill>
                  <a:srgbClr val="000000"/>
                </a:solidFill>
                <a:latin typeface="다음_SemiBold" pitchFamily="2" charset="-127"/>
                <a:ea typeface="다음_SemiBold" pitchFamily="2" charset="-127"/>
              </a:rPr>
              <a:t> </a:t>
            </a:r>
            <a:r>
              <a:rPr lang="en-US" altLang="en-US" sz="2000" dirty="0" smtClean="0">
                <a:solidFill>
                  <a:srgbClr val="000000"/>
                </a:solidFill>
                <a:latin typeface="다음_SemiBold" pitchFamily="2" charset="-127"/>
                <a:ea typeface="다음_SemiBold" pitchFamily="2" charset="-127"/>
              </a:rPr>
              <a:t>- </a:t>
            </a:r>
            <a:r>
              <a:rPr lang="ko-KR" altLang="en-US" sz="2000" dirty="0" smtClean="0">
                <a:solidFill>
                  <a:srgbClr val="000000"/>
                </a:solidFill>
                <a:latin typeface="다음_SemiBold" pitchFamily="2" charset="-127"/>
                <a:ea typeface="다음_SemiBold" pitchFamily="2" charset="-127"/>
              </a:rPr>
              <a:t>커뮤니티 전체가 그것을 함께 만들어 낸다</a:t>
            </a:r>
            <a:r>
              <a:rPr lang="en-US" altLang="ko-KR" sz="2000" dirty="0" smtClean="0">
                <a:solidFill>
                  <a:srgbClr val="000000"/>
                </a:solidFill>
                <a:latin typeface="다음_SemiBold" pitchFamily="2" charset="-127"/>
                <a:ea typeface="다음_SemiBold" pitchFamily="2" charset="-127"/>
              </a:rPr>
              <a:t>.</a:t>
            </a:r>
          </a:p>
        </p:txBody>
      </p:sp>
      <p:pic>
        <p:nvPicPr>
          <p:cNvPr id="39940" name="Picture 4" descr="scan002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3" y="1557338"/>
            <a:ext cx="3571875" cy="4608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8593552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9750" y="1484313"/>
            <a:ext cx="3827463" cy="4714875"/>
          </a:xfrm>
        </p:spPr>
        <p:txBody>
          <a:bodyPr/>
          <a:lstStyle/>
          <a:p>
            <a:pPr>
              <a:buFontTx/>
              <a:buNone/>
            </a:pPr>
            <a:endParaRPr lang="en-GB" altLang="en-US" sz="1400" b="1" dirty="0"/>
          </a:p>
          <a:p>
            <a:pPr>
              <a:lnSpc>
                <a:spcPct val="130000"/>
              </a:lnSpc>
              <a:spcAft>
                <a:spcPts val="1200"/>
              </a:spcAft>
            </a:pPr>
            <a:r>
              <a:rPr lang="en-GB" altLang="en-US" sz="2000" dirty="0" smtClean="0">
                <a:solidFill>
                  <a:srgbClr val="000000"/>
                </a:solidFill>
                <a:latin typeface="Arial" panose="020B0604020202020204" pitchFamily="34" charset="0"/>
              </a:rPr>
              <a:t>Identified empty public building </a:t>
            </a:r>
          </a:p>
          <a:p>
            <a:pPr>
              <a:lnSpc>
                <a:spcPct val="130000"/>
              </a:lnSpc>
              <a:spcAft>
                <a:spcPts val="1200"/>
              </a:spcAft>
            </a:pPr>
            <a:r>
              <a:rPr lang="en-GB" altLang="en-US" sz="2000" dirty="0" smtClean="0">
                <a:solidFill>
                  <a:srgbClr val="000000"/>
                </a:solidFill>
                <a:latin typeface="Arial" panose="020B0604020202020204" pitchFamily="34" charset="0"/>
              </a:rPr>
              <a:t>Built </a:t>
            </a:r>
            <a:r>
              <a:rPr lang="en-GB" altLang="en-US" sz="2000" dirty="0">
                <a:solidFill>
                  <a:srgbClr val="000000"/>
                </a:solidFill>
                <a:latin typeface="Arial" panose="020B0604020202020204" pitchFamily="34" charset="0"/>
              </a:rPr>
              <a:t>in 1886 as a the public town hall for </a:t>
            </a:r>
            <a:r>
              <a:rPr lang="en-GB" altLang="en-US" sz="2000" dirty="0" err="1">
                <a:solidFill>
                  <a:srgbClr val="000000"/>
                </a:solidFill>
                <a:latin typeface="Arial" panose="020B0604020202020204" pitchFamily="34" charset="0"/>
              </a:rPr>
              <a:t>Westham</a:t>
            </a:r>
            <a:endParaRPr lang="en-GB" altLang="en-US" sz="200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>
              <a:lnSpc>
                <a:spcPct val="130000"/>
              </a:lnSpc>
              <a:spcAft>
                <a:spcPts val="1200"/>
              </a:spcAft>
            </a:pPr>
            <a:r>
              <a:rPr lang="en-GB" altLang="en-US" sz="2000" dirty="0">
                <a:solidFill>
                  <a:srgbClr val="000000"/>
                </a:solidFill>
                <a:latin typeface="Arial" panose="020B0604020202020204" pitchFamily="34" charset="0"/>
              </a:rPr>
              <a:t>Long history of community activity and campaigning </a:t>
            </a:r>
          </a:p>
          <a:p>
            <a:pPr>
              <a:lnSpc>
                <a:spcPct val="130000"/>
              </a:lnSpc>
              <a:spcAft>
                <a:spcPts val="1200"/>
              </a:spcAft>
            </a:pPr>
            <a:r>
              <a:rPr lang="en-GB" altLang="en-US" sz="2000" dirty="0">
                <a:solidFill>
                  <a:srgbClr val="000000"/>
                </a:solidFill>
                <a:latin typeface="Arial" panose="020B0604020202020204" pitchFamily="34" charset="0"/>
              </a:rPr>
              <a:t>Closed in late 1980’s and becoming derelict </a:t>
            </a:r>
            <a:endParaRPr lang="en-US" altLang="en-US" sz="200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pPr algn="l"/>
            <a:r>
              <a:rPr lang="en-GB" altLang="en-US" b="1"/>
              <a:t>Looking for a home</a:t>
            </a:r>
          </a:p>
        </p:txBody>
      </p:sp>
      <p:pic>
        <p:nvPicPr>
          <p:cNvPr id="5127" name="Picture 7" descr="CL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638" y="1700213"/>
            <a:ext cx="4337050" cy="4327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8248394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9750" y="1484313"/>
            <a:ext cx="3827463" cy="4714875"/>
          </a:xfrm>
        </p:spPr>
        <p:txBody>
          <a:bodyPr/>
          <a:lstStyle/>
          <a:p>
            <a:pPr>
              <a:buFontTx/>
              <a:buNone/>
            </a:pPr>
            <a:endParaRPr lang="en-GB" altLang="en-US" sz="1400" b="1" dirty="0">
              <a:latin typeface="다음_SemiBold" pitchFamily="2" charset="-127"/>
              <a:ea typeface="다음_SemiBold" pitchFamily="2" charset="-127"/>
            </a:endParaRPr>
          </a:p>
          <a:p>
            <a:pPr>
              <a:lnSpc>
                <a:spcPct val="130000"/>
              </a:lnSpc>
              <a:spcAft>
                <a:spcPts val="1200"/>
              </a:spcAft>
            </a:pPr>
            <a:r>
              <a:rPr lang="ko-KR" altLang="en-US" sz="2000" dirty="0" smtClean="0">
                <a:solidFill>
                  <a:srgbClr val="000000"/>
                </a:solidFill>
                <a:latin typeface="다음_SemiBold" pitchFamily="2" charset="-127"/>
                <a:ea typeface="다음_SemiBold" pitchFamily="2" charset="-127"/>
              </a:rPr>
              <a:t>빈 공간을 발견</a:t>
            </a:r>
            <a:endParaRPr lang="en-GB" altLang="en-US" sz="2000" dirty="0" smtClean="0">
              <a:solidFill>
                <a:srgbClr val="000000"/>
              </a:solidFill>
              <a:latin typeface="다음_SemiBold" pitchFamily="2" charset="-127"/>
              <a:ea typeface="다음_SemiBold" pitchFamily="2" charset="-127"/>
            </a:endParaRPr>
          </a:p>
          <a:p>
            <a:pPr>
              <a:lnSpc>
                <a:spcPct val="130000"/>
              </a:lnSpc>
              <a:spcAft>
                <a:spcPts val="1200"/>
              </a:spcAft>
            </a:pPr>
            <a:r>
              <a:rPr lang="en-GB" altLang="en-US" sz="2000" dirty="0" smtClean="0">
                <a:solidFill>
                  <a:srgbClr val="000000"/>
                </a:solidFill>
                <a:latin typeface="다음_SemiBold" pitchFamily="2" charset="-127"/>
                <a:ea typeface="다음_SemiBold" pitchFamily="2" charset="-127"/>
              </a:rPr>
              <a:t>1886</a:t>
            </a:r>
            <a:r>
              <a:rPr lang="ko-KR" altLang="en-US" sz="2000" dirty="0" smtClean="0">
                <a:solidFill>
                  <a:srgbClr val="000000"/>
                </a:solidFill>
                <a:latin typeface="다음_SemiBold" pitchFamily="2" charset="-127"/>
                <a:ea typeface="다음_SemiBold" pitchFamily="2" charset="-127"/>
              </a:rPr>
              <a:t>년에 세워진 </a:t>
            </a:r>
            <a:r>
              <a:rPr lang="ko-KR" altLang="en-US" sz="2000" dirty="0" err="1" smtClean="0">
                <a:solidFill>
                  <a:srgbClr val="000000"/>
                </a:solidFill>
                <a:latin typeface="다음_SemiBold" pitchFamily="2" charset="-127"/>
                <a:ea typeface="다음_SemiBold" pitchFamily="2" charset="-127"/>
              </a:rPr>
              <a:t>웨스트햄</a:t>
            </a:r>
            <a:r>
              <a:rPr lang="ko-KR" altLang="en-US" sz="2000" dirty="0" smtClean="0">
                <a:solidFill>
                  <a:srgbClr val="000000"/>
                </a:solidFill>
                <a:latin typeface="다음_SemiBold" pitchFamily="2" charset="-127"/>
                <a:ea typeface="다음_SemiBold" pitchFamily="2" charset="-127"/>
              </a:rPr>
              <a:t> </a:t>
            </a:r>
            <a:r>
              <a:rPr lang="ko-KR" altLang="en-US" sz="2000" dirty="0" smtClean="0">
                <a:solidFill>
                  <a:srgbClr val="000000"/>
                </a:solidFill>
                <a:latin typeface="다음_SemiBold" pitchFamily="2" charset="-127"/>
                <a:ea typeface="다음_SemiBold" pitchFamily="2" charset="-127"/>
              </a:rPr>
              <a:t>공공청</a:t>
            </a:r>
            <a:r>
              <a:rPr lang="ko-KR" altLang="en-US" sz="2000" dirty="0">
                <a:solidFill>
                  <a:srgbClr val="000000"/>
                </a:solidFill>
                <a:latin typeface="다음_SemiBold" pitchFamily="2" charset="-127"/>
                <a:ea typeface="다음_SemiBold" pitchFamily="2" charset="-127"/>
              </a:rPr>
              <a:t>사</a:t>
            </a:r>
            <a:endParaRPr lang="en-GB" altLang="en-US" sz="2000" dirty="0">
              <a:solidFill>
                <a:srgbClr val="000000"/>
              </a:solidFill>
              <a:latin typeface="다음_SemiBold" pitchFamily="2" charset="-127"/>
              <a:ea typeface="다음_SemiBold" pitchFamily="2" charset="-127"/>
            </a:endParaRPr>
          </a:p>
          <a:p>
            <a:pPr>
              <a:lnSpc>
                <a:spcPct val="130000"/>
              </a:lnSpc>
              <a:spcAft>
                <a:spcPts val="1200"/>
              </a:spcAft>
            </a:pPr>
            <a:r>
              <a:rPr lang="ko-KR" altLang="en-US" sz="2000" dirty="0" smtClean="0">
                <a:solidFill>
                  <a:srgbClr val="000000"/>
                </a:solidFill>
                <a:latin typeface="다음_SemiBold" pitchFamily="2" charset="-127"/>
                <a:ea typeface="다음_SemiBold" pitchFamily="2" charset="-127"/>
              </a:rPr>
              <a:t>커뮤니티 활동과 캠페인의 오랜 역사</a:t>
            </a:r>
            <a:endParaRPr lang="en-GB" altLang="en-US" sz="2000" dirty="0">
              <a:solidFill>
                <a:srgbClr val="000000"/>
              </a:solidFill>
              <a:latin typeface="다음_SemiBold" pitchFamily="2" charset="-127"/>
              <a:ea typeface="다음_SemiBold" pitchFamily="2" charset="-127"/>
            </a:endParaRPr>
          </a:p>
          <a:p>
            <a:pPr>
              <a:lnSpc>
                <a:spcPct val="130000"/>
              </a:lnSpc>
              <a:spcAft>
                <a:spcPts val="1200"/>
              </a:spcAft>
            </a:pPr>
            <a:r>
              <a:rPr lang="en-GB" altLang="en-US" sz="2000" dirty="0" smtClean="0">
                <a:solidFill>
                  <a:srgbClr val="000000"/>
                </a:solidFill>
                <a:latin typeface="다음_SemiBold" pitchFamily="2" charset="-127"/>
                <a:ea typeface="다음_SemiBold" pitchFamily="2" charset="-127"/>
              </a:rPr>
              <a:t>1980</a:t>
            </a:r>
            <a:r>
              <a:rPr lang="ko-KR" altLang="en-US" sz="2000" dirty="0" smtClean="0">
                <a:solidFill>
                  <a:srgbClr val="000000"/>
                </a:solidFill>
                <a:latin typeface="다음_SemiBold" pitchFamily="2" charset="-127"/>
                <a:ea typeface="다음_SemiBold" pitchFamily="2" charset="-127"/>
              </a:rPr>
              <a:t>년대 말에 문단은 후 사용되지 못하고 있음</a:t>
            </a:r>
            <a:endParaRPr lang="en-US" altLang="en-US" sz="2000" dirty="0">
              <a:solidFill>
                <a:srgbClr val="000000"/>
              </a:solidFill>
              <a:latin typeface="다음_SemiBold" pitchFamily="2" charset="-127"/>
              <a:ea typeface="다음_SemiBold" pitchFamily="2" charset="-127"/>
            </a:endParaRP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pPr algn="l"/>
            <a:r>
              <a:rPr lang="ko-KR" altLang="en-US" sz="4000" dirty="0" smtClean="0">
                <a:latin typeface="다음_SemiBold" pitchFamily="2" charset="-127"/>
                <a:ea typeface="다음_SemiBold" pitchFamily="2" charset="-127"/>
              </a:rPr>
              <a:t>정착할 곳을 찾다</a:t>
            </a:r>
            <a:endParaRPr lang="en-GB" altLang="en-US" sz="4000" dirty="0">
              <a:latin typeface="다음_SemiBold" pitchFamily="2" charset="-127"/>
              <a:ea typeface="다음_SemiBold" pitchFamily="2" charset="-127"/>
            </a:endParaRPr>
          </a:p>
        </p:txBody>
      </p:sp>
      <p:pic>
        <p:nvPicPr>
          <p:cNvPr id="5127" name="Picture 7" descr="CL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638" y="1700213"/>
            <a:ext cx="4337050" cy="4327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285826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GB" altLang="en-US" b="1"/>
              <a:t>Negotiating with the owner</a:t>
            </a:r>
            <a:endParaRPr lang="en-US" altLang="en-US" b="1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30000"/>
              </a:lnSpc>
              <a:spcAft>
                <a:spcPts val="1200"/>
              </a:spcAft>
            </a:pPr>
            <a:r>
              <a:rPr lang="en-GB" altLang="en-US" sz="2000" dirty="0">
                <a:solidFill>
                  <a:srgbClr val="000000"/>
                </a:solidFill>
                <a:latin typeface="Arial" panose="020B0604020202020204" pitchFamily="34" charset="0"/>
              </a:rPr>
              <a:t>Proposed to Newham Council – if we renovated the building and brought it back into community use, would they give it to us? </a:t>
            </a:r>
          </a:p>
          <a:p>
            <a:pPr>
              <a:lnSpc>
                <a:spcPct val="130000"/>
              </a:lnSpc>
              <a:spcAft>
                <a:spcPts val="1200"/>
              </a:spcAft>
            </a:pPr>
            <a:r>
              <a:rPr lang="en-GB" altLang="en-US" sz="2000" dirty="0">
                <a:solidFill>
                  <a:srgbClr val="000000"/>
                </a:solidFill>
                <a:latin typeface="Arial" panose="020B0604020202020204" pitchFamily="34" charset="0"/>
              </a:rPr>
              <a:t>Council supportive of finding a better use for the building but no policy on this </a:t>
            </a:r>
          </a:p>
          <a:p>
            <a:pPr>
              <a:lnSpc>
                <a:spcPct val="130000"/>
              </a:lnSpc>
              <a:spcAft>
                <a:spcPts val="1200"/>
              </a:spcAft>
            </a:pPr>
            <a:r>
              <a:rPr lang="en-GB" altLang="en-US" sz="2000" dirty="0">
                <a:solidFill>
                  <a:srgbClr val="000000"/>
                </a:solidFill>
                <a:latin typeface="Arial" panose="020B0604020202020204" pitchFamily="34" charset="0"/>
              </a:rPr>
              <a:t>Open bidding round - we won on community use, but had no funding in place</a:t>
            </a:r>
          </a:p>
          <a:p>
            <a:pPr>
              <a:lnSpc>
                <a:spcPct val="130000"/>
              </a:lnSpc>
              <a:spcAft>
                <a:spcPts val="1200"/>
              </a:spcAft>
            </a:pPr>
            <a:r>
              <a:rPr lang="en-GB" altLang="en-US" sz="2000" dirty="0">
                <a:solidFill>
                  <a:srgbClr val="000000"/>
                </a:solidFill>
                <a:latin typeface="Arial" panose="020B0604020202020204" pitchFamily="34" charset="0"/>
              </a:rPr>
              <a:t>The Council gave us two years to open the doors – so minimised the risk to themselves</a:t>
            </a:r>
          </a:p>
        </p:txBody>
      </p:sp>
    </p:spTree>
    <p:extLst>
      <p:ext uri="{BB962C8B-B14F-4D97-AF65-F5344CB8AC3E}">
        <p14:creationId xmlns:p14="http://schemas.microsoft.com/office/powerpoint/2010/main" val="105804554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ko-KR" altLang="en-US" sz="4000" dirty="0" smtClean="0">
                <a:latin typeface="다음_SemiBold" pitchFamily="2" charset="-127"/>
                <a:ea typeface="다음_SemiBold" pitchFamily="2" charset="-127"/>
              </a:rPr>
              <a:t>소유주와의 협상</a:t>
            </a:r>
            <a:endParaRPr lang="en-US" altLang="en-US" sz="4000" dirty="0">
              <a:latin typeface="다음_SemiBold" pitchFamily="2" charset="-127"/>
              <a:ea typeface="다음_SemiBold" pitchFamily="2" charset="-127"/>
            </a:endParaRP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30000"/>
              </a:lnSpc>
              <a:spcAft>
                <a:spcPts val="1200"/>
              </a:spcAft>
            </a:pPr>
            <a:r>
              <a:rPr lang="en-GB" altLang="en-US" sz="2000" dirty="0" smtClean="0">
                <a:solidFill>
                  <a:srgbClr val="000000"/>
                </a:solidFill>
                <a:latin typeface="다음_SemiBold" pitchFamily="2" charset="-127"/>
                <a:ea typeface="다음_SemiBold" pitchFamily="2" charset="-127"/>
              </a:rPr>
              <a:t>Newham</a:t>
            </a:r>
            <a:r>
              <a:rPr lang="ko-KR" altLang="en-US" sz="2000" dirty="0" smtClean="0">
                <a:solidFill>
                  <a:srgbClr val="000000"/>
                </a:solidFill>
                <a:latin typeface="다음_SemiBold" pitchFamily="2" charset="-127"/>
                <a:ea typeface="다음_SemiBold" pitchFamily="2" charset="-127"/>
              </a:rPr>
              <a:t>의회에 제안</a:t>
            </a:r>
            <a:r>
              <a:rPr lang="en-GB" altLang="en-US" sz="2000" dirty="0" smtClean="0">
                <a:solidFill>
                  <a:srgbClr val="000000"/>
                </a:solidFill>
                <a:latin typeface="다음_SemiBold" pitchFamily="2" charset="-127"/>
                <a:ea typeface="다음_SemiBold" pitchFamily="2" charset="-127"/>
              </a:rPr>
              <a:t> </a:t>
            </a:r>
            <a:r>
              <a:rPr lang="en-GB" altLang="en-US" sz="2000" dirty="0">
                <a:solidFill>
                  <a:srgbClr val="000000"/>
                </a:solidFill>
                <a:latin typeface="다음_SemiBold" pitchFamily="2" charset="-127"/>
                <a:ea typeface="다음_SemiBold" pitchFamily="2" charset="-127"/>
              </a:rPr>
              <a:t>– </a:t>
            </a:r>
            <a:r>
              <a:rPr lang="ko-KR" altLang="en-US" sz="2000" dirty="0" smtClean="0">
                <a:solidFill>
                  <a:srgbClr val="000000"/>
                </a:solidFill>
                <a:latin typeface="다음_SemiBold" pitchFamily="2" charset="-127"/>
                <a:ea typeface="다음_SemiBold" pitchFamily="2" charset="-127"/>
              </a:rPr>
              <a:t>만약 우리가 건물을 </a:t>
            </a:r>
            <a:r>
              <a:rPr lang="ko-KR" altLang="en-US" sz="2000" dirty="0" err="1" smtClean="0">
                <a:solidFill>
                  <a:srgbClr val="000000"/>
                </a:solidFill>
                <a:latin typeface="다음_SemiBold" pitchFamily="2" charset="-127"/>
                <a:ea typeface="다음_SemiBold" pitchFamily="2" charset="-127"/>
              </a:rPr>
              <a:t>리노베이션</a:t>
            </a:r>
            <a:r>
              <a:rPr lang="ko-KR" altLang="en-US" sz="2000" dirty="0" smtClean="0">
                <a:solidFill>
                  <a:srgbClr val="000000"/>
                </a:solidFill>
                <a:latin typeface="다음_SemiBold" pitchFamily="2" charset="-127"/>
                <a:ea typeface="다음_SemiBold" pitchFamily="2" charset="-127"/>
              </a:rPr>
              <a:t> 하고 커뮤니티가 사용하도록 되돌려 준다면 저희에게 이 건물을 주시겠습니까</a:t>
            </a:r>
            <a:r>
              <a:rPr lang="en-US" altLang="ko-KR" sz="2000" dirty="0" smtClean="0">
                <a:solidFill>
                  <a:srgbClr val="000000"/>
                </a:solidFill>
                <a:latin typeface="다음_SemiBold" pitchFamily="2" charset="-127"/>
                <a:ea typeface="다음_SemiBold" pitchFamily="2" charset="-127"/>
              </a:rPr>
              <a:t>?</a:t>
            </a:r>
            <a:endParaRPr lang="en-GB" altLang="en-US" sz="2000" dirty="0">
              <a:solidFill>
                <a:srgbClr val="000000"/>
              </a:solidFill>
              <a:latin typeface="다음_SemiBold" pitchFamily="2" charset="-127"/>
              <a:ea typeface="다음_SemiBold" pitchFamily="2" charset="-127"/>
            </a:endParaRPr>
          </a:p>
          <a:p>
            <a:pPr>
              <a:lnSpc>
                <a:spcPct val="130000"/>
              </a:lnSpc>
              <a:spcAft>
                <a:spcPts val="1200"/>
              </a:spcAft>
            </a:pPr>
            <a:r>
              <a:rPr lang="ko-KR" altLang="en-US" sz="2000" dirty="0" smtClean="0">
                <a:solidFill>
                  <a:srgbClr val="000000"/>
                </a:solidFill>
                <a:latin typeface="다음_SemiBold" pitchFamily="2" charset="-127"/>
                <a:ea typeface="다음_SemiBold" pitchFamily="2" charset="-127"/>
              </a:rPr>
              <a:t>의회는 건물의 유용한 활용방안을 모색하는 것은</a:t>
            </a:r>
            <a:r>
              <a:rPr lang="ko-KR" altLang="en-US" sz="2000" dirty="0" smtClean="0">
                <a:solidFill>
                  <a:srgbClr val="000000"/>
                </a:solidFill>
                <a:latin typeface="다음_SemiBold" pitchFamily="2" charset="-127"/>
                <a:ea typeface="다음_SemiBold" pitchFamily="2" charset="-127"/>
              </a:rPr>
              <a:t> 지지하지만 이에 대한 세부 정책을 가지고 있지는 않았음</a:t>
            </a:r>
            <a:endParaRPr lang="en-GB" altLang="en-US" sz="2000" dirty="0">
              <a:solidFill>
                <a:srgbClr val="000000"/>
              </a:solidFill>
              <a:latin typeface="다음_SemiBold" pitchFamily="2" charset="-127"/>
              <a:ea typeface="다음_SemiBold" pitchFamily="2" charset="-127"/>
            </a:endParaRPr>
          </a:p>
          <a:p>
            <a:pPr>
              <a:lnSpc>
                <a:spcPct val="130000"/>
              </a:lnSpc>
              <a:spcAft>
                <a:spcPts val="1200"/>
              </a:spcAft>
            </a:pPr>
            <a:r>
              <a:rPr lang="ko-KR" altLang="en-US" sz="2000" dirty="0" smtClean="0">
                <a:solidFill>
                  <a:srgbClr val="000000"/>
                </a:solidFill>
                <a:latin typeface="다음_SemiBold" pitchFamily="2" charset="-127"/>
                <a:ea typeface="다음_SemiBold" pitchFamily="2" charset="-127"/>
              </a:rPr>
              <a:t>오픈 경매에서 우리는 커뮤니티의 활용으로 따내었지만</a:t>
            </a:r>
            <a:r>
              <a:rPr lang="en-US" altLang="ko-KR" sz="2000" dirty="0" smtClean="0">
                <a:solidFill>
                  <a:srgbClr val="000000"/>
                </a:solidFill>
                <a:latin typeface="다음_SemiBold" pitchFamily="2" charset="-127"/>
                <a:ea typeface="다음_SemiBold" pitchFamily="2" charset="-127"/>
              </a:rPr>
              <a:t>, </a:t>
            </a:r>
            <a:r>
              <a:rPr lang="ko-KR" altLang="en-US" sz="2000" dirty="0" smtClean="0">
                <a:solidFill>
                  <a:srgbClr val="000000"/>
                </a:solidFill>
                <a:latin typeface="다음_SemiBold" pitchFamily="2" charset="-127"/>
                <a:ea typeface="다음_SemiBold" pitchFamily="2" charset="-127"/>
              </a:rPr>
              <a:t>자금이 마련되지는 않음</a:t>
            </a:r>
            <a:endParaRPr lang="en-GB" altLang="en-US" sz="2000" dirty="0">
              <a:solidFill>
                <a:srgbClr val="000000"/>
              </a:solidFill>
              <a:latin typeface="다음_SemiBold" pitchFamily="2" charset="-127"/>
              <a:ea typeface="다음_SemiBold" pitchFamily="2" charset="-127"/>
            </a:endParaRPr>
          </a:p>
          <a:p>
            <a:pPr>
              <a:lnSpc>
                <a:spcPct val="130000"/>
              </a:lnSpc>
              <a:spcAft>
                <a:spcPts val="1200"/>
              </a:spcAft>
            </a:pPr>
            <a:r>
              <a:rPr lang="ko-KR" altLang="en-US" sz="2000" dirty="0" smtClean="0">
                <a:solidFill>
                  <a:srgbClr val="000000"/>
                </a:solidFill>
                <a:latin typeface="다음_SemiBold" pitchFamily="2" charset="-127"/>
                <a:ea typeface="다음_SemiBold" pitchFamily="2" charset="-127"/>
              </a:rPr>
              <a:t>의회는 </a:t>
            </a:r>
            <a:r>
              <a:rPr lang="en-US" altLang="ko-KR" sz="2000" dirty="0" smtClean="0">
                <a:solidFill>
                  <a:srgbClr val="000000"/>
                </a:solidFill>
                <a:latin typeface="다음_SemiBold" pitchFamily="2" charset="-127"/>
                <a:ea typeface="다음_SemiBold" pitchFamily="2" charset="-127"/>
              </a:rPr>
              <a:t>2</a:t>
            </a:r>
            <a:r>
              <a:rPr lang="ko-KR" altLang="en-US" sz="2000" dirty="0" smtClean="0">
                <a:solidFill>
                  <a:srgbClr val="000000"/>
                </a:solidFill>
                <a:latin typeface="다음_SemiBold" pitchFamily="2" charset="-127"/>
                <a:ea typeface="다음_SemiBold" pitchFamily="2" charset="-127"/>
              </a:rPr>
              <a:t>년간 사용하라고 문을 열어주었고 이것은 그들에게 있어서 위험부담을 최소화 하는 수준이었음</a:t>
            </a:r>
            <a:endParaRPr lang="en-GB" altLang="en-US" sz="2000" dirty="0">
              <a:solidFill>
                <a:srgbClr val="000000"/>
              </a:solidFill>
              <a:latin typeface="다음_SemiBold" pitchFamily="2" charset="-127"/>
              <a:ea typeface="다음_SemiBold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8536645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4213" y="1654175"/>
            <a:ext cx="7772400" cy="1944688"/>
          </a:xfrm>
        </p:spPr>
        <p:txBody>
          <a:bodyPr/>
          <a:lstStyle/>
          <a:p>
            <a:pPr eaLnBrk="1" hangingPunct="1"/>
            <a:r>
              <a:rPr lang="ko-KR" altLang="en-US" sz="4800" dirty="0" smtClean="0">
                <a:solidFill>
                  <a:schemeClr val="tx1"/>
                </a:solidFill>
                <a:latin typeface="다음_SemiBold" pitchFamily="2" charset="-127"/>
                <a:ea typeface="다음_SemiBold" pitchFamily="2" charset="-127"/>
              </a:rPr>
              <a:t>변화를 위한 </a:t>
            </a:r>
            <a:r>
              <a:rPr lang="en-US" altLang="ko-KR" sz="4800" dirty="0" smtClean="0">
                <a:solidFill>
                  <a:schemeClr val="tx1"/>
                </a:solidFill>
                <a:latin typeface="다음_SemiBold" pitchFamily="2" charset="-127"/>
                <a:ea typeface="다음_SemiBold" pitchFamily="2" charset="-127"/>
              </a:rPr>
              <a:t/>
            </a:r>
            <a:br>
              <a:rPr lang="en-US" altLang="ko-KR" sz="4800" dirty="0" smtClean="0">
                <a:solidFill>
                  <a:schemeClr val="tx1"/>
                </a:solidFill>
                <a:latin typeface="다음_SemiBold" pitchFamily="2" charset="-127"/>
                <a:ea typeface="다음_SemiBold" pitchFamily="2" charset="-127"/>
              </a:rPr>
            </a:br>
            <a:r>
              <a:rPr lang="ko-KR" altLang="en-US" sz="4800" dirty="0" smtClean="0">
                <a:solidFill>
                  <a:schemeClr val="tx1"/>
                </a:solidFill>
                <a:latin typeface="다음_SemiBold" pitchFamily="2" charset="-127"/>
                <a:ea typeface="다음_SemiBold" pitchFamily="2" charset="-127"/>
              </a:rPr>
              <a:t>커뮤니티의 포부</a:t>
            </a:r>
            <a:r>
              <a:rPr lang="en-GB" altLang="en-US" sz="4800" dirty="0" smtClean="0">
                <a:solidFill>
                  <a:schemeClr val="tx1"/>
                </a:solidFill>
                <a:latin typeface="다음_SemiBold" pitchFamily="2" charset="-127"/>
                <a:ea typeface="다음_SemiBold" pitchFamily="2" charset="-127"/>
              </a:rPr>
              <a:t> </a:t>
            </a:r>
            <a:endParaRPr lang="en-GB" altLang="en-US" sz="4800" dirty="0" smtClean="0">
              <a:solidFill>
                <a:schemeClr val="tx1"/>
              </a:solidFill>
              <a:latin typeface="다음_SemiBold" pitchFamily="2" charset="-127"/>
              <a:ea typeface="다음_SemiBold" pitchFamily="2" charset="-127"/>
            </a:endParaRPr>
          </a:p>
        </p:txBody>
      </p:sp>
      <p:sp>
        <p:nvSpPr>
          <p:cNvPr id="3075" name="Rectangle 16"/>
          <p:cNvSpPr>
            <a:spLocks noChangeArrowheads="1"/>
          </p:cNvSpPr>
          <p:nvPr/>
        </p:nvSpPr>
        <p:spPr bwMode="auto">
          <a:xfrm>
            <a:off x="0" y="0"/>
            <a:ext cx="9144000" cy="620713"/>
          </a:xfrm>
          <a:prstGeom prst="rect">
            <a:avLst/>
          </a:prstGeom>
          <a:solidFill>
            <a:srgbClr val="00B9BC"/>
          </a:solidFill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3076" name="Text Box 17"/>
          <p:cNvSpPr txBox="1">
            <a:spLocks noChangeArrowheads="1"/>
          </p:cNvSpPr>
          <p:nvPr/>
        </p:nvSpPr>
        <p:spPr bwMode="auto">
          <a:xfrm>
            <a:off x="684213" y="3232150"/>
            <a:ext cx="77724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3077" name="Text Box 18"/>
          <p:cNvSpPr txBox="1">
            <a:spLocks noChangeArrowheads="1"/>
          </p:cNvSpPr>
          <p:nvPr/>
        </p:nvSpPr>
        <p:spPr bwMode="auto">
          <a:xfrm>
            <a:off x="684213" y="4005263"/>
            <a:ext cx="7632700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ko-KR" altLang="en-US" sz="2400" dirty="0" err="1" smtClean="0">
                <a:solidFill>
                  <a:srgbClr val="000000"/>
                </a:solidFill>
                <a:latin typeface="다음_SemiBold" pitchFamily="2" charset="-127"/>
                <a:ea typeface="다음_SemiBold" pitchFamily="2" charset="-127"/>
              </a:rPr>
              <a:t>제랄딘</a:t>
            </a:r>
            <a:r>
              <a:rPr lang="ko-KR" altLang="en-US" sz="2400" dirty="0" smtClean="0">
                <a:solidFill>
                  <a:srgbClr val="000000"/>
                </a:solidFill>
                <a:latin typeface="다음_SemiBold" pitchFamily="2" charset="-127"/>
                <a:ea typeface="다음_SemiBold" pitchFamily="2" charset="-127"/>
              </a:rPr>
              <a:t> </a:t>
            </a:r>
            <a:r>
              <a:rPr lang="ko-KR" altLang="en-US" sz="2400" dirty="0" err="1" smtClean="0">
                <a:solidFill>
                  <a:srgbClr val="000000"/>
                </a:solidFill>
                <a:latin typeface="다음_SemiBold" pitchFamily="2" charset="-127"/>
                <a:ea typeface="다음_SemiBold" pitchFamily="2" charset="-127"/>
              </a:rPr>
              <a:t>블레이크</a:t>
            </a:r>
            <a:r>
              <a:rPr lang="ko-KR" altLang="en-US" sz="2400" dirty="0" smtClean="0">
                <a:solidFill>
                  <a:srgbClr val="000000"/>
                </a:solidFill>
                <a:latin typeface="다음_SemiBold" pitchFamily="2" charset="-127"/>
                <a:ea typeface="다음_SemiBold" pitchFamily="2" charset="-127"/>
              </a:rPr>
              <a:t> </a:t>
            </a:r>
            <a:r>
              <a:rPr lang="en-GB" altLang="en-US" sz="2400" dirty="0" smtClean="0">
                <a:solidFill>
                  <a:srgbClr val="000000"/>
                </a:solidFill>
                <a:latin typeface="다음_SemiBold" pitchFamily="2" charset="-127"/>
                <a:ea typeface="다음_SemiBold" pitchFamily="2" charset="-127"/>
              </a:rPr>
              <a:t>Geraldine </a:t>
            </a:r>
            <a:r>
              <a:rPr lang="en-GB" altLang="en-US" sz="2400" dirty="0" smtClean="0">
                <a:solidFill>
                  <a:srgbClr val="000000"/>
                </a:solidFill>
                <a:latin typeface="다음_SemiBold" pitchFamily="2" charset="-127"/>
                <a:ea typeface="다음_SemiBold" pitchFamily="2" charset="-127"/>
              </a:rPr>
              <a:t>Blake</a:t>
            </a:r>
          </a:p>
          <a:p>
            <a:pPr algn="ct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ko-KR" altLang="en-US" sz="2400" dirty="0" err="1" smtClean="0">
                <a:solidFill>
                  <a:srgbClr val="000000"/>
                </a:solidFill>
                <a:latin typeface="다음_SemiBold" pitchFamily="2" charset="-127"/>
                <a:ea typeface="다음_SemiBold" pitchFamily="2" charset="-127"/>
              </a:rPr>
              <a:t>로컬리티</a:t>
            </a:r>
            <a:r>
              <a:rPr lang="ko-KR" altLang="en-US" sz="2400" dirty="0" smtClean="0">
                <a:solidFill>
                  <a:srgbClr val="000000"/>
                </a:solidFill>
                <a:latin typeface="다음_SemiBold" pitchFamily="2" charset="-127"/>
                <a:ea typeface="다음_SemiBold" pitchFamily="2" charset="-127"/>
              </a:rPr>
              <a:t> 런던지부 의장</a:t>
            </a:r>
            <a:endParaRPr lang="en-US" altLang="ko-KR" sz="2400" dirty="0" smtClean="0">
              <a:solidFill>
                <a:srgbClr val="000000"/>
              </a:solidFill>
              <a:latin typeface="다음_SemiBold" pitchFamily="2" charset="-127"/>
              <a:ea typeface="다음_SemiBold" pitchFamily="2" charset="-127"/>
            </a:endParaRPr>
          </a:p>
          <a:p>
            <a:pPr algn="ct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ko-KR" altLang="en-US" sz="2400" dirty="0" err="1" smtClean="0">
                <a:solidFill>
                  <a:srgbClr val="000000"/>
                </a:solidFill>
                <a:latin typeface="다음_SemiBold" pitchFamily="2" charset="-127"/>
                <a:ea typeface="다음_SemiBold" pitchFamily="2" charset="-127"/>
              </a:rPr>
              <a:t>커뮤니티링크스</a:t>
            </a:r>
            <a:r>
              <a:rPr lang="ko-KR" altLang="en-US" sz="2400" dirty="0" smtClean="0">
                <a:solidFill>
                  <a:srgbClr val="000000"/>
                </a:solidFill>
                <a:latin typeface="다음_SemiBold" pitchFamily="2" charset="-127"/>
                <a:ea typeface="다음_SemiBold" pitchFamily="2" charset="-127"/>
              </a:rPr>
              <a:t> 대표</a:t>
            </a:r>
            <a:endParaRPr lang="en-GB" altLang="en-US" sz="2400" dirty="0">
              <a:solidFill>
                <a:srgbClr val="000000"/>
              </a:solidFill>
              <a:latin typeface="다음_SemiBold" pitchFamily="2" charset="-127"/>
              <a:ea typeface="다음_SemiBold" pitchFamily="2" charset="-127"/>
            </a:endParaRPr>
          </a:p>
        </p:txBody>
      </p:sp>
      <p:pic>
        <p:nvPicPr>
          <p:cNvPr id="3078" name="Picture 19" descr="Locality logo strap cmyk high re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875" y="5735638"/>
            <a:ext cx="1871663" cy="993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89279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GB" altLang="en-US" b="1"/>
              <a:t>Securing the funding</a:t>
            </a:r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427538" y="1600200"/>
            <a:ext cx="4259262" cy="4525963"/>
          </a:xfrm>
        </p:spPr>
        <p:txBody>
          <a:bodyPr/>
          <a:lstStyle/>
          <a:p>
            <a:pPr>
              <a:lnSpc>
                <a:spcPct val="130000"/>
              </a:lnSpc>
              <a:spcAft>
                <a:spcPts val="1200"/>
              </a:spcAft>
            </a:pPr>
            <a:r>
              <a:rPr lang="en-GB" altLang="en-US" sz="2000" dirty="0">
                <a:solidFill>
                  <a:srgbClr val="000000"/>
                </a:solidFill>
                <a:latin typeface="Arial" panose="020B0604020202020204" pitchFamily="34" charset="0"/>
              </a:rPr>
              <a:t>Cost of renovation = £1.5m</a:t>
            </a:r>
          </a:p>
          <a:p>
            <a:pPr>
              <a:lnSpc>
                <a:spcPct val="130000"/>
              </a:lnSpc>
              <a:spcAft>
                <a:spcPts val="1200"/>
              </a:spcAft>
            </a:pPr>
            <a:r>
              <a:rPr lang="en-GB" altLang="en-US" sz="2000" dirty="0">
                <a:solidFill>
                  <a:srgbClr val="000000"/>
                </a:solidFill>
                <a:latin typeface="Arial" panose="020B0604020202020204" pitchFamily="34" charset="0"/>
              </a:rPr>
              <a:t>3 companies donated in first year</a:t>
            </a:r>
          </a:p>
          <a:p>
            <a:pPr>
              <a:lnSpc>
                <a:spcPct val="130000"/>
              </a:lnSpc>
              <a:spcAft>
                <a:spcPts val="1200"/>
              </a:spcAft>
            </a:pPr>
            <a:r>
              <a:rPr lang="en-GB" altLang="en-US" sz="2000" dirty="0">
                <a:solidFill>
                  <a:srgbClr val="000000"/>
                </a:solidFill>
                <a:latin typeface="Arial" panose="020B0604020202020204" pitchFamily="34" charset="0"/>
              </a:rPr>
              <a:t>Began work without money to complete the project</a:t>
            </a:r>
          </a:p>
          <a:p>
            <a:pPr>
              <a:buFontTx/>
              <a:buNone/>
            </a:pPr>
            <a:endParaRPr lang="en-GB" altLang="en-US" sz="2800" dirty="0"/>
          </a:p>
          <a:p>
            <a:pPr>
              <a:buFontTx/>
              <a:buNone/>
            </a:pPr>
            <a:endParaRPr lang="en-GB" altLang="en-US" dirty="0"/>
          </a:p>
        </p:txBody>
      </p:sp>
      <p:pic>
        <p:nvPicPr>
          <p:cNvPr id="36868" name="Picture 4" descr="Annual Report 2007 photos 03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88" y="1484313"/>
            <a:ext cx="3465512" cy="4681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75545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ko-KR" altLang="en-US" sz="4000" dirty="0" smtClean="0">
                <a:latin typeface="다음_SemiBold" pitchFamily="2" charset="-127"/>
                <a:ea typeface="다음_SemiBold" pitchFamily="2" charset="-127"/>
              </a:rPr>
              <a:t>자금 확보하기</a:t>
            </a:r>
            <a:endParaRPr lang="en-GB" altLang="en-US" sz="4000" dirty="0">
              <a:latin typeface="다음_SemiBold" pitchFamily="2" charset="-127"/>
              <a:ea typeface="다음_SemiBold" pitchFamily="2" charset="-127"/>
            </a:endParaRPr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427538" y="1600200"/>
            <a:ext cx="4259262" cy="4525963"/>
          </a:xfrm>
        </p:spPr>
        <p:txBody>
          <a:bodyPr/>
          <a:lstStyle/>
          <a:p>
            <a:pPr>
              <a:lnSpc>
                <a:spcPct val="130000"/>
              </a:lnSpc>
              <a:spcAft>
                <a:spcPts val="1200"/>
              </a:spcAft>
            </a:pPr>
            <a:r>
              <a:rPr lang="ko-KR" altLang="en-US" sz="2000" dirty="0" smtClean="0">
                <a:solidFill>
                  <a:srgbClr val="000000"/>
                </a:solidFill>
                <a:latin typeface="다음_SemiBold" pitchFamily="2" charset="-127"/>
                <a:ea typeface="다음_SemiBold" pitchFamily="2" charset="-127"/>
              </a:rPr>
              <a:t>건물수리비용</a:t>
            </a:r>
            <a:r>
              <a:rPr lang="en-GB" altLang="en-US" sz="2000" dirty="0" smtClean="0">
                <a:solidFill>
                  <a:srgbClr val="000000"/>
                </a:solidFill>
                <a:latin typeface="다음_SemiBold" pitchFamily="2" charset="-127"/>
                <a:ea typeface="다음_SemiBold" pitchFamily="2" charset="-127"/>
              </a:rPr>
              <a:t>= 26</a:t>
            </a:r>
            <a:r>
              <a:rPr lang="ko-KR" altLang="en-US" sz="2000" dirty="0" smtClean="0">
                <a:solidFill>
                  <a:srgbClr val="000000"/>
                </a:solidFill>
                <a:latin typeface="다음_SemiBold" pitchFamily="2" charset="-127"/>
                <a:ea typeface="다음_SemiBold" pitchFamily="2" charset="-127"/>
              </a:rPr>
              <a:t>억</a:t>
            </a:r>
            <a:r>
              <a:rPr lang="en-US" altLang="ko-KR" sz="2000" dirty="0" smtClean="0">
                <a:solidFill>
                  <a:srgbClr val="000000"/>
                </a:solidFill>
                <a:latin typeface="다음_SemiBold" pitchFamily="2" charset="-127"/>
                <a:ea typeface="다음_SemiBold" pitchFamily="2" charset="-127"/>
              </a:rPr>
              <a:t>(</a:t>
            </a:r>
            <a:r>
              <a:rPr lang="en-GB" altLang="en-US" sz="2000" dirty="0" smtClean="0">
                <a:solidFill>
                  <a:srgbClr val="000000"/>
                </a:solidFill>
                <a:latin typeface="다음_SemiBold" pitchFamily="2" charset="-127"/>
                <a:ea typeface="다음_SemiBold" pitchFamily="2" charset="-127"/>
              </a:rPr>
              <a:t>£1.5m)</a:t>
            </a:r>
            <a:endParaRPr lang="en-GB" altLang="en-US" sz="2000" dirty="0">
              <a:solidFill>
                <a:srgbClr val="000000"/>
              </a:solidFill>
              <a:latin typeface="다음_SemiBold" pitchFamily="2" charset="-127"/>
              <a:ea typeface="다음_SemiBold" pitchFamily="2" charset="-127"/>
            </a:endParaRPr>
          </a:p>
          <a:p>
            <a:pPr>
              <a:lnSpc>
                <a:spcPct val="130000"/>
              </a:lnSpc>
              <a:spcAft>
                <a:spcPts val="1200"/>
              </a:spcAft>
            </a:pPr>
            <a:r>
              <a:rPr lang="ko-KR" altLang="en-US" sz="2000" dirty="0" smtClean="0">
                <a:solidFill>
                  <a:srgbClr val="000000"/>
                </a:solidFill>
                <a:latin typeface="다음_SemiBold" pitchFamily="2" charset="-127"/>
                <a:ea typeface="다음_SemiBold" pitchFamily="2" charset="-127"/>
              </a:rPr>
              <a:t>첫해 </a:t>
            </a:r>
            <a:r>
              <a:rPr lang="en-US" altLang="ko-KR" sz="2000" dirty="0" smtClean="0">
                <a:solidFill>
                  <a:srgbClr val="000000"/>
                </a:solidFill>
                <a:latin typeface="다음_SemiBold" pitchFamily="2" charset="-127"/>
                <a:ea typeface="다음_SemiBold" pitchFamily="2" charset="-127"/>
              </a:rPr>
              <a:t>3 </a:t>
            </a:r>
            <a:r>
              <a:rPr lang="ko-KR" altLang="en-US" sz="2000" dirty="0" smtClean="0">
                <a:solidFill>
                  <a:srgbClr val="000000"/>
                </a:solidFill>
                <a:latin typeface="다음_SemiBold" pitchFamily="2" charset="-127"/>
                <a:ea typeface="다음_SemiBold" pitchFamily="2" charset="-127"/>
              </a:rPr>
              <a:t>회사가 기부함</a:t>
            </a:r>
            <a:endParaRPr lang="en-GB" altLang="en-US" sz="2000" dirty="0">
              <a:solidFill>
                <a:srgbClr val="000000"/>
              </a:solidFill>
              <a:latin typeface="다음_SemiBold" pitchFamily="2" charset="-127"/>
              <a:ea typeface="다음_SemiBold" pitchFamily="2" charset="-127"/>
            </a:endParaRPr>
          </a:p>
          <a:p>
            <a:pPr>
              <a:lnSpc>
                <a:spcPct val="130000"/>
              </a:lnSpc>
              <a:spcAft>
                <a:spcPts val="1200"/>
              </a:spcAft>
            </a:pPr>
            <a:r>
              <a:rPr lang="ko-KR" altLang="en-US" sz="2000" dirty="0" smtClean="0">
                <a:solidFill>
                  <a:srgbClr val="000000"/>
                </a:solidFill>
                <a:latin typeface="다음_SemiBold" pitchFamily="2" charset="-127"/>
                <a:ea typeface="다음_SemiBold" pitchFamily="2" charset="-127"/>
              </a:rPr>
              <a:t>프로젝트를 완성하기 위해서 무임금으로 일을 하기 시작</a:t>
            </a:r>
            <a:endParaRPr lang="en-GB" altLang="en-US" sz="2000" dirty="0">
              <a:solidFill>
                <a:srgbClr val="000000"/>
              </a:solidFill>
              <a:latin typeface="다음_SemiBold" pitchFamily="2" charset="-127"/>
              <a:ea typeface="다음_SemiBold" pitchFamily="2" charset="-127"/>
            </a:endParaRPr>
          </a:p>
          <a:p>
            <a:pPr>
              <a:buFontTx/>
              <a:buNone/>
            </a:pPr>
            <a:endParaRPr lang="en-GB" altLang="en-US" sz="2800" dirty="0">
              <a:latin typeface="다음_SemiBold" pitchFamily="2" charset="-127"/>
              <a:ea typeface="다음_SemiBold" pitchFamily="2" charset="-127"/>
            </a:endParaRPr>
          </a:p>
          <a:p>
            <a:pPr>
              <a:buFontTx/>
              <a:buNone/>
            </a:pPr>
            <a:endParaRPr lang="en-GB" altLang="en-US" dirty="0">
              <a:latin typeface="다음_SemiBold" pitchFamily="2" charset="-127"/>
              <a:ea typeface="다음_SemiBold" pitchFamily="2" charset="-127"/>
            </a:endParaRPr>
          </a:p>
        </p:txBody>
      </p:sp>
      <p:pic>
        <p:nvPicPr>
          <p:cNvPr id="36868" name="Picture 4" descr="Annual Report 2007 photos 03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88" y="1484313"/>
            <a:ext cx="3465512" cy="4681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17601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GB" altLang="en-US" b="1"/>
              <a:t>Our champions</a:t>
            </a:r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4186238" cy="4525963"/>
          </a:xfrm>
        </p:spPr>
        <p:txBody>
          <a:bodyPr/>
          <a:lstStyle/>
          <a:p>
            <a:pPr>
              <a:lnSpc>
                <a:spcPct val="130000"/>
              </a:lnSpc>
              <a:spcAft>
                <a:spcPts val="1200"/>
              </a:spcAft>
            </a:pPr>
            <a:r>
              <a:rPr lang="en-GB" altLang="en-US" sz="2000" dirty="0">
                <a:solidFill>
                  <a:srgbClr val="000000"/>
                </a:solidFill>
                <a:latin typeface="Arial" panose="020B0604020202020204" pitchFamily="34" charset="0"/>
              </a:rPr>
              <a:t>3 companies became project champions</a:t>
            </a:r>
          </a:p>
          <a:p>
            <a:pPr>
              <a:lnSpc>
                <a:spcPct val="130000"/>
              </a:lnSpc>
              <a:spcAft>
                <a:spcPts val="1200"/>
              </a:spcAft>
            </a:pPr>
            <a:r>
              <a:rPr lang="en-GB" altLang="en-US" sz="2000" dirty="0">
                <a:solidFill>
                  <a:srgbClr val="000000"/>
                </a:solidFill>
                <a:latin typeface="Arial" panose="020B0604020202020204" pitchFamily="34" charset="0"/>
              </a:rPr>
              <a:t>Campaign group met monthly </a:t>
            </a:r>
          </a:p>
          <a:p>
            <a:pPr>
              <a:lnSpc>
                <a:spcPct val="130000"/>
              </a:lnSpc>
              <a:spcAft>
                <a:spcPts val="1200"/>
              </a:spcAft>
            </a:pPr>
            <a:r>
              <a:rPr lang="en-GB" altLang="en-US" sz="2000" dirty="0">
                <a:solidFill>
                  <a:srgbClr val="000000"/>
                </a:solidFill>
                <a:latin typeface="Arial" panose="020B0604020202020204" pitchFamily="34" charset="0"/>
              </a:rPr>
              <a:t>Professional services group met weekly</a:t>
            </a:r>
          </a:p>
          <a:p>
            <a:pPr>
              <a:lnSpc>
                <a:spcPct val="130000"/>
              </a:lnSpc>
              <a:spcAft>
                <a:spcPts val="1200"/>
              </a:spcAft>
            </a:pPr>
            <a:r>
              <a:rPr lang="en-GB" altLang="en-US" sz="2000" dirty="0">
                <a:solidFill>
                  <a:srgbClr val="000000"/>
                </a:solidFill>
                <a:latin typeface="Arial" panose="020B0604020202020204" pitchFamily="34" charset="0"/>
              </a:rPr>
              <a:t>Royal visit raised the profile</a:t>
            </a:r>
          </a:p>
          <a:p>
            <a:pPr>
              <a:lnSpc>
                <a:spcPct val="130000"/>
              </a:lnSpc>
              <a:spcAft>
                <a:spcPts val="1200"/>
              </a:spcAft>
            </a:pPr>
            <a:r>
              <a:rPr lang="en-GB" altLang="en-US" sz="2000" dirty="0">
                <a:solidFill>
                  <a:srgbClr val="000000"/>
                </a:solidFill>
                <a:latin typeface="Arial" panose="020B0604020202020204" pitchFamily="34" charset="0"/>
              </a:rPr>
              <a:t>125 companies donated in 2nd year</a:t>
            </a:r>
          </a:p>
        </p:txBody>
      </p:sp>
      <p:pic>
        <p:nvPicPr>
          <p:cNvPr id="37892" name="Picture 4" descr="scan00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463" y="2205038"/>
            <a:ext cx="4056062" cy="2751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2490734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ko-KR" altLang="en-US" sz="4000" dirty="0" smtClean="0">
                <a:latin typeface="다음_SemiBold" pitchFamily="2" charset="-127"/>
                <a:ea typeface="다음_SemiBold" pitchFamily="2" charset="-127"/>
              </a:rPr>
              <a:t>우리의 성공요인</a:t>
            </a:r>
            <a:endParaRPr lang="en-GB" altLang="en-US" sz="4000" dirty="0">
              <a:latin typeface="다음_SemiBold" pitchFamily="2" charset="-127"/>
              <a:ea typeface="다음_SemiBold" pitchFamily="2" charset="-127"/>
            </a:endParaRPr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4186238" cy="4525963"/>
          </a:xfrm>
        </p:spPr>
        <p:txBody>
          <a:bodyPr/>
          <a:lstStyle/>
          <a:p>
            <a:pPr>
              <a:lnSpc>
                <a:spcPct val="130000"/>
              </a:lnSpc>
              <a:spcAft>
                <a:spcPts val="1200"/>
              </a:spcAft>
            </a:pPr>
            <a:r>
              <a:rPr lang="en-GB" altLang="en-US" sz="2000" dirty="0" smtClean="0">
                <a:solidFill>
                  <a:srgbClr val="000000"/>
                </a:solidFill>
                <a:latin typeface="Arial" panose="020B0604020202020204" pitchFamily="34" charset="0"/>
              </a:rPr>
              <a:t>3 </a:t>
            </a:r>
            <a:r>
              <a:rPr lang="ko-KR" altLang="en-US" sz="2000" dirty="0" smtClean="0">
                <a:solidFill>
                  <a:srgbClr val="000000"/>
                </a:solidFill>
                <a:latin typeface="Arial" panose="020B0604020202020204" pitchFamily="34" charset="0"/>
              </a:rPr>
              <a:t>회사가 프로젝트의 승리자</a:t>
            </a:r>
            <a:endParaRPr lang="en-GB" altLang="en-US" sz="200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>
              <a:lnSpc>
                <a:spcPct val="130000"/>
              </a:lnSpc>
              <a:spcAft>
                <a:spcPts val="1200"/>
              </a:spcAft>
            </a:pPr>
            <a:r>
              <a:rPr lang="ko-KR" altLang="en-US" sz="2000" dirty="0" smtClean="0">
                <a:solidFill>
                  <a:srgbClr val="000000"/>
                </a:solidFill>
                <a:latin typeface="Arial" panose="020B0604020202020204" pitchFamily="34" charset="0"/>
              </a:rPr>
              <a:t>매달 모인 캠페인 그룹</a:t>
            </a:r>
            <a:endParaRPr lang="en-GB" altLang="en-US" sz="200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>
              <a:lnSpc>
                <a:spcPct val="130000"/>
              </a:lnSpc>
              <a:spcAft>
                <a:spcPts val="1200"/>
              </a:spcAft>
            </a:pPr>
            <a:r>
              <a:rPr lang="ko-KR" altLang="en-US" sz="2000" dirty="0" smtClean="0">
                <a:solidFill>
                  <a:srgbClr val="000000"/>
                </a:solidFill>
                <a:latin typeface="Arial" panose="020B0604020202020204" pitchFamily="34" charset="0"/>
              </a:rPr>
              <a:t>매주 모인 전문가 서비스 그룹</a:t>
            </a:r>
            <a:endParaRPr lang="en-GB" altLang="en-US" sz="200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>
              <a:lnSpc>
                <a:spcPct val="130000"/>
              </a:lnSpc>
              <a:spcAft>
                <a:spcPts val="1200"/>
              </a:spcAft>
            </a:pPr>
            <a:r>
              <a:rPr lang="ko-KR" altLang="en-US" sz="2000" dirty="0" smtClean="0">
                <a:solidFill>
                  <a:srgbClr val="000000"/>
                </a:solidFill>
                <a:latin typeface="Arial" panose="020B0604020202020204" pitchFamily="34" charset="0"/>
              </a:rPr>
              <a:t>국</a:t>
            </a:r>
            <a:r>
              <a:rPr lang="ko-KR" altLang="en-US" sz="2000" dirty="0">
                <a:solidFill>
                  <a:srgbClr val="000000"/>
                </a:solidFill>
                <a:latin typeface="Arial" panose="020B0604020202020204" pitchFamily="34" charset="0"/>
              </a:rPr>
              <a:t>왕</a:t>
            </a:r>
            <a:r>
              <a:rPr lang="ko-KR" altLang="en-US" sz="2000" dirty="0" smtClean="0">
                <a:solidFill>
                  <a:srgbClr val="000000"/>
                </a:solidFill>
                <a:latin typeface="Arial" panose="020B0604020202020204" pitchFamily="34" charset="0"/>
              </a:rPr>
              <a:t>의 방문으로 이익 상승</a:t>
            </a:r>
            <a:endParaRPr lang="en-GB" altLang="en-US" sz="200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>
              <a:lnSpc>
                <a:spcPct val="130000"/>
              </a:lnSpc>
              <a:spcAft>
                <a:spcPts val="1200"/>
              </a:spcAft>
            </a:pPr>
            <a:r>
              <a:rPr lang="en-GB" altLang="en-US" sz="2000" dirty="0" smtClean="0">
                <a:solidFill>
                  <a:srgbClr val="000000"/>
                </a:solidFill>
                <a:latin typeface="Arial" panose="020B0604020202020204" pitchFamily="34" charset="0"/>
              </a:rPr>
              <a:t>2</a:t>
            </a:r>
            <a:r>
              <a:rPr lang="ko-KR" altLang="en-US" sz="2000" dirty="0" smtClean="0">
                <a:solidFill>
                  <a:srgbClr val="000000"/>
                </a:solidFill>
                <a:latin typeface="Arial" panose="020B0604020202020204" pitchFamily="34" charset="0"/>
              </a:rPr>
              <a:t>년 동안 </a:t>
            </a:r>
            <a:r>
              <a:rPr lang="en-GB" altLang="en-US" sz="2000" dirty="0" smtClean="0">
                <a:solidFill>
                  <a:srgbClr val="000000"/>
                </a:solidFill>
                <a:latin typeface="Arial" panose="020B0604020202020204" pitchFamily="34" charset="0"/>
              </a:rPr>
              <a:t>125</a:t>
            </a:r>
            <a:r>
              <a:rPr lang="ko-KR" altLang="en-US" sz="2000" dirty="0" smtClean="0">
                <a:solidFill>
                  <a:srgbClr val="000000"/>
                </a:solidFill>
                <a:latin typeface="Arial" panose="020B0604020202020204" pitchFamily="34" charset="0"/>
              </a:rPr>
              <a:t>개 회사가</a:t>
            </a:r>
            <a:r>
              <a:rPr lang="en-US" altLang="ko-KR" sz="2000" dirty="0" smtClean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ko-KR" altLang="en-US" sz="2000" dirty="0" smtClean="0">
                <a:solidFill>
                  <a:srgbClr val="000000"/>
                </a:solidFill>
                <a:latin typeface="Arial" panose="020B0604020202020204" pitchFamily="34" charset="0"/>
              </a:rPr>
              <a:t>기부</a:t>
            </a:r>
            <a:endParaRPr lang="en-GB" altLang="en-US" sz="200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pic>
        <p:nvPicPr>
          <p:cNvPr id="37892" name="Picture 4" descr="scan00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463" y="2205038"/>
            <a:ext cx="4056062" cy="2751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2427098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435600" y="549275"/>
            <a:ext cx="3394075" cy="5576888"/>
          </a:xfrm>
        </p:spPr>
        <p:txBody>
          <a:bodyPr/>
          <a:lstStyle/>
          <a:p>
            <a:pPr>
              <a:buFontTx/>
              <a:buNone/>
            </a:pPr>
            <a:r>
              <a:rPr lang="en-GB" altLang="en-US" sz="4400" b="1" dirty="0"/>
              <a:t>Our home</a:t>
            </a:r>
          </a:p>
          <a:p>
            <a:pPr>
              <a:buFontTx/>
              <a:buNone/>
            </a:pPr>
            <a:endParaRPr lang="en-GB" altLang="en-US" sz="1400" b="1" dirty="0"/>
          </a:p>
          <a:p>
            <a:pPr>
              <a:lnSpc>
                <a:spcPct val="130000"/>
              </a:lnSpc>
              <a:spcAft>
                <a:spcPts val="1200"/>
              </a:spcAft>
            </a:pPr>
            <a:r>
              <a:rPr lang="en-GB" altLang="en-US" sz="2800" dirty="0"/>
              <a:t>   </a:t>
            </a:r>
            <a:r>
              <a:rPr lang="en-GB" altLang="en-US" sz="2000" dirty="0">
                <a:solidFill>
                  <a:srgbClr val="000000"/>
                </a:solidFill>
                <a:latin typeface="Arial" panose="020B0604020202020204" pitchFamily="34" charset="0"/>
              </a:rPr>
              <a:t>Opened doors after 2 years and 2 months with a 125 year ‘peppercorn’ </a:t>
            </a:r>
            <a:r>
              <a:rPr lang="en-GB" altLang="en-US" sz="2000" dirty="0" smtClean="0">
                <a:solidFill>
                  <a:srgbClr val="000000"/>
                </a:solidFill>
                <a:latin typeface="Arial" panose="020B0604020202020204" pitchFamily="34" charset="0"/>
              </a:rPr>
              <a:t>lease (i.e. no rent)</a:t>
            </a:r>
            <a:endParaRPr lang="en-GB" altLang="en-US" sz="200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>
              <a:lnSpc>
                <a:spcPct val="130000"/>
              </a:lnSpc>
              <a:spcAft>
                <a:spcPts val="1200"/>
              </a:spcAft>
              <a:buFontTx/>
              <a:buChar char="•"/>
            </a:pPr>
            <a:endParaRPr lang="en-GB" altLang="en-US" sz="200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>
              <a:lnSpc>
                <a:spcPct val="130000"/>
              </a:lnSpc>
              <a:spcAft>
                <a:spcPts val="1200"/>
              </a:spcAft>
              <a:buFontTx/>
              <a:buChar char="•"/>
            </a:pPr>
            <a:r>
              <a:rPr lang="en-GB" altLang="en-US" sz="2000" dirty="0">
                <a:solidFill>
                  <a:srgbClr val="000000"/>
                </a:solidFill>
                <a:latin typeface="Arial" panose="020B0604020202020204" pitchFamily="34" charset="0"/>
              </a:rPr>
              <a:t>   Having a building meant Community Links could blossom!</a:t>
            </a:r>
            <a:endParaRPr lang="en-US" altLang="en-US" sz="200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pic>
        <p:nvPicPr>
          <p:cNvPr id="18436" name="Picture 4" descr="CL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88" y="549275"/>
            <a:ext cx="4560887" cy="6019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6364365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435600" y="549275"/>
            <a:ext cx="3394075" cy="5576888"/>
          </a:xfrm>
        </p:spPr>
        <p:txBody>
          <a:bodyPr/>
          <a:lstStyle/>
          <a:p>
            <a:pPr>
              <a:buFontTx/>
              <a:buNone/>
            </a:pPr>
            <a:r>
              <a:rPr lang="ko-KR" altLang="en-US" sz="4000" dirty="0" smtClean="0">
                <a:latin typeface="다음_SemiBold" pitchFamily="2" charset="-127"/>
                <a:ea typeface="다음_SemiBold" pitchFamily="2" charset="-127"/>
              </a:rPr>
              <a:t>우리의 집</a:t>
            </a:r>
            <a:endParaRPr lang="en-GB" altLang="en-US" sz="4000" dirty="0">
              <a:latin typeface="다음_SemiBold" pitchFamily="2" charset="-127"/>
              <a:ea typeface="다음_SemiBold" pitchFamily="2" charset="-127"/>
            </a:endParaRPr>
          </a:p>
          <a:p>
            <a:pPr>
              <a:buFontTx/>
              <a:buNone/>
            </a:pPr>
            <a:endParaRPr lang="en-GB" altLang="en-US" sz="2000" b="1" dirty="0">
              <a:latin typeface="다음_SemiBold" pitchFamily="2" charset="-127"/>
              <a:ea typeface="다음_SemiBold" pitchFamily="2" charset="-127"/>
            </a:endParaRPr>
          </a:p>
          <a:p>
            <a:pPr>
              <a:lnSpc>
                <a:spcPct val="130000"/>
              </a:lnSpc>
              <a:spcAft>
                <a:spcPts val="1200"/>
              </a:spcAft>
            </a:pPr>
            <a:r>
              <a:rPr lang="en-GB" altLang="en-US" sz="2000" dirty="0" smtClean="0">
                <a:latin typeface="다음_SemiBold" pitchFamily="2" charset="-127"/>
                <a:ea typeface="다음_SemiBold" pitchFamily="2" charset="-127"/>
              </a:rPr>
              <a:t>2</a:t>
            </a:r>
            <a:r>
              <a:rPr lang="ko-KR" altLang="en-US" sz="2000" dirty="0" smtClean="0">
                <a:latin typeface="다음_SemiBold" pitchFamily="2" charset="-127"/>
                <a:ea typeface="다음_SemiBold" pitchFamily="2" charset="-127"/>
              </a:rPr>
              <a:t>년 </a:t>
            </a:r>
            <a:r>
              <a:rPr lang="en-US" altLang="ko-KR" sz="2000" dirty="0" smtClean="0">
                <a:latin typeface="다음_SemiBold" pitchFamily="2" charset="-127"/>
                <a:ea typeface="다음_SemiBold" pitchFamily="2" charset="-127"/>
              </a:rPr>
              <a:t>2</a:t>
            </a:r>
            <a:r>
              <a:rPr lang="ko-KR" altLang="en-US" sz="2000" dirty="0" smtClean="0">
                <a:latin typeface="다음_SemiBold" pitchFamily="2" charset="-127"/>
                <a:ea typeface="다음_SemiBold" pitchFamily="2" charset="-127"/>
              </a:rPr>
              <a:t>개월 후에 오픈</a:t>
            </a:r>
            <a:r>
              <a:rPr lang="en-US" altLang="ko-KR" sz="2000" dirty="0" smtClean="0">
                <a:latin typeface="다음_SemiBold" pitchFamily="2" charset="-127"/>
                <a:ea typeface="다음_SemiBold" pitchFamily="2" charset="-127"/>
              </a:rPr>
              <a:t>, 125</a:t>
            </a:r>
            <a:r>
              <a:rPr lang="ko-KR" altLang="en-US" sz="2000" dirty="0" smtClean="0">
                <a:latin typeface="다음_SemiBold" pitchFamily="2" charset="-127"/>
                <a:ea typeface="다음_SemiBold" pitchFamily="2" charset="-127"/>
              </a:rPr>
              <a:t>년 동안 임대료 없는 </a:t>
            </a:r>
            <a:r>
              <a:rPr lang="en-GB" altLang="en-US" sz="2000" dirty="0" smtClean="0">
                <a:solidFill>
                  <a:srgbClr val="000000"/>
                </a:solidFill>
                <a:latin typeface="다음_SemiBold" pitchFamily="2" charset="-127"/>
                <a:ea typeface="다음_SemiBold" pitchFamily="2" charset="-127"/>
              </a:rPr>
              <a:t>‘</a:t>
            </a:r>
            <a:r>
              <a:rPr lang="en-GB" altLang="en-US" sz="2000" dirty="0">
                <a:solidFill>
                  <a:srgbClr val="000000"/>
                </a:solidFill>
                <a:latin typeface="다음_SemiBold" pitchFamily="2" charset="-127"/>
                <a:ea typeface="다음_SemiBold" pitchFamily="2" charset="-127"/>
              </a:rPr>
              <a:t>peppercorn’ </a:t>
            </a:r>
            <a:r>
              <a:rPr lang="en-GB" altLang="en-US" sz="2000" dirty="0" smtClean="0">
                <a:solidFill>
                  <a:srgbClr val="000000"/>
                </a:solidFill>
                <a:latin typeface="다음_SemiBold" pitchFamily="2" charset="-127"/>
                <a:ea typeface="다음_SemiBold" pitchFamily="2" charset="-127"/>
              </a:rPr>
              <a:t>lease </a:t>
            </a:r>
            <a:r>
              <a:rPr lang="ko-KR" altLang="en-US" sz="2000" dirty="0" smtClean="0">
                <a:solidFill>
                  <a:srgbClr val="000000"/>
                </a:solidFill>
                <a:latin typeface="다음_SemiBold" pitchFamily="2" charset="-127"/>
                <a:ea typeface="다음_SemiBold" pitchFamily="2" charset="-127"/>
              </a:rPr>
              <a:t>체결</a:t>
            </a:r>
            <a:endParaRPr lang="en-GB" altLang="en-US" sz="2000" dirty="0">
              <a:solidFill>
                <a:srgbClr val="000000"/>
              </a:solidFill>
              <a:latin typeface="다음_SemiBold" pitchFamily="2" charset="-127"/>
              <a:ea typeface="다음_SemiBold" pitchFamily="2" charset="-127"/>
            </a:endParaRPr>
          </a:p>
          <a:p>
            <a:pPr>
              <a:lnSpc>
                <a:spcPct val="130000"/>
              </a:lnSpc>
              <a:spcAft>
                <a:spcPts val="1200"/>
              </a:spcAft>
              <a:buFontTx/>
              <a:buChar char="•"/>
            </a:pPr>
            <a:endParaRPr lang="en-GB" altLang="en-US" sz="2000" dirty="0">
              <a:solidFill>
                <a:srgbClr val="000000"/>
              </a:solidFill>
              <a:latin typeface="다음_SemiBold" pitchFamily="2" charset="-127"/>
              <a:ea typeface="다음_SemiBold" pitchFamily="2" charset="-127"/>
            </a:endParaRPr>
          </a:p>
          <a:p>
            <a:pPr>
              <a:lnSpc>
                <a:spcPct val="130000"/>
              </a:lnSpc>
              <a:spcAft>
                <a:spcPts val="1200"/>
              </a:spcAft>
              <a:buFontTx/>
              <a:buChar char="•"/>
            </a:pPr>
            <a:r>
              <a:rPr lang="ko-KR" altLang="en-US" sz="2000" dirty="0" smtClean="0">
                <a:solidFill>
                  <a:srgbClr val="000000"/>
                </a:solidFill>
                <a:latin typeface="다음_SemiBold" pitchFamily="2" charset="-127"/>
                <a:ea typeface="다음_SemiBold" pitchFamily="2" charset="-127"/>
              </a:rPr>
              <a:t>커뮤니티 </a:t>
            </a:r>
            <a:r>
              <a:rPr lang="ko-KR" altLang="en-US" sz="2000" dirty="0" err="1" smtClean="0">
                <a:solidFill>
                  <a:srgbClr val="000000"/>
                </a:solidFill>
                <a:latin typeface="다음_SemiBold" pitchFamily="2" charset="-127"/>
                <a:ea typeface="다음_SemiBold" pitchFamily="2" charset="-127"/>
              </a:rPr>
              <a:t>링크스</a:t>
            </a:r>
            <a:r>
              <a:rPr lang="ko-KR" altLang="en-US" sz="2000" dirty="0" err="1" smtClean="0">
                <a:solidFill>
                  <a:srgbClr val="000000"/>
                </a:solidFill>
                <a:latin typeface="다음_SemiBold" pitchFamily="2" charset="-127"/>
                <a:ea typeface="다음_SemiBold" pitchFamily="2" charset="-127"/>
              </a:rPr>
              <a:t>가</a:t>
            </a:r>
            <a:r>
              <a:rPr lang="ko-KR" altLang="en-US" sz="2000" dirty="0" smtClean="0">
                <a:solidFill>
                  <a:srgbClr val="000000"/>
                </a:solidFill>
                <a:latin typeface="다음_SemiBold" pitchFamily="2" charset="-127"/>
                <a:ea typeface="다음_SemiBold" pitchFamily="2" charset="-127"/>
              </a:rPr>
              <a:t> 꽃을 피울 수 있는 </a:t>
            </a:r>
            <a:r>
              <a:rPr lang="ko-KR" altLang="en-US" sz="2000" dirty="0" smtClean="0">
                <a:solidFill>
                  <a:srgbClr val="000000"/>
                </a:solidFill>
                <a:latin typeface="다음_SemiBold" pitchFamily="2" charset="-127"/>
                <a:ea typeface="다음_SemiBold" pitchFamily="2" charset="-127"/>
              </a:rPr>
              <a:t>건물을 갖게 됨</a:t>
            </a:r>
            <a:endParaRPr lang="en-US" altLang="en-US" sz="2000" dirty="0">
              <a:solidFill>
                <a:srgbClr val="000000"/>
              </a:solidFill>
              <a:latin typeface="다음_SemiBold" pitchFamily="2" charset="-127"/>
              <a:ea typeface="다음_SemiBold" pitchFamily="2" charset="-127"/>
            </a:endParaRPr>
          </a:p>
        </p:txBody>
      </p:sp>
      <p:pic>
        <p:nvPicPr>
          <p:cNvPr id="18436" name="Picture 4" descr="CL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88" y="549275"/>
            <a:ext cx="4560887" cy="6019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5238415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260350"/>
            <a:ext cx="8229600" cy="1143000"/>
          </a:xfrm>
        </p:spPr>
        <p:txBody>
          <a:bodyPr/>
          <a:lstStyle/>
          <a:p>
            <a:pPr algn="l"/>
            <a:r>
              <a:rPr lang="en-GB" altLang="en-US" b="1"/>
              <a:t> Community Links now</a:t>
            </a:r>
            <a:endParaRPr lang="en-US" altLang="en-US" b="1"/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11188" y="1600200"/>
            <a:ext cx="5040312" cy="4525963"/>
          </a:xfrm>
        </p:spPr>
        <p:txBody>
          <a:bodyPr/>
          <a:lstStyle/>
          <a:p>
            <a:pPr>
              <a:lnSpc>
                <a:spcPct val="130000"/>
              </a:lnSpc>
              <a:spcAft>
                <a:spcPts val="1200"/>
              </a:spcAft>
            </a:pPr>
            <a:r>
              <a:rPr lang="en-GB" altLang="en-US" sz="2000" dirty="0" smtClean="0">
                <a:solidFill>
                  <a:srgbClr val="000000"/>
                </a:solidFill>
                <a:latin typeface="Arial" panose="020B0604020202020204" pitchFamily="34" charset="0"/>
              </a:rPr>
              <a:t>8 </a:t>
            </a:r>
            <a:r>
              <a:rPr lang="en-GB" altLang="en-US" sz="2000" dirty="0">
                <a:solidFill>
                  <a:srgbClr val="000000"/>
                </a:solidFill>
                <a:latin typeface="Arial" panose="020B0604020202020204" pitchFamily="34" charset="0"/>
              </a:rPr>
              <a:t>centres in east London</a:t>
            </a:r>
          </a:p>
          <a:p>
            <a:pPr>
              <a:lnSpc>
                <a:spcPct val="130000"/>
              </a:lnSpc>
              <a:spcAft>
                <a:spcPts val="1200"/>
              </a:spcAft>
            </a:pPr>
            <a:r>
              <a:rPr lang="en-GB" altLang="en-US" sz="2000" dirty="0" smtClean="0">
                <a:solidFill>
                  <a:srgbClr val="000000"/>
                </a:solidFill>
                <a:latin typeface="Arial" panose="020B0604020202020204" pitchFamily="34" charset="0"/>
              </a:rPr>
              <a:t>40 </a:t>
            </a:r>
            <a:r>
              <a:rPr lang="en-GB" altLang="en-US" sz="2000" dirty="0">
                <a:solidFill>
                  <a:srgbClr val="000000"/>
                </a:solidFill>
                <a:latin typeface="Arial" panose="020B0604020202020204" pitchFamily="34" charset="0"/>
              </a:rPr>
              <a:t>local projects, </a:t>
            </a:r>
            <a:r>
              <a:rPr lang="en-GB" altLang="en-US" sz="2000" dirty="0" smtClean="0">
                <a:solidFill>
                  <a:srgbClr val="000000"/>
                </a:solidFill>
                <a:latin typeface="Arial" panose="020B0604020202020204" pitchFamily="34" charset="0"/>
              </a:rPr>
              <a:t>three </a:t>
            </a:r>
            <a:r>
              <a:rPr lang="en-GB" altLang="en-US" sz="2000" dirty="0">
                <a:solidFill>
                  <a:srgbClr val="000000"/>
                </a:solidFill>
                <a:latin typeface="Arial" panose="020B0604020202020204" pitchFamily="34" charset="0"/>
              </a:rPr>
              <a:t>social enterprises and </a:t>
            </a:r>
            <a:r>
              <a:rPr lang="en-GB" altLang="en-US" sz="2000" dirty="0" smtClean="0">
                <a:solidFill>
                  <a:srgbClr val="000000"/>
                </a:solidFill>
                <a:latin typeface="Arial" panose="020B0604020202020204" pitchFamily="34" charset="0"/>
              </a:rPr>
              <a:t>two </a:t>
            </a:r>
            <a:r>
              <a:rPr lang="en-GB" altLang="en-US" sz="2000" dirty="0">
                <a:solidFill>
                  <a:srgbClr val="000000"/>
                </a:solidFill>
                <a:latin typeface="Arial" panose="020B0604020202020204" pitchFamily="34" charset="0"/>
              </a:rPr>
              <a:t>national campaigns</a:t>
            </a:r>
          </a:p>
          <a:p>
            <a:pPr>
              <a:lnSpc>
                <a:spcPct val="130000"/>
              </a:lnSpc>
              <a:spcAft>
                <a:spcPts val="1200"/>
              </a:spcAft>
            </a:pPr>
            <a:r>
              <a:rPr lang="en-GB" altLang="en-US" sz="2000" dirty="0" smtClean="0">
                <a:solidFill>
                  <a:srgbClr val="000000"/>
                </a:solidFill>
                <a:latin typeface="Arial" panose="020B0604020202020204" pitchFamily="34" charset="0"/>
              </a:rPr>
              <a:t>15,000 </a:t>
            </a:r>
            <a:r>
              <a:rPr lang="en-GB" altLang="en-US" sz="2000" dirty="0">
                <a:solidFill>
                  <a:srgbClr val="000000"/>
                </a:solidFill>
                <a:latin typeface="Arial" panose="020B0604020202020204" pitchFamily="34" charset="0"/>
              </a:rPr>
              <a:t>service users </a:t>
            </a:r>
          </a:p>
          <a:p>
            <a:pPr>
              <a:lnSpc>
                <a:spcPct val="130000"/>
              </a:lnSpc>
              <a:spcAft>
                <a:spcPts val="1200"/>
              </a:spcAft>
            </a:pPr>
            <a:r>
              <a:rPr lang="en-GB" altLang="en-US" sz="2000" dirty="0" smtClean="0">
                <a:solidFill>
                  <a:srgbClr val="000000"/>
                </a:solidFill>
                <a:latin typeface="Arial" panose="020B0604020202020204" pitchFamily="34" charset="0"/>
              </a:rPr>
              <a:t>200 </a:t>
            </a:r>
            <a:r>
              <a:rPr lang="en-GB" altLang="en-US" sz="2000" dirty="0">
                <a:solidFill>
                  <a:srgbClr val="000000"/>
                </a:solidFill>
                <a:latin typeface="Arial" panose="020B0604020202020204" pitchFamily="34" charset="0"/>
              </a:rPr>
              <a:t>staff - half are former service users </a:t>
            </a:r>
          </a:p>
          <a:p>
            <a:pPr>
              <a:lnSpc>
                <a:spcPct val="130000"/>
              </a:lnSpc>
              <a:spcAft>
                <a:spcPts val="1200"/>
              </a:spcAft>
            </a:pPr>
            <a:r>
              <a:rPr lang="en-GB" altLang="en-US" sz="2000" dirty="0" smtClean="0">
                <a:solidFill>
                  <a:srgbClr val="000000"/>
                </a:solidFill>
                <a:latin typeface="Arial" panose="020B0604020202020204" pitchFamily="34" charset="0"/>
              </a:rPr>
              <a:t>7,000 </a:t>
            </a:r>
            <a:r>
              <a:rPr lang="en-GB" altLang="en-US" sz="2000" dirty="0">
                <a:solidFill>
                  <a:srgbClr val="000000"/>
                </a:solidFill>
                <a:latin typeface="Arial" panose="020B0604020202020204" pitchFamily="34" charset="0"/>
              </a:rPr>
              <a:t>volunteers</a:t>
            </a:r>
          </a:p>
          <a:p>
            <a:pPr>
              <a:lnSpc>
                <a:spcPct val="130000"/>
              </a:lnSpc>
              <a:spcAft>
                <a:spcPts val="1200"/>
              </a:spcAft>
            </a:pPr>
            <a:r>
              <a:rPr lang="en-GB" altLang="en-US" sz="2000" dirty="0">
                <a:solidFill>
                  <a:srgbClr val="000000"/>
                </a:solidFill>
                <a:latin typeface="Arial" panose="020B0604020202020204" pitchFamily="34" charset="0"/>
              </a:rPr>
              <a:t>£8 million </a:t>
            </a:r>
            <a:r>
              <a:rPr lang="en-GB" altLang="en-US" sz="2000" dirty="0" smtClean="0">
                <a:solidFill>
                  <a:srgbClr val="000000"/>
                </a:solidFill>
                <a:latin typeface="Arial" panose="020B0604020202020204" pitchFamily="34" charset="0"/>
              </a:rPr>
              <a:t>turnover each year </a:t>
            </a:r>
            <a:endParaRPr lang="en-GB" altLang="en-US" sz="200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>
              <a:buFontTx/>
              <a:buNone/>
            </a:pPr>
            <a:endParaRPr lang="en-US" altLang="en-US" sz="2800" dirty="0"/>
          </a:p>
        </p:txBody>
      </p:sp>
      <p:pic>
        <p:nvPicPr>
          <p:cNvPr id="13316" name="Picture 4" descr="Picture 00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525" y="1557338"/>
            <a:ext cx="3100388" cy="46529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44351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260350"/>
            <a:ext cx="8229600" cy="1143000"/>
          </a:xfrm>
        </p:spPr>
        <p:txBody>
          <a:bodyPr/>
          <a:lstStyle/>
          <a:p>
            <a:pPr algn="l"/>
            <a:r>
              <a:rPr lang="en-GB" altLang="en-US" sz="4000" dirty="0">
                <a:latin typeface="다음_SemiBold" pitchFamily="2" charset="-127"/>
                <a:ea typeface="다음_SemiBold" pitchFamily="2" charset="-127"/>
              </a:rPr>
              <a:t> </a:t>
            </a:r>
            <a:r>
              <a:rPr lang="ko-KR" altLang="en-US" sz="4000" dirty="0" smtClean="0">
                <a:latin typeface="다음_SemiBold" pitchFamily="2" charset="-127"/>
                <a:ea typeface="다음_SemiBold" pitchFamily="2" charset="-127"/>
              </a:rPr>
              <a:t>커뮤니티 </a:t>
            </a:r>
            <a:r>
              <a:rPr lang="ko-KR" altLang="en-US" sz="4000" dirty="0" err="1" smtClean="0">
                <a:latin typeface="다음_SemiBold" pitchFamily="2" charset="-127"/>
                <a:ea typeface="다음_SemiBold" pitchFamily="2" charset="-127"/>
              </a:rPr>
              <a:t>링크스의</a:t>
            </a:r>
            <a:r>
              <a:rPr lang="ko-KR" altLang="en-US" sz="4000" dirty="0" smtClean="0">
                <a:latin typeface="다음_SemiBold" pitchFamily="2" charset="-127"/>
                <a:ea typeface="다음_SemiBold" pitchFamily="2" charset="-127"/>
              </a:rPr>
              <a:t> 현재</a:t>
            </a:r>
            <a:endParaRPr lang="en-US" altLang="en-US" sz="4000" dirty="0">
              <a:latin typeface="다음_SemiBold" pitchFamily="2" charset="-127"/>
              <a:ea typeface="다음_SemiBold" pitchFamily="2" charset="-127"/>
            </a:endParaRP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11188" y="1600200"/>
            <a:ext cx="5040312" cy="4525963"/>
          </a:xfrm>
        </p:spPr>
        <p:txBody>
          <a:bodyPr/>
          <a:lstStyle/>
          <a:p>
            <a:pPr>
              <a:lnSpc>
                <a:spcPct val="130000"/>
              </a:lnSpc>
              <a:spcAft>
                <a:spcPts val="1200"/>
              </a:spcAft>
            </a:pPr>
            <a:r>
              <a:rPr lang="ko-KR" altLang="en-US" sz="2000" dirty="0" err="1" smtClean="0">
                <a:solidFill>
                  <a:srgbClr val="000000"/>
                </a:solidFill>
                <a:latin typeface="다음_SemiBold" pitchFamily="2" charset="-127"/>
                <a:ea typeface="다음_SemiBold" pitchFamily="2" charset="-127"/>
              </a:rPr>
              <a:t>동런던에</a:t>
            </a:r>
            <a:r>
              <a:rPr lang="ko-KR" altLang="en-US" sz="2000" dirty="0" smtClean="0">
                <a:solidFill>
                  <a:srgbClr val="000000"/>
                </a:solidFill>
                <a:latin typeface="다음_SemiBold" pitchFamily="2" charset="-127"/>
                <a:ea typeface="다음_SemiBold" pitchFamily="2" charset="-127"/>
              </a:rPr>
              <a:t> </a:t>
            </a:r>
            <a:r>
              <a:rPr lang="en-US" altLang="ko-KR" sz="2000" dirty="0" smtClean="0">
                <a:solidFill>
                  <a:srgbClr val="000000"/>
                </a:solidFill>
                <a:latin typeface="다음_SemiBold" pitchFamily="2" charset="-127"/>
                <a:ea typeface="다음_SemiBold" pitchFamily="2" charset="-127"/>
              </a:rPr>
              <a:t>8</a:t>
            </a:r>
            <a:r>
              <a:rPr lang="ko-KR" altLang="en-US" sz="2000" dirty="0" smtClean="0">
                <a:solidFill>
                  <a:srgbClr val="000000"/>
                </a:solidFill>
                <a:latin typeface="다음_SemiBold" pitchFamily="2" charset="-127"/>
                <a:ea typeface="다음_SemiBold" pitchFamily="2" charset="-127"/>
              </a:rPr>
              <a:t>개의 센터 운영</a:t>
            </a:r>
            <a:endParaRPr lang="en-GB" altLang="en-US" sz="2000" dirty="0">
              <a:solidFill>
                <a:srgbClr val="000000"/>
              </a:solidFill>
              <a:latin typeface="다음_SemiBold" pitchFamily="2" charset="-127"/>
              <a:ea typeface="다음_SemiBold" pitchFamily="2" charset="-127"/>
            </a:endParaRPr>
          </a:p>
          <a:p>
            <a:pPr>
              <a:lnSpc>
                <a:spcPct val="130000"/>
              </a:lnSpc>
              <a:spcAft>
                <a:spcPts val="1200"/>
              </a:spcAft>
            </a:pPr>
            <a:r>
              <a:rPr lang="en-GB" altLang="en-US" sz="2000" dirty="0" smtClean="0">
                <a:solidFill>
                  <a:srgbClr val="000000"/>
                </a:solidFill>
                <a:latin typeface="다음_SemiBold" pitchFamily="2" charset="-127"/>
                <a:ea typeface="다음_SemiBold" pitchFamily="2" charset="-127"/>
              </a:rPr>
              <a:t>40</a:t>
            </a:r>
            <a:r>
              <a:rPr lang="ko-KR" altLang="en-US" sz="2000" dirty="0" smtClean="0">
                <a:solidFill>
                  <a:srgbClr val="000000"/>
                </a:solidFill>
                <a:latin typeface="다음_SemiBold" pitchFamily="2" charset="-127"/>
                <a:ea typeface="다음_SemiBold" pitchFamily="2" charset="-127"/>
              </a:rPr>
              <a:t>개의 지역 프로젝트 수행</a:t>
            </a:r>
            <a:r>
              <a:rPr lang="en-US" altLang="ko-KR" sz="2000" dirty="0" smtClean="0">
                <a:solidFill>
                  <a:srgbClr val="000000"/>
                </a:solidFill>
                <a:latin typeface="다음_SemiBold" pitchFamily="2" charset="-127"/>
                <a:ea typeface="다음_SemiBold" pitchFamily="2" charset="-127"/>
              </a:rPr>
              <a:t>, 3</a:t>
            </a:r>
            <a:r>
              <a:rPr lang="ko-KR" altLang="en-US" sz="2000" dirty="0" smtClean="0">
                <a:solidFill>
                  <a:srgbClr val="000000"/>
                </a:solidFill>
                <a:latin typeface="다음_SemiBold" pitchFamily="2" charset="-127"/>
                <a:ea typeface="다음_SemiBold" pitchFamily="2" charset="-127"/>
              </a:rPr>
              <a:t>개의 </a:t>
            </a:r>
            <a:r>
              <a:rPr lang="ko-KR" altLang="en-US" sz="2000" dirty="0" err="1" smtClean="0">
                <a:solidFill>
                  <a:srgbClr val="000000"/>
                </a:solidFill>
                <a:latin typeface="다음_SemiBold" pitchFamily="2" charset="-127"/>
                <a:ea typeface="다음_SemiBold" pitchFamily="2" charset="-127"/>
              </a:rPr>
              <a:t>사회적기업과</a:t>
            </a:r>
            <a:r>
              <a:rPr lang="ko-KR" altLang="en-US" sz="2000" dirty="0" smtClean="0">
                <a:solidFill>
                  <a:srgbClr val="000000"/>
                </a:solidFill>
                <a:latin typeface="다음_SemiBold" pitchFamily="2" charset="-127"/>
                <a:ea typeface="다음_SemiBold" pitchFamily="2" charset="-127"/>
              </a:rPr>
              <a:t> </a:t>
            </a:r>
            <a:r>
              <a:rPr lang="en-US" altLang="ko-KR" sz="2000" dirty="0" smtClean="0">
                <a:solidFill>
                  <a:srgbClr val="000000"/>
                </a:solidFill>
                <a:latin typeface="다음_SemiBold" pitchFamily="2" charset="-127"/>
                <a:ea typeface="다음_SemiBold" pitchFamily="2" charset="-127"/>
              </a:rPr>
              <a:t>2</a:t>
            </a:r>
            <a:r>
              <a:rPr lang="ko-KR" altLang="en-US" sz="2000" dirty="0" smtClean="0">
                <a:solidFill>
                  <a:srgbClr val="000000"/>
                </a:solidFill>
                <a:latin typeface="다음_SemiBold" pitchFamily="2" charset="-127"/>
                <a:ea typeface="다음_SemiBold" pitchFamily="2" charset="-127"/>
              </a:rPr>
              <a:t>개의 전국적 캠페인 진행</a:t>
            </a:r>
            <a:endParaRPr lang="en-GB" altLang="en-US" sz="2000" dirty="0">
              <a:solidFill>
                <a:srgbClr val="000000"/>
              </a:solidFill>
              <a:latin typeface="다음_SemiBold" pitchFamily="2" charset="-127"/>
              <a:ea typeface="다음_SemiBold" pitchFamily="2" charset="-127"/>
            </a:endParaRPr>
          </a:p>
          <a:p>
            <a:pPr>
              <a:lnSpc>
                <a:spcPct val="130000"/>
              </a:lnSpc>
              <a:spcAft>
                <a:spcPts val="1200"/>
              </a:spcAft>
            </a:pPr>
            <a:r>
              <a:rPr lang="en-GB" altLang="en-US" sz="2000" dirty="0" smtClean="0">
                <a:solidFill>
                  <a:srgbClr val="000000"/>
                </a:solidFill>
                <a:latin typeface="다음_SemiBold" pitchFamily="2" charset="-127"/>
                <a:ea typeface="다음_SemiBold" pitchFamily="2" charset="-127"/>
              </a:rPr>
              <a:t>15,000</a:t>
            </a:r>
            <a:r>
              <a:rPr lang="ko-KR" altLang="en-US" sz="2000" dirty="0" smtClean="0">
                <a:solidFill>
                  <a:srgbClr val="000000"/>
                </a:solidFill>
                <a:latin typeface="다음_SemiBold" pitchFamily="2" charset="-127"/>
                <a:ea typeface="다음_SemiBold" pitchFamily="2" charset="-127"/>
              </a:rPr>
              <a:t>명의 서비스 이용자들</a:t>
            </a:r>
            <a:endParaRPr lang="en-GB" altLang="en-US" sz="2000" dirty="0">
              <a:solidFill>
                <a:srgbClr val="000000"/>
              </a:solidFill>
              <a:latin typeface="다음_SemiBold" pitchFamily="2" charset="-127"/>
              <a:ea typeface="다음_SemiBold" pitchFamily="2" charset="-127"/>
            </a:endParaRPr>
          </a:p>
          <a:p>
            <a:pPr>
              <a:lnSpc>
                <a:spcPct val="130000"/>
              </a:lnSpc>
              <a:spcAft>
                <a:spcPts val="1200"/>
              </a:spcAft>
            </a:pPr>
            <a:r>
              <a:rPr lang="en-GB" altLang="en-US" sz="2000" dirty="0" smtClean="0">
                <a:solidFill>
                  <a:srgbClr val="000000"/>
                </a:solidFill>
                <a:latin typeface="다음_SemiBold" pitchFamily="2" charset="-127"/>
                <a:ea typeface="다음_SemiBold" pitchFamily="2" charset="-127"/>
              </a:rPr>
              <a:t>200</a:t>
            </a:r>
            <a:r>
              <a:rPr lang="ko-KR" altLang="en-US" sz="2000" dirty="0" smtClean="0">
                <a:solidFill>
                  <a:srgbClr val="000000"/>
                </a:solidFill>
                <a:latin typeface="다음_SemiBold" pitchFamily="2" charset="-127"/>
                <a:ea typeface="다음_SemiBold" pitchFamily="2" charset="-127"/>
              </a:rPr>
              <a:t>명의 직원</a:t>
            </a:r>
            <a:r>
              <a:rPr lang="en-GB" altLang="en-US" sz="2000" dirty="0" smtClean="0">
                <a:solidFill>
                  <a:srgbClr val="000000"/>
                </a:solidFill>
                <a:latin typeface="다음_SemiBold" pitchFamily="2" charset="-127"/>
                <a:ea typeface="다음_SemiBold" pitchFamily="2" charset="-127"/>
              </a:rPr>
              <a:t> – </a:t>
            </a:r>
            <a:r>
              <a:rPr lang="ko-KR" altLang="en-US" sz="2000" dirty="0" smtClean="0">
                <a:solidFill>
                  <a:srgbClr val="000000"/>
                </a:solidFill>
                <a:latin typeface="다음_SemiBold" pitchFamily="2" charset="-127"/>
                <a:ea typeface="다음_SemiBold" pitchFamily="2" charset="-127"/>
              </a:rPr>
              <a:t>반은 이전에 서비스의 수혜자들이 직원이 됨</a:t>
            </a:r>
            <a:endParaRPr lang="en-GB" altLang="en-US" sz="2000" dirty="0">
              <a:solidFill>
                <a:srgbClr val="000000"/>
              </a:solidFill>
              <a:latin typeface="다음_SemiBold" pitchFamily="2" charset="-127"/>
              <a:ea typeface="다음_SemiBold" pitchFamily="2" charset="-127"/>
            </a:endParaRPr>
          </a:p>
          <a:p>
            <a:pPr>
              <a:lnSpc>
                <a:spcPct val="130000"/>
              </a:lnSpc>
              <a:spcAft>
                <a:spcPts val="1200"/>
              </a:spcAft>
            </a:pPr>
            <a:r>
              <a:rPr lang="en-GB" altLang="en-US" sz="2000" dirty="0" smtClean="0">
                <a:solidFill>
                  <a:srgbClr val="000000"/>
                </a:solidFill>
                <a:latin typeface="다음_SemiBold" pitchFamily="2" charset="-127"/>
                <a:ea typeface="다음_SemiBold" pitchFamily="2" charset="-127"/>
              </a:rPr>
              <a:t>7,000</a:t>
            </a:r>
            <a:r>
              <a:rPr lang="ko-KR" altLang="en-US" sz="2000" dirty="0" smtClean="0">
                <a:solidFill>
                  <a:srgbClr val="000000"/>
                </a:solidFill>
                <a:latin typeface="다음_SemiBold" pitchFamily="2" charset="-127"/>
                <a:ea typeface="다음_SemiBold" pitchFamily="2" charset="-127"/>
              </a:rPr>
              <a:t>명의 자원봉사자</a:t>
            </a:r>
            <a:endParaRPr lang="en-GB" altLang="en-US" sz="2000" dirty="0">
              <a:solidFill>
                <a:srgbClr val="000000"/>
              </a:solidFill>
              <a:latin typeface="다음_SemiBold" pitchFamily="2" charset="-127"/>
              <a:ea typeface="다음_SemiBold" pitchFamily="2" charset="-127"/>
            </a:endParaRPr>
          </a:p>
          <a:p>
            <a:pPr>
              <a:lnSpc>
                <a:spcPct val="130000"/>
              </a:lnSpc>
              <a:spcAft>
                <a:spcPts val="1200"/>
              </a:spcAft>
            </a:pPr>
            <a:r>
              <a:rPr lang="ko-KR" altLang="en-US" sz="2000" dirty="0" smtClean="0">
                <a:solidFill>
                  <a:srgbClr val="000000"/>
                </a:solidFill>
                <a:latin typeface="다음_SemiBold" pitchFamily="2" charset="-127"/>
                <a:ea typeface="다음_SemiBold" pitchFamily="2" charset="-127"/>
              </a:rPr>
              <a:t>매년 </a:t>
            </a:r>
            <a:r>
              <a:rPr lang="en-US" altLang="ko-KR" sz="2000" dirty="0" smtClean="0">
                <a:solidFill>
                  <a:srgbClr val="000000"/>
                </a:solidFill>
                <a:latin typeface="다음_SemiBold" pitchFamily="2" charset="-127"/>
                <a:ea typeface="다음_SemiBold" pitchFamily="2" charset="-127"/>
              </a:rPr>
              <a:t>138</a:t>
            </a:r>
            <a:r>
              <a:rPr lang="ko-KR" altLang="en-US" sz="2000" dirty="0" smtClean="0">
                <a:solidFill>
                  <a:srgbClr val="000000"/>
                </a:solidFill>
                <a:latin typeface="다음_SemiBold" pitchFamily="2" charset="-127"/>
                <a:ea typeface="다음_SemiBold" pitchFamily="2" charset="-127"/>
              </a:rPr>
              <a:t>억</a:t>
            </a:r>
            <a:r>
              <a:rPr lang="en-US" altLang="ko-KR" sz="2000" dirty="0" smtClean="0">
                <a:solidFill>
                  <a:srgbClr val="000000"/>
                </a:solidFill>
                <a:latin typeface="다음_SemiBold" pitchFamily="2" charset="-127"/>
                <a:ea typeface="다음_SemiBold" pitchFamily="2" charset="-127"/>
              </a:rPr>
              <a:t>(</a:t>
            </a:r>
            <a:r>
              <a:rPr lang="en-GB" altLang="en-US" sz="2000" dirty="0" smtClean="0">
                <a:solidFill>
                  <a:srgbClr val="000000"/>
                </a:solidFill>
                <a:latin typeface="다음_SemiBold" pitchFamily="2" charset="-127"/>
                <a:ea typeface="다음_SemiBold" pitchFamily="2" charset="-127"/>
              </a:rPr>
              <a:t>£8m)</a:t>
            </a:r>
            <a:r>
              <a:rPr lang="en-GB" altLang="en-US" sz="2000" dirty="0">
                <a:solidFill>
                  <a:srgbClr val="000000"/>
                </a:solidFill>
                <a:latin typeface="다음_SemiBold" pitchFamily="2" charset="-127"/>
                <a:ea typeface="다음_SemiBold" pitchFamily="2" charset="-127"/>
              </a:rPr>
              <a:t> </a:t>
            </a:r>
            <a:r>
              <a:rPr lang="ko-KR" altLang="en-US" sz="2000" dirty="0" smtClean="0">
                <a:solidFill>
                  <a:srgbClr val="000000"/>
                </a:solidFill>
                <a:latin typeface="다음_SemiBold" pitchFamily="2" charset="-127"/>
                <a:ea typeface="다음_SemiBold" pitchFamily="2" charset="-127"/>
              </a:rPr>
              <a:t>매출</a:t>
            </a:r>
            <a:endParaRPr lang="en-GB" altLang="en-US" sz="2000" dirty="0">
              <a:solidFill>
                <a:srgbClr val="000000"/>
              </a:solidFill>
              <a:latin typeface="다음_SemiBold" pitchFamily="2" charset="-127"/>
              <a:ea typeface="다음_SemiBold" pitchFamily="2" charset="-127"/>
            </a:endParaRPr>
          </a:p>
          <a:p>
            <a:pPr>
              <a:buFontTx/>
              <a:buNone/>
            </a:pPr>
            <a:endParaRPr lang="en-US" altLang="en-US" sz="2800" dirty="0">
              <a:latin typeface="다음_SemiBold" pitchFamily="2" charset="-127"/>
              <a:ea typeface="다음_SemiBold" pitchFamily="2" charset="-127"/>
            </a:endParaRPr>
          </a:p>
        </p:txBody>
      </p:sp>
      <p:pic>
        <p:nvPicPr>
          <p:cNvPr id="13316" name="Picture 4" descr="Picture 00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525" y="1557338"/>
            <a:ext cx="3100388" cy="46529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16501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4" name="Picture 4" descr="Dont just sit there dream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932363" y="476250"/>
            <a:ext cx="3824287" cy="576103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</p:pic>
      <p:sp>
        <p:nvSpPr>
          <p:cNvPr id="20486" name="Rectangle 6"/>
          <p:cNvSpPr>
            <a:spLocks noChangeArrowheads="1"/>
          </p:cNvSpPr>
          <p:nvPr/>
        </p:nvSpPr>
        <p:spPr bwMode="auto">
          <a:xfrm>
            <a:off x="539750" y="404813"/>
            <a:ext cx="4319588" cy="5903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fontAlgn="base">
              <a:spcAft>
                <a:spcPct val="0"/>
              </a:spcAft>
              <a:buFontTx/>
              <a:buNone/>
            </a:pPr>
            <a:r>
              <a:rPr lang="en-GB" altLang="en-US" sz="4000" b="1" dirty="0">
                <a:solidFill>
                  <a:srgbClr val="000000"/>
                </a:solidFill>
              </a:rPr>
              <a:t>We now offer: </a:t>
            </a:r>
            <a:endParaRPr lang="en-GB" altLang="en-US" sz="4000" b="1" dirty="0" smtClean="0">
              <a:solidFill>
                <a:srgbClr val="000000"/>
              </a:solidFill>
            </a:endParaRPr>
          </a:p>
          <a:p>
            <a:pPr fontAlgn="base">
              <a:spcAft>
                <a:spcPct val="0"/>
              </a:spcAft>
              <a:buFontTx/>
              <a:buNone/>
            </a:pPr>
            <a:endParaRPr lang="en-GB" altLang="en-US" sz="2000" dirty="0" smtClean="0">
              <a:solidFill>
                <a:srgbClr val="000000"/>
              </a:solidFill>
            </a:endParaRPr>
          </a:p>
          <a:p>
            <a:pPr fontAlgn="base">
              <a:lnSpc>
                <a:spcPct val="130000"/>
              </a:lnSpc>
              <a:spcAft>
                <a:spcPts val="1200"/>
              </a:spcAft>
            </a:pPr>
            <a:r>
              <a:rPr lang="en-GB" altLang="en-US" sz="2000" dirty="0" smtClean="0">
                <a:solidFill>
                  <a:srgbClr val="000000"/>
                </a:solidFill>
              </a:rPr>
              <a:t>Community activities </a:t>
            </a:r>
          </a:p>
          <a:p>
            <a:pPr fontAlgn="base">
              <a:lnSpc>
                <a:spcPct val="130000"/>
              </a:lnSpc>
              <a:spcAft>
                <a:spcPts val="1200"/>
              </a:spcAft>
            </a:pPr>
            <a:r>
              <a:rPr lang="en-GB" altLang="en-US" sz="2000" dirty="0" smtClean="0">
                <a:solidFill>
                  <a:srgbClr val="000000"/>
                </a:solidFill>
              </a:rPr>
              <a:t>Play schemes &amp; youth </a:t>
            </a:r>
            <a:r>
              <a:rPr lang="en-GB" altLang="en-US" sz="2000" dirty="0">
                <a:solidFill>
                  <a:srgbClr val="000000"/>
                </a:solidFill>
              </a:rPr>
              <a:t>clubs</a:t>
            </a:r>
          </a:p>
          <a:p>
            <a:pPr fontAlgn="base">
              <a:lnSpc>
                <a:spcPct val="130000"/>
              </a:lnSpc>
              <a:spcAft>
                <a:spcPts val="1200"/>
              </a:spcAft>
            </a:pPr>
            <a:r>
              <a:rPr lang="en-GB" altLang="en-US" sz="2000" dirty="0" smtClean="0">
                <a:solidFill>
                  <a:srgbClr val="000000"/>
                </a:solidFill>
              </a:rPr>
              <a:t>Support in school </a:t>
            </a:r>
          </a:p>
          <a:p>
            <a:pPr fontAlgn="base">
              <a:lnSpc>
                <a:spcPct val="130000"/>
              </a:lnSpc>
              <a:spcAft>
                <a:spcPts val="1200"/>
              </a:spcAft>
            </a:pPr>
            <a:r>
              <a:rPr lang="en-GB" altLang="en-US" sz="2000" dirty="0" smtClean="0">
                <a:solidFill>
                  <a:srgbClr val="000000"/>
                </a:solidFill>
              </a:rPr>
              <a:t>Family support </a:t>
            </a:r>
          </a:p>
          <a:p>
            <a:pPr fontAlgn="base">
              <a:lnSpc>
                <a:spcPct val="130000"/>
              </a:lnSpc>
              <a:spcAft>
                <a:spcPts val="1200"/>
              </a:spcAft>
            </a:pPr>
            <a:r>
              <a:rPr lang="en-GB" altLang="en-US" sz="2000" dirty="0" smtClean="0">
                <a:solidFill>
                  <a:srgbClr val="000000"/>
                </a:solidFill>
              </a:rPr>
              <a:t>Legal </a:t>
            </a:r>
            <a:r>
              <a:rPr lang="en-GB" altLang="en-US" sz="2000" dirty="0">
                <a:solidFill>
                  <a:srgbClr val="000000"/>
                </a:solidFill>
              </a:rPr>
              <a:t>advice </a:t>
            </a:r>
          </a:p>
          <a:p>
            <a:pPr fontAlgn="base">
              <a:lnSpc>
                <a:spcPct val="130000"/>
              </a:lnSpc>
              <a:spcAft>
                <a:spcPts val="1200"/>
              </a:spcAft>
            </a:pPr>
            <a:r>
              <a:rPr lang="en-GB" altLang="en-US" sz="2000" dirty="0">
                <a:solidFill>
                  <a:srgbClr val="000000"/>
                </a:solidFill>
              </a:rPr>
              <a:t>Employment </a:t>
            </a:r>
            <a:r>
              <a:rPr lang="en-GB" altLang="en-US" sz="2000" dirty="0" smtClean="0">
                <a:solidFill>
                  <a:srgbClr val="000000"/>
                </a:solidFill>
              </a:rPr>
              <a:t>support </a:t>
            </a:r>
            <a:endParaRPr lang="en-GB" altLang="en-US" sz="2000" dirty="0">
              <a:solidFill>
                <a:srgbClr val="000000"/>
              </a:solidFill>
            </a:endParaRPr>
          </a:p>
          <a:p>
            <a:pPr fontAlgn="base">
              <a:lnSpc>
                <a:spcPct val="130000"/>
              </a:lnSpc>
              <a:spcAft>
                <a:spcPts val="1200"/>
              </a:spcAft>
            </a:pPr>
            <a:r>
              <a:rPr lang="en-GB" altLang="en-US" sz="2000" dirty="0">
                <a:solidFill>
                  <a:srgbClr val="000000"/>
                </a:solidFill>
              </a:rPr>
              <a:t>Enterprise </a:t>
            </a:r>
            <a:r>
              <a:rPr lang="en-GB" altLang="en-US" sz="2000" dirty="0" smtClean="0">
                <a:solidFill>
                  <a:srgbClr val="000000"/>
                </a:solidFill>
              </a:rPr>
              <a:t>development </a:t>
            </a:r>
          </a:p>
          <a:p>
            <a:pPr fontAlgn="base">
              <a:lnSpc>
                <a:spcPct val="130000"/>
              </a:lnSpc>
              <a:spcAft>
                <a:spcPts val="1200"/>
              </a:spcAft>
            </a:pPr>
            <a:r>
              <a:rPr lang="en-GB" altLang="en-US" sz="2000" dirty="0" smtClean="0">
                <a:solidFill>
                  <a:srgbClr val="000000"/>
                </a:solidFill>
              </a:rPr>
              <a:t>Research &amp; policy </a:t>
            </a:r>
            <a:endParaRPr lang="en-GB" altLang="en-US" sz="2000" dirty="0">
              <a:solidFill>
                <a:srgbClr val="000000"/>
              </a:solidFill>
            </a:endParaRPr>
          </a:p>
          <a:p>
            <a:pPr fontAlgn="base">
              <a:spcAft>
                <a:spcPct val="0"/>
              </a:spcAft>
              <a:buFontTx/>
              <a:buNone/>
            </a:pPr>
            <a:endParaRPr lang="en-US" altLang="en-US" sz="28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022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4" name="Picture 4" descr="Dont just sit there dream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932363" y="476250"/>
            <a:ext cx="3824287" cy="576103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</p:pic>
      <p:sp>
        <p:nvSpPr>
          <p:cNvPr id="20486" name="Rectangle 6"/>
          <p:cNvSpPr>
            <a:spLocks noChangeArrowheads="1"/>
          </p:cNvSpPr>
          <p:nvPr/>
        </p:nvSpPr>
        <p:spPr bwMode="auto">
          <a:xfrm>
            <a:off x="539750" y="404813"/>
            <a:ext cx="4319588" cy="5903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fontAlgn="base">
              <a:spcAft>
                <a:spcPct val="0"/>
              </a:spcAft>
              <a:buFontTx/>
              <a:buNone/>
            </a:pPr>
            <a:r>
              <a:rPr lang="ko-KR" altLang="en-US" sz="4000" dirty="0" smtClean="0">
                <a:solidFill>
                  <a:srgbClr val="000000"/>
                </a:solidFill>
                <a:latin typeface="다음_SemiBold" pitchFamily="2" charset="-127"/>
                <a:ea typeface="다음_SemiBold" pitchFamily="2" charset="-127"/>
              </a:rPr>
              <a:t>우리가 하는 일</a:t>
            </a:r>
            <a:r>
              <a:rPr lang="en-GB" altLang="en-US" sz="4000" dirty="0" smtClean="0">
                <a:solidFill>
                  <a:srgbClr val="000000"/>
                </a:solidFill>
                <a:latin typeface="다음_SemiBold" pitchFamily="2" charset="-127"/>
                <a:ea typeface="다음_SemiBold" pitchFamily="2" charset="-127"/>
              </a:rPr>
              <a:t> </a:t>
            </a:r>
            <a:endParaRPr lang="en-GB" altLang="en-US" sz="4000" dirty="0" smtClean="0">
              <a:solidFill>
                <a:srgbClr val="000000"/>
              </a:solidFill>
              <a:latin typeface="다음_SemiBold" pitchFamily="2" charset="-127"/>
              <a:ea typeface="다음_SemiBold" pitchFamily="2" charset="-127"/>
            </a:endParaRPr>
          </a:p>
          <a:p>
            <a:pPr fontAlgn="base">
              <a:spcAft>
                <a:spcPct val="0"/>
              </a:spcAft>
              <a:buFontTx/>
              <a:buNone/>
            </a:pPr>
            <a:endParaRPr lang="en-GB" altLang="en-US" sz="2000" dirty="0" smtClean="0">
              <a:solidFill>
                <a:srgbClr val="000000"/>
              </a:solidFill>
              <a:latin typeface="다음_SemiBold" pitchFamily="2" charset="-127"/>
              <a:ea typeface="다음_SemiBold" pitchFamily="2" charset="-127"/>
            </a:endParaRPr>
          </a:p>
          <a:p>
            <a:pPr fontAlgn="base">
              <a:lnSpc>
                <a:spcPct val="130000"/>
              </a:lnSpc>
              <a:spcAft>
                <a:spcPts val="1200"/>
              </a:spcAft>
            </a:pPr>
            <a:r>
              <a:rPr lang="ko-KR" altLang="en-US" sz="2000" dirty="0" smtClean="0">
                <a:solidFill>
                  <a:srgbClr val="000000"/>
                </a:solidFill>
                <a:latin typeface="다음_SemiBold" pitchFamily="2" charset="-127"/>
                <a:ea typeface="다음_SemiBold" pitchFamily="2" charset="-127"/>
              </a:rPr>
              <a:t>지역 활동</a:t>
            </a:r>
            <a:endParaRPr lang="en-GB" altLang="en-US" sz="2000" dirty="0" smtClean="0">
              <a:solidFill>
                <a:srgbClr val="000000"/>
              </a:solidFill>
              <a:latin typeface="다음_SemiBold" pitchFamily="2" charset="-127"/>
              <a:ea typeface="다음_SemiBold" pitchFamily="2" charset="-127"/>
            </a:endParaRPr>
          </a:p>
          <a:p>
            <a:pPr fontAlgn="base">
              <a:lnSpc>
                <a:spcPct val="130000"/>
              </a:lnSpc>
              <a:spcAft>
                <a:spcPts val="1200"/>
              </a:spcAft>
            </a:pPr>
            <a:r>
              <a:rPr lang="ko-KR" altLang="en-US" sz="2000" dirty="0" smtClean="0">
                <a:solidFill>
                  <a:srgbClr val="000000"/>
                </a:solidFill>
                <a:latin typeface="다음_SemiBold" pitchFamily="2" charset="-127"/>
                <a:ea typeface="다음_SemiBold" pitchFamily="2" charset="-127"/>
              </a:rPr>
              <a:t>주제별 놀이 </a:t>
            </a:r>
            <a:r>
              <a:rPr lang="en-US" altLang="ko-KR" sz="2000" dirty="0" smtClean="0">
                <a:solidFill>
                  <a:srgbClr val="000000"/>
                </a:solidFill>
                <a:latin typeface="다음_SemiBold" pitchFamily="2" charset="-127"/>
                <a:ea typeface="다음_SemiBold" pitchFamily="2" charset="-127"/>
              </a:rPr>
              <a:t>&amp; </a:t>
            </a:r>
            <a:r>
              <a:rPr lang="ko-KR" altLang="en-US" sz="2000" dirty="0" smtClean="0">
                <a:solidFill>
                  <a:srgbClr val="000000"/>
                </a:solidFill>
                <a:latin typeface="다음_SemiBold" pitchFamily="2" charset="-127"/>
                <a:ea typeface="다음_SemiBold" pitchFamily="2" charset="-127"/>
              </a:rPr>
              <a:t>청소년 클럽들</a:t>
            </a:r>
            <a:endParaRPr lang="en-GB" altLang="en-US" sz="2000" dirty="0">
              <a:solidFill>
                <a:srgbClr val="000000"/>
              </a:solidFill>
              <a:latin typeface="다음_SemiBold" pitchFamily="2" charset="-127"/>
              <a:ea typeface="다음_SemiBold" pitchFamily="2" charset="-127"/>
            </a:endParaRPr>
          </a:p>
          <a:p>
            <a:pPr fontAlgn="base">
              <a:lnSpc>
                <a:spcPct val="130000"/>
              </a:lnSpc>
              <a:spcAft>
                <a:spcPts val="1200"/>
              </a:spcAft>
            </a:pPr>
            <a:r>
              <a:rPr lang="ko-KR" altLang="en-US" sz="2000" dirty="0" smtClean="0">
                <a:solidFill>
                  <a:srgbClr val="000000"/>
                </a:solidFill>
                <a:latin typeface="다음_SemiBold" pitchFamily="2" charset="-127"/>
                <a:ea typeface="다음_SemiBold" pitchFamily="2" charset="-127"/>
              </a:rPr>
              <a:t>학교 지원</a:t>
            </a:r>
            <a:endParaRPr lang="en-GB" altLang="en-US" sz="2000" dirty="0" smtClean="0">
              <a:solidFill>
                <a:srgbClr val="000000"/>
              </a:solidFill>
              <a:latin typeface="다음_SemiBold" pitchFamily="2" charset="-127"/>
              <a:ea typeface="다음_SemiBold" pitchFamily="2" charset="-127"/>
            </a:endParaRPr>
          </a:p>
          <a:p>
            <a:pPr fontAlgn="base">
              <a:lnSpc>
                <a:spcPct val="130000"/>
              </a:lnSpc>
              <a:spcAft>
                <a:spcPts val="1200"/>
              </a:spcAft>
            </a:pPr>
            <a:r>
              <a:rPr lang="ko-KR" altLang="en-US" sz="2000" dirty="0" smtClean="0">
                <a:solidFill>
                  <a:srgbClr val="000000"/>
                </a:solidFill>
                <a:latin typeface="다음_SemiBold" pitchFamily="2" charset="-127"/>
                <a:ea typeface="다음_SemiBold" pitchFamily="2" charset="-127"/>
              </a:rPr>
              <a:t>가정 지원</a:t>
            </a:r>
            <a:endParaRPr lang="en-GB" altLang="en-US" sz="2000" dirty="0" smtClean="0">
              <a:solidFill>
                <a:srgbClr val="000000"/>
              </a:solidFill>
              <a:latin typeface="다음_SemiBold" pitchFamily="2" charset="-127"/>
              <a:ea typeface="다음_SemiBold" pitchFamily="2" charset="-127"/>
            </a:endParaRPr>
          </a:p>
          <a:p>
            <a:pPr fontAlgn="base">
              <a:lnSpc>
                <a:spcPct val="130000"/>
              </a:lnSpc>
              <a:spcAft>
                <a:spcPts val="1200"/>
              </a:spcAft>
            </a:pPr>
            <a:r>
              <a:rPr lang="ko-KR" altLang="en-US" sz="2000" dirty="0" smtClean="0">
                <a:solidFill>
                  <a:srgbClr val="000000"/>
                </a:solidFill>
                <a:latin typeface="다음_SemiBold" pitchFamily="2" charset="-127"/>
                <a:ea typeface="다음_SemiBold" pitchFamily="2" charset="-127"/>
              </a:rPr>
              <a:t>법률 자문</a:t>
            </a:r>
            <a:endParaRPr lang="en-GB" altLang="en-US" sz="2000" dirty="0">
              <a:solidFill>
                <a:srgbClr val="000000"/>
              </a:solidFill>
              <a:latin typeface="다음_SemiBold" pitchFamily="2" charset="-127"/>
              <a:ea typeface="다음_SemiBold" pitchFamily="2" charset="-127"/>
            </a:endParaRPr>
          </a:p>
          <a:p>
            <a:pPr fontAlgn="base">
              <a:lnSpc>
                <a:spcPct val="130000"/>
              </a:lnSpc>
              <a:spcAft>
                <a:spcPts val="1200"/>
              </a:spcAft>
            </a:pPr>
            <a:r>
              <a:rPr lang="ko-KR" altLang="en-US" sz="2000" dirty="0" smtClean="0">
                <a:solidFill>
                  <a:srgbClr val="000000"/>
                </a:solidFill>
                <a:latin typeface="다음_SemiBold" pitchFamily="2" charset="-127"/>
                <a:ea typeface="다음_SemiBold" pitchFamily="2" charset="-127"/>
              </a:rPr>
              <a:t>고용 지원</a:t>
            </a:r>
            <a:endParaRPr lang="en-GB" altLang="en-US" sz="2000" dirty="0">
              <a:solidFill>
                <a:srgbClr val="000000"/>
              </a:solidFill>
              <a:latin typeface="다음_SemiBold" pitchFamily="2" charset="-127"/>
              <a:ea typeface="다음_SemiBold" pitchFamily="2" charset="-127"/>
            </a:endParaRPr>
          </a:p>
          <a:p>
            <a:pPr fontAlgn="base">
              <a:lnSpc>
                <a:spcPct val="130000"/>
              </a:lnSpc>
              <a:spcAft>
                <a:spcPts val="1200"/>
              </a:spcAft>
            </a:pPr>
            <a:r>
              <a:rPr lang="ko-KR" altLang="en-US" sz="2000" dirty="0" smtClean="0">
                <a:solidFill>
                  <a:srgbClr val="000000"/>
                </a:solidFill>
                <a:latin typeface="다음_SemiBold" pitchFamily="2" charset="-127"/>
                <a:ea typeface="다음_SemiBold" pitchFamily="2" charset="-127"/>
              </a:rPr>
              <a:t>기업 개발지원</a:t>
            </a:r>
            <a:endParaRPr lang="en-GB" altLang="en-US" sz="2000" dirty="0" smtClean="0">
              <a:solidFill>
                <a:srgbClr val="000000"/>
              </a:solidFill>
              <a:latin typeface="다음_SemiBold" pitchFamily="2" charset="-127"/>
              <a:ea typeface="다음_SemiBold" pitchFamily="2" charset="-127"/>
            </a:endParaRPr>
          </a:p>
          <a:p>
            <a:pPr fontAlgn="base">
              <a:lnSpc>
                <a:spcPct val="130000"/>
              </a:lnSpc>
              <a:spcAft>
                <a:spcPts val="1200"/>
              </a:spcAft>
            </a:pPr>
            <a:r>
              <a:rPr lang="ko-KR" altLang="en-US" sz="2000" dirty="0" smtClean="0">
                <a:solidFill>
                  <a:srgbClr val="000000"/>
                </a:solidFill>
                <a:latin typeface="다음_SemiBold" pitchFamily="2" charset="-127"/>
                <a:ea typeface="다음_SemiBold" pitchFamily="2" charset="-127"/>
              </a:rPr>
              <a:t>연구 </a:t>
            </a:r>
            <a:r>
              <a:rPr lang="en-US" altLang="ko-KR" sz="2000" dirty="0" smtClean="0">
                <a:solidFill>
                  <a:srgbClr val="000000"/>
                </a:solidFill>
                <a:latin typeface="다음_SemiBold" pitchFamily="2" charset="-127"/>
                <a:ea typeface="다음_SemiBold" pitchFamily="2" charset="-127"/>
              </a:rPr>
              <a:t>&amp; </a:t>
            </a:r>
            <a:r>
              <a:rPr lang="ko-KR" altLang="en-US" sz="2000" dirty="0" smtClean="0">
                <a:solidFill>
                  <a:srgbClr val="000000"/>
                </a:solidFill>
                <a:latin typeface="다음_SemiBold" pitchFamily="2" charset="-127"/>
                <a:ea typeface="다음_SemiBold" pitchFamily="2" charset="-127"/>
              </a:rPr>
              <a:t>정책</a:t>
            </a:r>
            <a:endParaRPr lang="en-GB" altLang="en-US" sz="2000" dirty="0">
              <a:solidFill>
                <a:srgbClr val="000000"/>
              </a:solidFill>
              <a:latin typeface="다음_SemiBold" pitchFamily="2" charset="-127"/>
              <a:ea typeface="다음_SemiBold" pitchFamily="2" charset="-127"/>
            </a:endParaRPr>
          </a:p>
          <a:p>
            <a:pPr fontAlgn="base">
              <a:spcAft>
                <a:spcPct val="0"/>
              </a:spcAft>
              <a:buFontTx/>
              <a:buNone/>
            </a:pPr>
            <a:endParaRPr lang="en-US" altLang="en-US" sz="2800" dirty="0">
              <a:solidFill>
                <a:srgbClr val="000000"/>
              </a:solidFill>
              <a:latin typeface="다음_SemiBold" pitchFamily="2" charset="-127"/>
              <a:ea typeface="다음_SemiBold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186203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919288"/>
            <a:ext cx="8229600" cy="3816350"/>
          </a:xfrm>
        </p:spPr>
        <p:txBody>
          <a:bodyPr/>
          <a:lstStyle/>
          <a:p>
            <a:pPr eaLnBrk="1" hangingPunct="1"/>
            <a:r>
              <a:rPr lang="en-US" altLang="en-US" sz="2400" smtClean="0">
                <a:latin typeface="Trebuchet MS" panose="020B0603020202020204" pitchFamily="34" charset="0"/>
              </a:rPr>
              <a:t>Locality aims to grow a movement of independent local community organisations. </a:t>
            </a:r>
          </a:p>
          <a:p>
            <a:pPr eaLnBrk="1" hangingPunct="1">
              <a:buFontTx/>
              <a:buNone/>
            </a:pPr>
            <a:r>
              <a:rPr lang="en-US" altLang="en-US" sz="2400" smtClean="0">
                <a:latin typeface="Trebuchet MS" panose="020B0603020202020204" pitchFamily="34" charset="0"/>
              </a:rPr>
              <a:t> </a:t>
            </a:r>
          </a:p>
          <a:p>
            <a:pPr eaLnBrk="1" hangingPunct="1"/>
            <a:r>
              <a:rPr lang="en-US" altLang="en-US" sz="2400" smtClean="0">
                <a:latin typeface="Trebuchet MS" panose="020B0603020202020204" pitchFamily="34" charset="0"/>
              </a:rPr>
              <a:t>We believe that local citizens should be in control of their own communities. </a:t>
            </a:r>
          </a:p>
          <a:p>
            <a:pPr eaLnBrk="1" hangingPunct="1">
              <a:buFontTx/>
              <a:buNone/>
            </a:pPr>
            <a:endParaRPr lang="en-US" altLang="en-US" sz="2400" smtClean="0">
              <a:latin typeface="Trebuchet MS" panose="020B0603020202020204" pitchFamily="34" charset="0"/>
            </a:endParaRPr>
          </a:p>
          <a:p>
            <a:pPr eaLnBrk="1" hangingPunct="1"/>
            <a:r>
              <a:rPr lang="en-US" altLang="en-US" sz="2400" smtClean="0">
                <a:latin typeface="Trebuchet MS" panose="020B0603020202020204" pitchFamily="34" charset="0"/>
              </a:rPr>
              <a:t>We believe in fairness. We believe everyone has something to contribute. We believe no-one should be left behind.  </a:t>
            </a:r>
          </a:p>
          <a:p>
            <a:pPr eaLnBrk="1" hangingPunct="1">
              <a:buFontTx/>
              <a:buNone/>
            </a:pPr>
            <a:endParaRPr lang="en-US" altLang="en-US" sz="2400" smtClean="0">
              <a:latin typeface="Trebuchet MS" panose="020B0603020202020204" pitchFamily="34" charset="0"/>
            </a:endParaRPr>
          </a:p>
          <a:p>
            <a:pPr eaLnBrk="1" hangingPunct="1">
              <a:buFontTx/>
              <a:buNone/>
            </a:pPr>
            <a:endParaRPr lang="en-US" altLang="en-US" sz="2400" smtClean="0">
              <a:latin typeface="Trebuchet MS" panose="020B0603020202020204" pitchFamily="34" charset="0"/>
            </a:endParaRPr>
          </a:p>
          <a:p>
            <a:pPr eaLnBrk="1" hangingPunct="1">
              <a:buFontTx/>
              <a:buNone/>
            </a:pPr>
            <a:endParaRPr lang="en-US" altLang="en-US" smtClean="0">
              <a:latin typeface="Museo Sans 300" pitchFamily="50" charset="0"/>
            </a:endParaRPr>
          </a:p>
          <a:p>
            <a:pPr eaLnBrk="1" hangingPunct="1">
              <a:buFontTx/>
              <a:buNone/>
            </a:pPr>
            <a:endParaRPr lang="en-GB" altLang="en-US" smtClean="0">
              <a:latin typeface="Museo Sans 300" pitchFamily="50" charset="0"/>
            </a:endParaRPr>
          </a:p>
        </p:txBody>
      </p:sp>
      <p:sp>
        <p:nvSpPr>
          <p:cNvPr id="4099" name="Rectangle 5"/>
          <p:cNvSpPr>
            <a:spLocks noChangeArrowheads="1"/>
          </p:cNvSpPr>
          <p:nvPr/>
        </p:nvSpPr>
        <p:spPr bwMode="auto">
          <a:xfrm>
            <a:off x="0" y="0"/>
            <a:ext cx="9144000" cy="620713"/>
          </a:xfrm>
          <a:prstGeom prst="rect">
            <a:avLst/>
          </a:prstGeom>
          <a:solidFill>
            <a:srgbClr val="00B9BC"/>
          </a:solidFill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4100" name="Text Box 7"/>
          <p:cNvSpPr txBox="1">
            <a:spLocks noChangeArrowheads="1"/>
          </p:cNvSpPr>
          <p:nvPr/>
        </p:nvSpPr>
        <p:spPr bwMode="auto">
          <a:xfrm>
            <a:off x="457200" y="1011238"/>
            <a:ext cx="82296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GB" altLang="en-US" sz="4400">
                <a:solidFill>
                  <a:srgbClr val="000000"/>
                </a:solidFill>
                <a:latin typeface="Trebuchet MS" panose="020B0603020202020204" pitchFamily="34" charset="0"/>
              </a:rPr>
              <a:t>Our aims</a:t>
            </a:r>
          </a:p>
        </p:txBody>
      </p:sp>
      <p:pic>
        <p:nvPicPr>
          <p:cNvPr id="4101" name="Picture 8" descr="Locality logo strap cmyk high re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875" y="5735638"/>
            <a:ext cx="1871663" cy="993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76212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ko-KR" altLang="en-US" sz="4000" dirty="0" smtClean="0">
                <a:latin typeface="다음_SemiBold" pitchFamily="2" charset="-127"/>
                <a:ea typeface="다음_SemiBold" pitchFamily="2" charset="-127"/>
              </a:rPr>
              <a:t>무엇이 일을 가능하게 하였</a:t>
            </a:r>
            <a:r>
              <a:rPr lang="ko-KR" altLang="en-US" sz="4000" dirty="0" smtClean="0">
                <a:latin typeface="다음_SemiBold" pitchFamily="2" charset="-127"/>
                <a:ea typeface="다음_SemiBold" pitchFamily="2" charset="-127"/>
              </a:rPr>
              <a:t>나</a:t>
            </a:r>
            <a:r>
              <a:rPr lang="en-US" altLang="ko-KR" sz="4000" dirty="0" smtClean="0">
                <a:latin typeface="다음_SemiBold" pitchFamily="2" charset="-127"/>
                <a:ea typeface="다음_SemiBold" pitchFamily="2" charset="-127"/>
              </a:rPr>
              <a:t>?</a:t>
            </a:r>
            <a:endParaRPr lang="en-US" altLang="en-US" sz="4000" dirty="0">
              <a:latin typeface="다음_SemiBold" pitchFamily="2" charset="-127"/>
              <a:ea typeface="다음_SemiBold" pitchFamily="2" charset="-127"/>
            </a:endParaRPr>
          </a:p>
        </p:txBody>
      </p:sp>
      <p:sp>
        <p:nvSpPr>
          <p:cNvPr id="40965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3898900" cy="4525963"/>
          </a:xfrm>
        </p:spPr>
        <p:txBody>
          <a:bodyPr/>
          <a:lstStyle/>
          <a:p>
            <a:pPr>
              <a:lnSpc>
                <a:spcPct val="130000"/>
              </a:lnSpc>
              <a:spcAft>
                <a:spcPts val="1200"/>
              </a:spcAft>
            </a:pPr>
            <a:r>
              <a:rPr lang="ko-KR" altLang="en-US" sz="2000" dirty="0" smtClean="0">
                <a:solidFill>
                  <a:srgbClr val="000000"/>
                </a:solidFill>
                <a:latin typeface="다음_SemiBold" pitchFamily="2" charset="-127"/>
                <a:ea typeface="다음_SemiBold" pitchFamily="2" charset="-127"/>
              </a:rPr>
              <a:t>기한이 정해진 프로젝트</a:t>
            </a:r>
            <a:endParaRPr lang="en-GB" altLang="en-US" sz="2000" dirty="0">
              <a:solidFill>
                <a:srgbClr val="000000"/>
              </a:solidFill>
              <a:latin typeface="다음_SemiBold" pitchFamily="2" charset="-127"/>
              <a:ea typeface="다음_SemiBold" pitchFamily="2" charset="-127"/>
            </a:endParaRPr>
          </a:p>
          <a:p>
            <a:pPr>
              <a:lnSpc>
                <a:spcPct val="130000"/>
              </a:lnSpc>
              <a:spcAft>
                <a:spcPts val="1200"/>
              </a:spcAft>
            </a:pPr>
            <a:r>
              <a:rPr lang="ko-KR" altLang="en-US" sz="2000" dirty="0" smtClean="0">
                <a:solidFill>
                  <a:srgbClr val="000000"/>
                </a:solidFill>
                <a:latin typeface="다음_SemiBold" pitchFamily="2" charset="-127"/>
                <a:ea typeface="다음_SemiBold" pitchFamily="2" charset="-127"/>
              </a:rPr>
              <a:t>강한 비전</a:t>
            </a:r>
            <a:endParaRPr lang="en-GB" altLang="en-US" sz="2000" dirty="0">
              <a:solidFill>
                <a:srgbClr val="000000"/>
              </a:solidFill>
              <a:latin typeface="다음_SemiBold" pitchFamily="2" charset="-127"/>
              <a:ea typeface="다음_SemiBold" pitchFamily="2" charset="-127"/>
            </a:endParaRPr>
          </a:p>
          <a:p>
            <a:pPr>
              <a:lnSpc>
                <a:spcPct val="130000"/>
              </a:lnSpc>
              <a:spcAft>
                <a:spcPts val="1200"/>
              </a:spcAft>
            </a:pPr>
            <a:r>
              <a:rPr lang="ko-KR" altLang="en-US" sz="2000" dirty="0" smtClean="0">
                <a:solidFill>
                  <a:srgbClr val="000000"/>
                </a:solidFill>
                <a:latin typeface="다음_SemiBold" pitchFamily="2" charset="-127"/>
                <a:ea typeface="다음_SemiBold" pitchFamily="2" charset="-127"/>
              </a:rPr>
              <a:t>좋은 관계</a:t>
            </a:r>
            <a:endParaRPr lang="en-GB" altLang="en-US" sz="2000" dirty="0">
              <a:solidFill>
                <a:srgbClr val="000000"/>
              </a:solidFill>
              <a:latin typeface="다음_SemiBold" pitchFamily="2" charset="-127"/>
              <a:ea typeface="다음_SemiBold" pitchFamily="2" charset="-127"/>
            </a:endParaRPr>
          </a:p>
          <a:p>
            <a:pPr>
              <a:lnSpc>
                <a:spcPct val="130000"/>
              </a:lnSpc>
              <a:spcAft>
                <a:spcPts val="1200"/>
              </a:spcAft>
            </a:pPr>
            <a:r>
              <a:rPr lang="ko-KR" altLang="en-US" sz="2000" dirty="0" smtClean="0">
                <a:solidFill>
                  <a:srgbClr val="000000"/>
                </a:solidFill>
                <a:latin typeface="다음_SemiBold" pitchFamily="2" charset="-127"/>
                <a:ea typeface="다음_SemiBold" pitchFamily="2" charset="-127"/>
              </a:rPr>
              <a:t>신뢰와 확신</a:t>
            </a:r>
            <a:endParaRPr lang="en-GB" altLang="en-US" sz="2000" dirty="0">
              <a:solidFill>
                <a:srgbClr val="000000"/>
              </a:solidFill>
              <a:latin typeface="다음_SemiBold" pitchFamily="2" charset="-127"/>
              <a:ea typeface="다음_SemiBold" pitchFamily="2" charset="-127"/>
            </a:endParaRPr>
          </a:p>
          <a:p>
            <a:pPr>
              <a:lnSpc>
                <a:spcPct val="130000"/>
              </a:lnSpc>
              <a:spcAft>
                <a:spcPts val="1200"/>
              </a:spcAft>
            </a:pPr>
            <a:r>
              <a:rPr lang="ko-KR" altLang="en-US" sz="2000" dirty="0" smtClean="0">
                <a:solidFill>
                  <a:srgbClr val="000000"/>
                </a:solidFill>
                <a:latin typeface="다음_SemiBold" pitchFamily="2" charset="-127"/>
                <a:ea typeface="다음_SemiBold" pitchFamily="2" charset="-127"/>
              </a:rPr>
              <a:t>진정한 </a:t>
            </a:r>
            <a:r>
              <a:rPr lang="ko-KR" altLang="en-US" sz="2000" dirty="0" err="1" smtClean="0">
                <a:solidFill>
                  <a:srgbClr val="000000"/>
                </a:solidFill>
                <a:latin typeface="다음_SemiBold" pitchFamily="2" charset="-127"/>
                <a:ea typeface="다음_SemiBold" pitchFamily="2" charset="-127"/>
              </a:rPr>
              <a:t>파트너쉽</a:t>
            </a:r>
            <a:endParaRPr lang="en-US" altLang="ko-KR" sz="2000" dirty="0" smtClean="0">
              <a:solidFill>
                <a:srgbClr val="000000"/>
              </a:solidFill>
              <a:latin typeface="다음_SemiBold" pitchFamily="2" charset="-127"/>
              <a:ea typeface="다음_SemiBold" pitchFamily="2" charset="-127"/>
            </a:endParaRPr>
          </a:p>
          <a:p>
            <a:pPr>
              <a:lnSpc>
                <a:spcPct val="130000"/>
              </a:lnSpc>
              <a:spcAft>
                <a:spcPts val="1200"/>
              </a:spcAft>
            </a:pPr>
            <a:r>
              <a:rPr lang="ko-KR" altLang="en-US" sz="2000" dirty="0" err="1" smtClean="0">
                <a:solidFill>
                  <a:srgbClr val="000000"/>
                </a:solidFill>
                <a:latin typeface="다음_SemiBold" pitchFamily="2" charset="-127"/>
                <a:ea typeface="다음_SemiBold" pitchFamily="2" charset="-127"/>
              </a:rPr>
              <a:t>리더쉽</a:t>
            </a:r>
            <a:endParaRPr lang="en-GB" altLang="en-US" sz="2000" dirty="0">
              <a:solidFill>
                <a:srgbClr val="000000"/>
              </a:solidFill>
              <a:latin typeface="다음_SemiBold" pitchFamily="2" charset="-127"/>
              <a:ea typeface="다음_SemiBold" pitchFamily="2" charset="-127"/>
            </a:endParaRPr>
          </a:p>
          <a:p>
            <a:pPr>
              <a:lnSpc>
                <a:spcPct val="130000"/>
              </a:lnSpc>
              <a:spcAft>
                <a:spcPts val="1200"/>
              </a:spcAft>
            </a:pPr>
            <a:r>
              <a:rPr lang="ko-KR" altLang="en-US" sz="2000" dirty="0" smtClean="0">
                <a:solidFill>
                  <a:srgbClr val="000000"/>
                </a:solidFill>
                <a:latin typeface="다음_SemiBold" pitchFamily="2" charset="-127"/>
                <a:ea typeface="다음_SemiBold" pitchFamily="2" charset="-127"/>
              </a:rPr>
              <a:t>투지</a:t>
            </a:r>
            <a:endParaRPr lang="en-US" altLang="en-US" sz="2000" dirty="0">
              <a:solidFill>
                <a:srgbClr val="000000"/>
              </a:solidFill>
              <a:latin typeface="다음_SemiBold" pitchFamily="2" charset="-127"/>
              <a:ea typeface="다음_SemiBold" pitchFamily="2" charset="-127"/>
            </a:endParaRPr>
          </a:p>
        </p:txBody>
      </p:sp>
      <p:pic>
        <p:nvPicPr>
          <p:cNvPr id="40966" name="Picture 6" descr="DSC0498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538" y="1700213"/>
            <a:ext cx="4405312" cy="3681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7506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GB" altLang="en-US" b="1"/>
              <a:t>What made it work?</a:t>
            </a:r>
            <a:r>
              <a:rPr lang="en-GB" altLang="en-US"/>
              <a:t> </a:t>
            </a:r>
            <a:endParaRPr lang="en-US" altLang="en-US"/>
          </a:p>
        </p:txBody>
      </p:sp>
      <p:sp>
        <p:nvSpPr>
          <p:cNvPr id="40965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3898900" cy="4525963"/>
          </a:xfrm>
        </p:spPr>
        <p:txBody>
          <a:bodyPr/>
          <a:lstStyle/>
          <a:p>
            <a:pPr>
              <a:lnSpc>
                <a:spcPct val="130000"/>
              </a:lnSpc>
              <a:spcAft>
                <a:spcPts val="1200"/>
              </a:spcAft>
            </a:pPr>
            <a:r>
              <a:rPr lang="en-GB" altLang="en-US" sz="2000" dirty="0">
                <a:solidFill>
                  <a:srgbClr val="000000"/>
                </a:solidFill>
                <a:latin typeface="Arial" panose="020B0604020202020204" pitchFamily="34" charset="0"/>
              </a:rPr>
              <a:t>Time limited project</a:t>
            </a:r>
          </a:p>
          <a:p>
            <a:pPr>
              <a:lnSpc>
                <a:spcPct val="130000"/>
              </a:lnSpc>
              <a:spcAft>
                <a:spcPts val="1200"/>
              </a:spcAft>
            </a:pPr>
            <a:r>
              <a:rPr lang="en-GB" altLang="en-US" sz="2000" dirty="0">
                <a:solidFill>
                  <a:srgbClr val="000000"/>
                </a:solidFill>
                <a:latin typeface="Arial" panose="020B0604020202020204" pitchFamily="34" charset="0"/>
              </a:rPr>
              <a:t>Bold vision</a:t>
            </a:r>
          </a:p>
          <a:p>
            <a:pPr>
              <a:lnSpc>
                <a:spcPct val="130000"/>
              </a:lnSpc>
              <a:spcAft>
                <a:spcPts val="1200"/>
              </a:spcAft>
            </a:pPr>
            <a:r>
              <a:rPr lang="en-GB" altLang="en-US" sz="2000" dirty="0">
                <a:solidFill>
                  <a:srgbClr val="000000"/>
                </a:solidFill>
                <a:latin typeface="Arial" panose="020B0604020202020204" pitchFamily="34" charset="0"/>
              </a:rPr>
              <a:t>Good relationships </a:t>
            </a:r>
          </a:p>
          <a:p>
            <a:pPr>
              <a:lnSpc>
                <a:spcPct val="130000"/>
              </a:lnSpc>
              <a:spcAft>
                <a:spcPts val="1200"/>
              </a:spcAft>
            </a:pPr>
            <a:r>
              <a:rPr lang="en-GB" altLang="en-US" sz="2000" dirty="0">
                <a:solidFill>
                  <a:srgbClr val="000000"/>
                </a:solidFill>
                <a:latin typeface="Arial" panose="020B0604020202020204" pitchFamily="34" charset="0"/>
              </a:rPr>
              <a:t>Trust and confidence</a:t>
            </a:r>
          </a:p>
          <a:p>
            <a:pPr>
              <a:lnSpc>
                <a:spcPct val="130000"/>
              </a:lnSpc>
              <a:spcAft>
                <a:spcPts val="1200"/>
              </a:spcAft>
            </a:pPr>
            <a:r>
              <a:rPr lang="en-GB" altLang="en-US" sz="2000" dirty="0">
                <a:solidFill>
                  <a:srgbClr val="000000"/>
                </a:solidFill>
                <a:latin typeface="Arial" panose="020B0604020202020204" pitchFamily="34" charset="0"/>
              </a:rPr>
              <a:t>Genuine partnership</a:t>
            </a:r>
          </a:p>
          <a:p>
            <a:pPr>
              <a:lnSpc>
                <a:spcPct val="130000"/>
              </a:lnSpc>
              <a:spcAft>
                <a:spcPts val="1200"/>
              </a:spcAft>
            </a:pPr>
            <a:r>
              <a:rPr lang="en-GB" altLang="en-US" sz="2000" dirty="0">
                <a:solidFill>
                  <a:srgbClr val="000000"/>
                </a:solidFill>
                <a:latin typeface="Arial" panose="020B0604020202020204" pitchFamily="34" charset="0"/>
              </a:rPr>
              <a:t>Leadership</a:t>
            </a:r>
          </a:p>
          <a:p>
            <a:pPr>
              <a:lnSpc>
                <a:spcPct val="130000"/>
              </a:lnSpc>
              <a:spcAft>
                <a:spcPts val="1200"/>
              </a:spcAft>
            </a:pPr>
            <a:r>
              <a:rPr lang="en-GB" altLang="en-US" sz="2000" dirty="0">
                <a:solidFill>
                  <a:srgbClr val="000000"/>
                </a:solidFill>
                <a:latin typeface="Arial" panose="020B0604020202020204" pitchFamily="34" charset="0"/>
              </a:rPr>
              <a:t>Determination</a:t>
            </a:r>
            <a:endParaRPr lang="en-US" altLang="en-US" sz="200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pic>
        <p:nvPicPr>
          <p:cNvPr id="40966" name="Picture 6" descr="DSC0498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538" y="1700213"/>
            <a:ext cx="4405312" cy="3681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89866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GB" altLang="en-US" sz="4000" b="1"/>
              <a:t>Benefits of asset management</a:t>
            </a:r>
            <a:endParaRPr lang="en-US" altLang="en-US" sz="4000"/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773238"/>
            <a:ext cx="4475163" cy="4352925"/>
          </a:xfrm>
        </p:spPr>
        <p:txBody>
          <a:bodyPr/>
          <a:lstStyle/>
          <a:p>
            <a:pPr>
              <a:buFontTx/>
              <a:buNone/>
            </a:pPr>
            <a:r>
              <a:rPr lang="en-GB" altLang="en-US" b="1" dirty="0"/>
              <a:t>For our service </a:t>
            </a:r>
            <a:r>
              <a:rPr lang="en-GB" altLang="en-US" b="1" dirty="0" smtClean="0"/>
              <a:t>users</a:t>
            </a:r>
          </a:p>
          <a:p>
            <a:pPr>
              <a:buFontTx/>
              <a:buNone/>
            </a:pPr>
            <a:endParaRPr lang="en-GB" altLang="en-US" sz="1400" b="1" dirty="0"/>
          </a:p>
          <a:p>
            <a:pPr>
              <a:lnSpc>
                <a:spcPct val="130000"/>
              </a:lnSpc>
              <a:spcAft>
                <a:spcPts val="1200"/>
              </a:spcAft>
            </a:pPr>
            <a:r>
              <a:rPr lang="en-GB" altLang="en-US" sz="2000" dirty="0">
                <a:solidFill>
                  <a:srgbClr val="000000"/>
                </a:solidFill>
                <a:latin typeface="Arial" panose="020B0604020202020204" pitchFamily="34" charset="0"/>
              </a:rPr>
              <a:t>Long term commitment to neighbourhood</a:t>
            </a:r>
          </a:p>
          <a:p>
            <a:pPr>
              <a:lnSpc>
                <a:spcPct val="130000"/>
              </a:lnSpc>
              <a:spcAft>
                <a:spcPts val="1200"/>
              </a:spcAft>
            </a:pPr>
            <a:r>
              <a:rPr lang="en-GB" altLang="en-US" sz="2000" dirty="0">
                <a:solidFill>
                  <a:srgbClr val="000000"/>
                </a:solidFill>
                <a:latin typeface="Arial" panose="020B0604020202020204" pitchFamily="34" charset="0"/>
              </a:rPr>
              <a:t>Able to access holistic support </a:t>
            </a:r>
          </a:p>
          <a:p>
            <a:pPr>
              <a:lnSpc>
                <a:spcPct val="130000"/>
              </a:lnSpc>
              <a:spcAft>
                <a:spcPts val="1200"/>
              </a:spcAft>
            </a:pPr>
            <a:r>
              <a:rPr lang="en-GB" altLang="en-US" sz="2000" dirty="0">
                <a:solidFill>
                  <a:srgbClr val="000000"/>
                </a:solidFill>
                <a:latin typeface="Arial" panose="020B0604020202020204" pitchFamily="34" charset="0"/>
              </a:rPr>
              <a:t>Space to develop own initiatives</a:t>
            </a:r>
          </a:p>
          <a:p>
            <a:pPr>
              <a:lnSpc>
                <a:spcPct val="130000"/>
              </a:lnSpc>
              <a:spcAft>
                <a:spcPts val="1200"/>
              </a:spcAft>
            </a:pPr>
            <a:r>
              <a:rPr lang="en-GB" altLang="en-US" sz="2000" dirty="0">
                <a:solidFill>
                  <a:srgbClr val="000000"/>
                </a:solidFill>
                <a:latin typeface="Arial" panose="020B0604020202020204" pitchFamily="34" charset="0"/>
              </a:rPr>
              <a:t>Sense of ownership</a:t>
            </a:r>
          </a:p>
        </p:txBody>
      </p:sp>
      <p:pic>
        <p:nvPicPr>
          <p:cNvPr id="21508" name="Picture 4" descr="O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7900" y="1773238"/>
            <a:ext cx="4130675" cy="4248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51070951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ko-KR" altLang="en-US" sz="4000" dirty="0" smtClean="0">
                <a:latin typeface="다음_SemiBold" pitchFamily="2" charset="-127"/>
                <a:ea typeface="다음_SemiBold" pitchFamily="2" charset="-127"/>
              </a:rPr>
              <a:t>자산관리의 장점</a:t>
            </a:r>
            <a:endParaRPr lang="en-US" altLang="en-US" sz="4000" dirty="0">
              <a:latin typeface="다음_SemiBold" pitchFamily="2" charset="-127"/>
              <a:ea typeface="다음_SemiBold" pitchFamily="2" charset="-127"/>
            </a:endParaRPr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15795" y="1773238"/>
            <a:ext cx="4475163" cy="4352925"/>
          </a:xfrm>
        </p:spPr>
        <p:txBody>
          <a:bodyPr/>
          <a:lstStyle/>
          <a:p>
            <a:pPr>
              <a:buFontTx/>
              <a:buNone/>
            </a:pPr>
            <a:r>
              <a:rPr lang="ko-KR" altLang="en-US" sz="2800" dirty="0" smtClean="0">
                <a:latin typeface="다음_SemiBold" pitchFamily="2" charset="-127"/>
                <a:ea typeface="다음_SemiBold" pitchFamily="2" charset="-127"/>
              </a:rPr>
              <a:t>우리의 수혜자들을 위하여</a:t>
            </a:r>
            <a:endParaRPr lang="en-GB" altLang="en-US" sz="2800" dirty="0" smtClean="0">
              <a:latin typeface="다음_SemiBold" pitchFamily="2" charset="-127"/>
              <a:ea typeface="다음_SemiBold" pitchFamily="2" charset="-127"/>
            </a:endParaRPr>
          </a:p>
          <a:p>
            <a:pPr>
              <a:buFontTx/>
              <a:buNone/>
            </a:pPr>
            <a:endParaRPr lang="en-GB" altLang="en-US" sz="1400" b="1" dirty="0">
              <a:latin typeface="다음_SemiBold" pitchFamily="2" charset="-127"/>
              <a:ea typeface="다음_SemiBold" pitchFamily="2" charset="-127"/>
            </a:endParaRPr>
          </a:p>
          <a:p>
            <a:pPr>
              <a:lnSpc>
                <a:spcPct val="130000"/>
              </a:lnSpc>
              <a:spcAft>
                <a:spcPts val="1200"/>
              </a:spcAft>
            </a:pPr>
            <a:r>
              <a:rPr lang="ko-KR" altLang="en-US" sz="2000" dirty="0" smtClean="0">
                <a:solidFill>
                  <a:srgbClr val="000000"/>
                </a:solidFill>
                <a:latin typeface="다음_SemiBold" pitchFamily="2" charset="-127"/>
                <a:ea typeface="다음_SemiBold" pitchFamily="2" charset="-127"/>
              </a:rPr>
              <a:t>마을을 위한 장기간의 약속</a:t>
            </a:r>
            <a:endParaRPr lang="en-GB" altLang="en-US" sz="2000" dirty="0">
              <a:solidFill>
                <a:srgbClr val="000000"/>
              </a:solidFill>
              <a:latin typeface="다음_SemiBold" pitchFamily="2" charset="-127"/>
              <a:ea typeface="다음_SemiBold" pitchFamily="2" charset="-127"/>
            </a:endParaRPr>
          </a:p>
          <a:p>
            <a:pPr>
              <a:lnSpc>
                <a:spcPct val="130000"/>
              </a:lnSpc>
              <a:spcAft>
                <a:spcPts val="1200"/>
              </a:spcAft>
            </a:pPr>
            <a:r>
              <a:rPr lang="ko-KR" altLang="en-US" sz="2000" dirty="0" smtClean="0">
                <a:solidFill>
                  <a:srgbClr val="000000"/>
                </a:solidFill>
                <a:latin typeface="다음_SemiBold" pitchFamily="2" charset="-127"/>
                <a:ea typeface="다음_SemiBold" pitchFamily="2" charset="-127"/>
              </a:rPr>
              <a:t>포괄</a:t>
            </a:r>
            <a:r>
              <a:rPr lang="ko-KR" altLang="en-US" sz="2000" dirty="0">
                <a:solidFill>
                  <a:srgbClr val="000000"/>
                </a:solidFill>
                <a:latin typeface="다음_SemiBold" pitchFamily="2" charset="-127"/>
                <a:ea typeface="다음_SemiBold" pitchFamily="2" charset="-127"/>
              </a:rPr>
              <a:t>적</a:t>
            </a:r>
            <a:r>
              <a:rPr lang="ko-KR" altLang="en-US" sz="2000" dirty="0" smtClean="0">
                <a:solidFill>
                  <a:srgbClr val="000000"/>
                </a:solidFill>
                <a:latin typeface="다음_SemiBold" pitchFamily="2" charset="-127"/>
                <a:ea typeface="다음_SemiBold" pitchFamily="2" charset="-127"/>
              </a:rPr>
              <a:t> 지원을 위한 접속의 가능성</a:t>
            </a:r>
            <a:endParaRPr lang="en-GB" altLang="en-US" sz="2000" dirty="0">
              <a:solidFill>
                <a:srgbClr val="000000"/>
              </a:solidFill>
              <a:latin typeface="다음_SemiBold" pitchFamily="2" charset="-127"/>
              <a:ea typeface="다음_SemiBold" pitchFamily="2" charset="-127"/>
            </a:endParaRPr>
          </a:p>
          <a:p>
            <a:pPr>
              <a:lnSpc>
                <a:spcPct val="130000"/>
              </a:lnSpc>
              <a:spcAft>
                <a:spcPts val="1200"/>
              </a:spcAft>
            </a:pPr>
            <a:r>
              <a:rPr lang="ko-KR" altLang="en-US" sz="2000" dirty="0" smtClean="0">
                <a:solidFill>
                  <a:srgbClr val="000000"/>
                </a:solidFill>
                <a:latin typeface="다음_SemiBold" pitchFamily="2" charset="-127"/>
                <a:ea typeface="다음_SemiBold" pitchFamily="2" charset="-127"/>
              </a:rPr>
              <a:t>자신들의 자주성을 발전시키기 위한 장소</a:t>
            </a:r>
            <a:endParaRPr lang="en-GB" altLang="en-US" sz="2000" dirty="0">
              <a:solidFill>
                <a:srgbClr val="000000"/>
              </a:solidFill>
              <a:latin typeface="다음_SemiBold" pitchFamily="2" charset="-127"/>
              <a:ea typeface="다음_SemiBold" pitchFamily="2" charset="-127"/>
            </a:endParaRPr>
          </a:p>
          <a:p>
            <a:pPr>
              <a:lnSpc>
                <a:spcPct val="130000"/>
              </a:lnSpc>
              <a:spcAft>
                <a:spcPts val="1200"/>
              </a:spcAft>
            </a:pPr>
            <a:r>
              <a:rPr lang="ko-KR" altLang="en-US" sz="2000" dirty="0" smtClean="0">
                <a:solidFill>
                  <a:srgbClr val="000000"/>
                </a:solidFill>
                <a:latin typeface="다음_SemiBold" pitchFamily="2" charset="-127"/>
                <a:ea typeface="다음_SemiBold" pitchFamily="2" charset="-127"/>
              </a:rPr>
              <a:t>소유권의 감각</a:t>
            </a:r>
            <a:endParaRPr lang="en-GB" altLang="en-US" sz="2000" dirty="0">
              <a:solidFill>
                <a:srgbClr val="000000"/>
              </a:solidFill>
              <a:latin typeface="다음_SemiBold" pitchFamily="2" charset="-127"/>
              <a:ea typeface="다음_SemiBold" pitchFamily="2" charset="-127"/>
            </a:endParaRPr>
          </a:p>
        </p:txBody>
      </p:sp>
      <p:pic>
        <p:nvPicPr>
          <p:cNvPr id="21508" name="Picture 4" descr="O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7900" y="1773238"/>
            <a:ext cx="4130675" cy="4248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9062344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GB" altLang="en-US" sz="4000" b="1"/>
              <a:t>Benefits of asset management 2</a:t>
            </a:r>
            <a:endParaRPr lang="en-US" altLang="en-US" sz="4000" b="1"/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427538" y="1557338"/>
            <a:ext cx="4321175" cy="4525962"/>
          </a:xfrm>
        </p:spPr>
        <p:txBody>
          <a:bodyPr/>
          <a:lstStyle/>
          <a:p>
            <a:pPr>
              <a:buFontTx/>
              <a:buNone/>
            </a:pPr>
            <a:r>
              <a:rPr lang="en-GB" altLang="en-US" b="1" dirty="0"/>
              <a:t>For the </a:t>
            </a:r>
            <a:r>
              <a:rPr lang="en-GB" altLang="en-US" b="1" dirty="0" smtClean="0"/>
              <a:t>organisation</a:t>
            </a:r>
          </a:p>
          <a:p>
            <a:pPr>
              <a:buFontTx/>
              <a:buNone/>
            </a:pPr>
            <a:r>
              <a:rPr lang="en-GB" altLang="en-US" sz="1400" b="1" dirty="0" smtClean="0"/>
              <a:t> </a:t>
            </a:r>
            <a:endParaRPr lang="en-GB" altLang="en-US" sz="1400" b="1" dirty="0"/>
          </a:p>
          <a:p>
            <a:pPr>
              <a:lnSpc>
                <a:spcPct val="130000"/>
              </a:lnSpc>
              <a:spcAft>
                <a:spcPts val="1200"/>
              </a:spcAft>
            </a:pPr>
            <a:r>
              <a:rPr lang="en-GB" altLang="en-US" sz="2000" dirty="0">
                <a:solidFill>
                  <a:srgbClr val="000000"/>
                </a:solidFill>
                <a:latin typeface="Arial" panose="020B0604020202020204" pitchFamily="34" charset="0"/>
              </a:rPr>
              <a:t>Space to be creative and to grow </a:t>
            </a:r>
            <a:endParaRPr lang="en-US" altLang="en-US" sz="200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>
              <a:lnSpc>
                <a:spcPct val="130000"/>
              </a:lnSpc>
              <a:spcAft>
                <a:spcPts val="1200"/>
              </a:spcAft>
            </a:pPr>
            <a:r>
              <a:rPr lang="en-GB" altLang="en-US" sz="2000" dirty="0">
                <a:solidFill>
                  <a:srgbClr val="000000"/>
                </a:solidFill>
                <a:latin typeface="Arial" panose="020B0604020202020204" pitchFamily="34" charset="0"/>
              </a:rPr>
              <a:t>Able to plan for the long term </a:t>
            </a:r>
          </a:p>
          <a:p>
            <a:pPr>
              <a:lnSpc>
                <a:spcPct val="130000"/>
              </a:lnSpc>
              <a:spcAft>
                <a:spcPts val="1200"/>
              </a:spcAft>
            </a:pPr>
            <a:r>
              <a:rPr lang="en-GB" altLang="en-US" sz="2000" dirty="0">
                <a:solidFill>
                  <a:srgbClr val="000000"/>
                </a:solidFill>
                <a:latin typeface="Arial" panose="020B0604020202020204" pitchFamily="34" charset="0"/>
              </a:rPr>
              <a:t>Able to invest in people and places</a:t>
            </a:r>
          </a:p>
          <a:p>
            <a:pPr>
              <a:lnSpc>
                <a:spcPct val="130000"/>
              </a:lnSpc>
              <a:spcAft>
                <a:spcPts val="1200"/>
              </a:spcAft>
            </a:pPr>
            <a:r>
              <a:rPr lang="en-GB" altLang="en-US" sz="2000" dirty="0">
                <a:solidFill>
                  <a:srgbClr val="000000"/>
                </a:solidFill>
                <a:latin typeface="Arial" panose="020B0604020202020204" pitchFamily="34" charset="0"/>
              </a:rPr>
              <a:t>Increased financial resilience</a:t>
            </a:r>
            <a:endParaRPr lang="en-US" altLang="en-US" sz="200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pic>
        <p:nvPicPr>
          <p:cNvPr id="23560" name="Picture 8" descr="IMG_867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3" y="1484313"/>
            <a:ext cx="3370262" cy="50561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66920984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ko-KR" altLang="en-US" sz="4000" dirty="0" smtClean="0">
                <a:latin typeface="다음_SemiBold" pitchFamily="2" charset="-127"/>
                <a:ea typeface="다음_SemiBold" pitchFamily="2" charset="-127"/>
              </a:rPr>
              <a:t>자산관리의 장점</a:t>
            </a:r>
            <a:r>
              <a:rPr lang="en-US" altLang="ko-KR" sz="4000" dirty="0" smtClean="0">
                <a:latin typeface="다음_SemiBold" pitchFamily="2" charset="-127"/>
                <a:ea typeface="다음_SemiBold" pitchFamily="2" charset="-127"/>
              </a:rPr>
              <a:t>_</a:t>
            </a:r>
            <a:r>
              <a:rPr lang="en-GB" altLang="en-US" sz="4000" dirty="0" smtClean="0">
                <a:latin typeface="다음_SemiBold" pitchFamily="2" charset="-127"/>
                <a:ea typeface="다음_SemiBold" pitchFamily="2" charset="-127"/>
              </a:rPr>
              <a:t>2</a:t>
            </a:r>
            <a:endParaRPr lang="en-US" altLang="en-US" sz="4000" dirty="0">
              <a:latin typeface="다음_SemiBold" pitchFamily="2" charset="-127"/>
              <a:ea typeface="다음_SemiBold" pitchFamily="2" charset="-127"/>
            </a:endParaRP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427538" y="1557338"/>
            <a:ext cx="4321175" cy="4525962"/>
          </a:xfrm>
        </p:spPr>
        <p:txBody>
          <a:bodyPr/>
          <a:lstStyle/>
          <a:p>
            <a:pPr>
              <a:buFontTx/>
              <a:buNone/>
            </a:pPr>
            <a:r>
              <a:rPr lang="ko-KR" altLang="en-US" dirty="0" smtClean="0">
                <a:latin typeface="다음_SemiBold" pitchFamily="2" charset="-127"/>
                <a:ea typeface="다음_SemiBold" pitchFamily="2" charset="-127"/>
              </a:rPr>
              <a:t>조직을 위하여 </a:t>
            </a:r>
            <a:endParaRPr lang="en-GB" altLang="en-US" dirty="0" smtClean="0">
              <a:latin typeface="다음_SemiBold" pitchFamily="2" charset="-127"/>
              <a:ea typeface="다음_SemiBold" pitchFamily="2" charset="-127"/>
            </a:endParaRPr>
          </a:p>
          <a:p>
            <a:pPr>
              <a:buFontTx/>
              <a:buNone/>
            </a:pPr>
            <a:r>
              <a:rPr lang="en-GB" altLang="en-US" sz="1400" b="1" dirty="0" smtClean="0">
                <a:latin typeface="다음_SemiBold" pitchFamily="2" charset="-127"/>
                <a:ea typeface="다음_SemiBold" pitchFamily="2" charset="-127"/>
              </a:rPr>
              <a:t> </a:t>
            </a:r>
            <a:endParaRPr lang="en-GB" altLang="en-US" sz="1400" b="1" dirty="0">
              <a:latin typeface="다음_SemiBold" pitchFamily="2" charset="-127"/>
              <a:ea typeface="다음_SemiBold" pitchFamily="2" charset="-127"/>
            </a:endParaRPr>
          </a:p>
          <a:p>
            <a:pPr>
              <a:lnSpc>
                <a:spcPct val="130000"/>
              </a:lnSpc>
              <a:spcAft>
                <a:spcPts val="1200"/>
              </a:spcAft>
            </a:pPr>
            <a:r>
              <a:rPr lang="ko-KR" altLang="en-US" sz="2000" dirty="0" smtClean="0">
                <a:solidFill>
                  <a:srgbClr val="000000"/>
                </a:solidFill>
                <a:latin typeface="다음_SemiBold" pitchFamily="2" charset="-127"/>
                <a:ea typeface="다음_SemiBold" pitchFamily="2" charset="-127"/>
              </a:rPr>
              <a:t>창조성을 발휘할 수 있는 공간</a:t>
            </a:r>
            <a:r>
              <a:rPr lang="en-US" altLang="ko-KR" sz="2000" dirty="0" smtClean="0">
                <a:solidFill>
                  <a:srgbClr val="000000"/>
                </a:solidFill>
                <a:latin typeface="다음_SemiBold" pitchFamily="2" charset="-127"/>
                <a:ea typeface="다음_SemiBold" pitchFamily="2" charset="-127"/>
              </a:rPr>
              <a:t>, </a:t>
            </a:r>
            <a:r>
              <a:rPr lang="ko-KR" altLang="en-US" sz="2000" dirty="0" smtClean="0">
                <a:solidFill>
                  <a:srgbClr val="000000"/>
                </a:solidFill>
                <a:latin typeface="다음_SemiBold" pitchFamily="2" charset="-127"/>
                <a:ea typeface="다음_SemiBold" pitchFamily="2" charset="-127"/>
              </a:rPr>
              <a:t>성장할 수 있는 공간 확보</a:t>
            </a:r>
            <a:endParaRPr lang="en-US" altLang="en-US" sz="2000" dirty="0">
              <a:solidFill>
                <a:srgbClr val="000000"/>
              </a:solidFill>
              <a:latin typeface="다음_SemiBold" pitchFamily="2" charset="-127"/>
              <a:ea typeface="다음_SemiBold" pitchFamily="2" charset="-127"/>
            </a:endParaRPr>
          </a:p>
          <a:p>
            <a:pPr>
              <a:lnSpc>
                <a:spcPct val="130000"/>
              </a:lnSpc>
              <a:spcAft>
                <a:spcPts val="1200"/>
              </a:spcAft>
            </a:pPr>
            <a:r>
              <a:rPr lang="ko-KR" altLang="en-US" sz="2000" dirty="0" smtClean="0">
                <a:solidFill>
                  <a:srgbClr val="000000"/>
                </a:solidFill>
                <a:latin typeface="다음_SemiBold" pitchFamily="2" charset="-127"/>
                <a:ea typeface="다음_SemiBold" pitchFamily="2" charset="-127"/>
              </a:rPr>
              <a:t>장기적인 계획을 세울 수 있음</a:t>
            </a:r>
            <a:endParaRPr lang="en-GB" altLang="en-US" sz="2000" dirty="0">
              <a:solidFill>
                <a:srgbClr val="000000"/>
              </a:solidFill>
              <a:latin typeface="다음_SemiBold" pitchFamily="2" charset="-127"/>
              <a:ea typeface="다음_SemiBold" pitchFamily="2" charset="-127"/>
            </a:endParaRPr>
          </a:p>
          <a:p>
            <a:pPr>
              <a:lnSpc>
                <a:spcPct val="130000"/>
              </a:lnSpc>
              <a:spcAft>
                <a:spcPts val="1200"/>
              </a:spcAft>
            </a:pPr>
            <a:r>
              <a:rPr lang="ko-KR" altLang="en-US" sz="2000" dirty="0" smtClean="0">
                <a:solidFill>
                  <a:srgbClr val="000000"/>
                </a:solidFill>
                <a:latin typeface="다음_SemiBold" pitchFamily="2" charset="-127"/>
                <a:ea typeface="다음_SemiBold" pitchFamily="2" charset="-127"/>
              </a:rPr>
              <a:t>사람과 장소에 투자할 수 있음</a:t>
            </a:r>
            <a:endParaRPr lang="en-GB" altLang="en-US" sz="2000" dirty="0">
              <a:solidFill>
                <a:srgbClr val="000000"/>
              </a:solidFill>
              <a:latin typeface="다음_SemiBold" pitchFamily="2" charset="-127"/>
              <a:ea typeface="다음_SemiBold" pitchFamily="2" charset="-127"/>
            </a:endParaRPr>
          </a:p>
          <a:p>
            <a:pPr>
              <a:lnSpc>
                <a:spcPct val="130000"/>
              </a:lnSpc>
              <a:spcAft>
                <a:spcPts val="1200"/>
              </a:spcAft>
            </a:pPr>
            <a:r>
              <a:rPr lang="ko-KR" altLang="en-US" sz="2000" dirty="0" smtClean="0">
                <a:solidFill>
                  <a:srgbClr val="000000"/>
                </a:solidFill>
                <a:latin typeface="다음_SemiBold" pitchFamily="2" charset="-127"/>
                <a:ea typeface="다음_SemiBold" pitchFamily="2" charset="-127"/>
              </a:rPr>
              <a:t>재무</a:t>
            </a:r>
            <a:r>
              <a:rPr lang="ko-KR" altLang="en-US" sz="2000" dirty="0">
                <a:solidFill>
                  <a:srgbClr val="000000"/>
                </a:solidFill>
                <a:latin typeface="다음_SemiBold" pitchFamily="2" charset="-127"/>
                <a:ea typeface="다음_SemiBold" pitchFamily="2" charset="-127"/>
              </a:rPr>
              <a:t>적</a:t>
            </a:r>
            <a:r>
              <a:rPr lang="ko-KR" altLang="en-US" sz="2000" dirty="0" smtClean="0">
                <a:solidFill>
                  <a:srgbClr val="000000"/>
                </a:solidFill>
                <a:latin typeface="다음_SemiBold" pitchFamily="2" charset="-127"/>
                <a:ea typeface="다음_SemiBold" pitchFamily="2" charset="-127"/>
              </a:rPr>
              <a:t> 회복력의 확장</a:t>
            </a:r>
            <a:endParaRPr lang="en-US" altLang="en-US" sz="2000" dirty="0">
              <a:solidFill>
                <a:srgbClr val="000000"/>
              </a:solidFill>
              <a:latin typeface="다음_SemiBold" pitchFamily="2" charset="-127"/>
              <a:ea typeface="다음_SemiBold" pitchFamily="2" charset="-127"/>
            </a:endParaRPr>
          </a:p>
        </p:txBody>
      </p:sp>
      <p:pic>
        <p:nvPicPr>
          <p:cNvPr id="23560" name="Picture 8" descr="IMG_867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3" y="1484313"/>
            <a:ext cx="3370262" cy="50561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1703408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686800" cy="1143000"/>
          </a:xfrm>
        </p:spPr>
        <p:txBody>
          <a:bodyPr/>
          <a:lstStyle/>
          <a:p>
            <a:pPr algn="l"/>
            <a:r>
              <a:rPr lang="en-GB" altLang="en-US" sz="4000" b="1" dirty="0"/>
              <a:t>Challenges of asset </a:t>
            </a:r>
            <a:r>
              <a:rPr lang="en-GB" altLang="en-US" sz="4000" b="1" dirty="0" smtClean="0"/>
              <a:t>management</a:t>
            </a:r>
            <a:r>
              <a:rPr lang="en-GB" altLang="en-US" sz="4000" dirty="0" smtClean="0"/>
              <a:t> </a:t>
            </a:r>
            <a:endParaRPr lang="en-US" altLang="en-US" sz="4000" dirty="0"/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4546600" cy="4525963"/>
          </a:xfrm>
        </p:spPr>
        <p:txBody>
          <a:bodyPr/>
          <a:lstStyle/>
          <a:p>
            <a:pPr>
              <a:buFontTx/>
              <a:buNone/>
            </a:pPr>
            <a:r>
              <a:rPr lang="en-GB" altLang="en-US" b="1" dirty="0"/>
              <a:t>For the </a:t>
            </a:r>
            <a:r>
              <a:rPr lang="en-GB" altLang="en-US" b="1" dirty="0" smtClean="0"/>
              <a:t>organisation</a:t>
            </a:r>
          </a:p>
          <a:p>
            <a:pPr>
              <a:buFontTx/>
              <a:buNone/>
            </a:pPr>
            <a:endParaRPr lang="en-GB" altLang="en-US" sz="1400" b="1" dirty="0"/>
          </a:p>
          <a:p>
            <a:pPr>
              <a:lnSpc>
                <a:spcPct val="130000"/>
              </a:lnSpc>
              <a:spcAft>
                <a:spcPts val="1200"/>
              </a:spcAft>
            </a:pPr>
            <a:r>
              <a:rPr lang="en-GB" altLang="en-US" sz="2000" dirty="0">
                <a:solidFill>
                  <a:srgbClr val="000000"/>
                </a:solidFill>
                <a:latin typeface="Arial" panose="020B0604020202020204" pitchFamily="34" charset="0"/>
              </a:rPr>
              <a:t>Requires political support at local level</a:t>
            </a:r>
          </a:p>
          <a:p>
            <a:pPr>
              <a:lnSpc>
                <a:spcPct val="130000"/>
              </a:lnSpc>
              <a:spcAft>
                <a:spcPts val="1200"/>
              </a:spcAft>
            </a:pPr>
            <a:r>
              <a:rPr lang="en-GB" altLang="en-US" sz="2000" dirty="0">
                <a:solidFill>
                  <a:srgbClr val="000000"/>
                </a:solidFill>
                <a:latin typeface="Arial" panose="020B0604020202020204" pitchFamily="34" charset="0"/>
              </a:rPr>
              <a:t>Long term costs</a:t>
            </a:r>
          </a:p>
          <a:p>
            <a:pPr>
              <a:lnSpc>
                <a:spcPct val="130000"/>
              </a:lnSpc>
              <a:spcAft>
                <a:spcPts val="1200"/>
              </a:spcAft>
            </a:pPr>
            <a:r>
              <a:rPr lang="en-GB" altLang="en-US" sz="2000" dirty="0">
                <a:solidFill>
                  <a:srgbClr val="000000"/>
                </a:solidFill>
                <a:latin typeface="Arial" panose="020B0604020202020204" pitchFamily="34" charset="0"/>
              </a:rPr>
              <a:t>Buildings not always fit for purpose? </a:t>
            </a:r>
          </a:p>
          <a:p>
            <a:pPr>
              <a:lnSpc>
                <a:spcPct val="130000"/>
              </a:lnSpc>
              <a:spcAft>
                <a:spcPts val="1200"/>
              </a:spcAft>
            </a:pPr>
            <a:r>
              <a:rPr lang="en-GB" altLang="en-US" sz="2000" dirty="0">
                <a:solidFill>
                  <a:srgbClr val="000000"/>
                </a:solidFill>
                <a:latin typeface="Arial" panose="020B0604020202020204" pitchFamily="34" charset="0"/>
              </a:rPr>
              <a:t>Reduces flexibility</a:t>
            </a:r>
          </a:p>
          <a:p>
            <a:pPr>
              <a:lnSpc>
                <a:spcPct val="130000"/>
              </a:lnSpc>
              <a:spcAft>
                <a:spcPts val="1200"/>
              </a:spcAft>
            </a:pPr>
            <a:r>
              <a:rPr lang="en-GB" altLang="en-US" sz="2000" dirty="0">
                <a:solidFill>
                  <a:srgbClr val="000000"/>
                </a:solidFill>
                <a:latin typeface="Arial" panose="020B0604020202020204" pitchFamily="34" charset="0"/>
              </a:rPr>
              <a:t>Wrong focus? </a:t>
            </a:r>
            <a:endParaRPr lang="en-US" altLang="en-US" sz="200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pic>
        <p:nvPicPr>
          <p:cNvPr id="22532" name="Picture 4" descr="rm181108_06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263" y="1268413"/>
            <a:ext cx="3532187" cy="5329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44455037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ko-KR" altLang="en-US" sz="4000" dirty="0" smtClean="0">
                <a:latin typeface="다음_SemiBold" pitchFamily="2" charset="-127"/>
                <a:ea typeface="다음_SemiBold" pitchFamily="2" charset="-127"/>
              </a:rPr>
              <a:t>자산관리의 도전들</a:t>
            </a:r>
            <a:endParaRPr lang="en-US" altLang="en-US" sz="4000" dirty="0">
              <a:latin typeface="다음_SemiBold" pitchFamily="2" charset="-127"/>
              <a:ea typeface="다음_SemiBold" pitchFamily="2" charset="-127"/>
            </a:endParaRP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4546600" cy="4525963"/>
          </a:xfrm>
        </p:spPr>
        <p:txBody>
          <a:bodyPr/>
          <a:lstStyle/>
          <a:p>
            <a:pPr>
              <a:buFontTx/>
              <a:buNone/>
            </a:pPr>
            <a:r>
              <a:rPr lang="ko-KR" altLang="en-US" b="1" dirty="0" smtClean="0">
                <a:latin typeface="다음_SemiBold" pitchFamily="2" charset="-127"/>
                <a:ea typeface="다음_SemiBold" pitchFamily="2" charset="-127"/>
              </a:rPr>
              <a:t>조직 차원에서</a:t>
            </a:r>
            <a:endParaRPr lang="en-GB" altLang="en-US" b="1" dirty="0" smtClean="0">
              <a:latin typeface="다음_SemiBold" pitchFamily="2" charset="-127"/>
              <a:ea typeface="다음_SemiBold" pitchFamily="2" charset="-127"/>
            </a:endParaRPr>
          </a:p>
          <a:p>
            <a:pPr>
              <a:buFontTx/>
              <a:buNone/>
            </a:pPr>
            <a:endParaRPr lang="en-GB" altLang="en-US" sz="1400" b="1" dirty="0">
              <a:latin typeface="다음_SemiBold" pitchFamily="2" charset="-127"/>
              <a:ea typeface="다음_SemiBold" pitchFamily="2" charset="-127"/>
            </a:endParaRPr>
          </a:p>
          <a:p>
            <a:pPr>
              <a:lnSpc>
                <a:spcPct val="130000"/>
              </a:lnSpc>
              <a:spcAft>
                <a:spcPts val="1200"/>
              </a:spcAft>
            </a:pPr>
            <a:r>
              <a:rPr lang="ko-KR" altLang="en-US" sz="2000" dirty="0" smtClean="0">
                <a:solidFill>
                  <a:srgbClr val="000000"/>
                </a:solidFill>
                <a:latin typeface="다음_SemiBold" pitchFamily="2" charset="-127"/>
                <a:ea typeface="다음_SemiBold" pitchFamily="2" charset="-127"/>
              </a:rPr>
              <a:t>지역 수준에서 정치적 지원 요구</a:t>
            </a:r>
            <a:endParaRPr lang="en-GB" altLang="en-US" sz="2000" dirty="0">
              <a:solidFill>
                <a:srgbClr val="000000"/>
              </a:solidFill>
              <a:latin typeface="다음_SemiBold" pitchFamily="2" charset="-127"/>
              <a:ea typeface="다음_SemiBold" pitchFamily="2" charset="-127"/>
            </a:endParaRPr>
          </a:p>
          <a:p>
            <a:pPr>
              <a:lnSpc>
                <a:spcPct val="130000"/>
              </a:lnSpc>
              <a:spcAft>
                <a:spcPts val="1200"/>
              </a:spcAft>
            </a:pPr>
            <a:r>
              <a:rPr lang="ko-KR" altLang="en-US" sz="2000" dirty="0" smtClean="0">
                <a:solidFill>
                  <a:srgbClr val="000000"/>
                </a:solidFill>
                <a:latin typeface="다음_SemiBold" pitchFamily="2" charset="-127"/>
                <a:ea typeface="다음_SemiBold" pitchFamily="2" charset="-127"/>
              </a:rPr>
              <a:t>장기간 소요되는 비용</a:t>
            </a:r>
            <a:endParaRPr lang="en-GB" altLang="en-US" sz="2000" dirty="0">
              <a:solidFill>
                <a:srgbClr val="000000"/>
              </a:solidFill>
              <a:latin typeface="다음_SemiBold" pitchFamily="2" charset="-127"/>
              <a:ea typeface="다음_SemiBold" pitchFamily="2" charset="-127"/>
            </a:endParaRPr>
          </a:p>
          <a:p>
            <a:pPr>
              <a:lnSpc>
                <a:spcPct val="130000"/>
              </a:lnSpc>
              <a:spcAft>
                <a:spcPts val="1200"/>
              </a:spcAft>
            </a:pPr>
            <a:r>
              <a:rPr lang="ko-KR" altLang="en-US" sz="2000" dirty="0" smtClean="0">
                <a:solidFill>
                  <a:srgbClr val="000000"/>
                </a:solidFill>
                <a:latin typeface="다음_SemiBold" pitchFamily="2" charset="-127"/>
                <a:ea typeface="다음_SemiBold" pitchFamily="2" charset="-127"/>
              </a:rPr>
              <a:t>건물들은 항상 목적에 부합하지 않는가</a:t>
            </a:r>
            <a:r>
              <a:rPr lang="en-US" altLang="ko-KR" sz="2000" dirty="0" smtClean="0">
                <a:solidFill>
                  <a:srgbClr val="000000"/>
                </a:solidFill>
                <a:latin typeface="다음_SemiBold" pitchFamily="2" charset="-127"/>
                <a:ea typeface="다음_SemiBold" pitchFamily="2" charset="-127"/>
              </a:rPr>
              <a:t>? </a:t>
            </a:r>
            <a:endParaRPr lang="en-GB" altLang="en-US" sz="2000" dirty="0">
              <a:solidFill>
                <a:srgbClr val="000000"/>
              </a:solidFill>
              <a:latin typeface="다음_SemiBold" pitchFamily="2" charset="-127"/>
              <a:ea typeface="다음_SemiBold" pitchFamily="2" charset="-127"/>
            </a:endParaRPr>
          </a:p>
          <a:p>
            <a:pPr>
              <a:lnSpc>
                <a:spcPct val="130000"/>
              </a:lnSpc>
              <a:spcAft>
                <a:spcPts val="1200"/>
              </a:spcAft>
            </a:pPr>
            <a:r>
              <a:rPr lang="ko-KR" altLang="en-US" sz="2000" dirty="0" smtClean="0">
                <a:solidFill>
                  <a:srgbClr val="000000"/>
                </a:solidFill>
                <a:latin typeface="다음_SemiBold" pitchFamily="2" charset="-127"/>
                <a:ea typeface="다음_SemiBold" pitchFamily="2" charset="-127"/>
              </a:rPr>
              <a:t>유연성의 부족</a:t>
            </a:r>
            <a:endParaRPr lang="en-GB" altLang="en-US" sz="2000" dirty="0">
              <a:solidFill>
                <a:srgbClr val="000000"/>
              </a:solidFill>
              <a:latin typeface="다음_SemiBold" pitchFamily="2" charset="-127"/>
              <a:ea typeface="다음_SemiBold" pitchFamily="2" charset="-127"/>
            </a:endParaRPr>
          </a:p>
          <a:p>
            <a:pPr>
              <a:lnSpc>
                <a:spcPct val="130000"/>
              </a:lnSpc>
              <a:spcAft>
                <a:spcPts val="1200"/>
              </a:spcAft>
            </a:pPr>
            <a:r>
              <a:rPr lang="ko-KR" altLang="en-US" sz="2000" dirty="0" smtClean="0">
                <a:solidFill>
                  <a:srgbClr val="000000"/>
                </a:solidFill>
                <a:latin typeface="다음_SemiBold" pitchFamily="2" charset="-127"/>
                <a:ea typeface="다음_SemiBold" pitchFamily="2" charset="-127"/>
              </a:rPr>
              <a:t>잘못된 집중</a:t>
            </a:r>
            <a:r>
              <a:rPr lang="en-GB" altLang="ko-KR" sz="2000" dirty="0">
                <a:solidFill>
                  <a:srgbClr val="000000"/>
                </a:solidFill>
                <a:latin typeface="다음_SemiBold" pitchFamily="2" charset="-127"/>
                <a:ea typeface="다음_SemiBold" pitchFamily="2" charset="-127"/>
              </a:rPr>
              <a:t>?</a:t>
            </a:r>
            <a:r>
              <a:rPr lang="en-GB" altLang="en-US" sz="2000" dirty="0" smtClean="0">
                <a:solidFill>
                  <a:srgbClr val="000000"/>
                </a:solidFill>
                <a:latin typeface="다음_SemiBold" pitchFamily="2" charset="-127"/>
                <a:ea typeface="다음_SemiBold" pitchFamily="2" charset="-127"/>
              </a:rPr>
              <a:t> </a:t>
            </a:r>
            <a:endParaRPr lang="en-US" altLang="en-US" sz="2000" dirty="0">
              <a:solidFill>
                <a:srgbClr val="000000"/>
              </a:solidFill>
              <a:latin typeface="다음_SemiBold" pitchFamily="2" charset="-127"/>
              <a:ea typeface="다음_SemiBold" pitchFamily="2" charset="-127"/>
            </a:endParaRPr>
          </a:p>
        </p:txBody>
      </p:sp>
      <p:pic>
        <p:nvPicPr>
          <p:cNvPr id="22532" name="Picture 4" descr="rm181108_06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263" y="1268413"/>
            <a:ext cx="3532187" cy="5329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42237342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GB" altLang="en-US" b="1"/>
              <a:t>Opportunities for the future</a:t>
            </a:r>
            <a:endParaRPr lang="en-US" altLang="en-US" b="1"/>
          </a:p>
        </p:txBody>
      </p:sp>
      <p:pic>
        <p:nvPicPr>
          <p:cNvPr id="31748" name="Picture 4" descr="New Image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268538" y="1484313"/>
            <a:ext cx="4311650" cy="3233737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1749" name="Rectangle 5"/>
          <p:cNvSpPr>
            <a:spLocks noChangeArrowheads="1"/>
          </p:cNvSpPr>
          <p:nvPr/>
        </p:nvSpPr>
        <p:spPr bwMode="auto">
          <a:xfrm>
            <a:off x="457200" y="4941888"/>
            <a:ext cx="8218488" cy="1184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indent="0" algn="ctr" fontAlgn="base">
              <a:lnSpc>
                <a:spcPct val="130000"/>
              </a:lnSpc>
              <a:spcAft>
                <a:spcPts val="1200"/>
              </a:spcAft>
              <a:buNone/>
            </a:pPr>
            <a:r>
              <a:rPr lang="en-GB" altLang="en-US" sz="2000" dirty="0" smtClean="0">
                <a:solidFill>
                  <a:srgbClr val="000000"/>
                </a:solidFill>
              </a:rPr>
              <a:t>Growing confident </a:t>
            </a:r>
            <a:r>
              <a:rPr lang="en-GB" altLang="en-US" sz="2000" dirty="0">
                <a:solidFill>
                  <a:srgbClr val="000000"/>
                </a:solidFill>
              </a:rPr>
              <a:t>communities </a:t>
            </a:r>
            <a:r>
              <a:rPr lang="en-GB" altLang="en-US" sz="2000" dirty="0" smtClean="0">
                <a:solidFill>
                  <a:srgbClr val="000000"/>
                </a:solidFill>
              </a:rPr>
              <a:t>where everyone can seize opportunities and create their own</a:t>
            </a:r>
            <a:endParaRPr lang="en-US" altLang="en-US" sz="20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2471766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ko-KR" altLang="en-US" dirty="0" smtClean="0">
                <a:latin typeface="다음_SemiBold" pitchFamily="2" charset="-127"/>
                <a:ea typeface="다음_SemiBold" pitchFamily="2" charset="-127"/>
              </a:rPr>
              <a:t>미래를 위한 기회</a:t>
            </a:r>
            <a:endParaRPr lang="en-US" altLang="en-US" dirty="0">
              <a:latin typeface="다음_SemiBold" pitchFamily="2" charset="-127"/>
              <a:ea typeface="다음_SemiBold" pitchFamily="2" charset="-127"/>
            </a:endParaRPr>
          </a:p>
        </p:txBody>
      </p:sp>
      <p:pic>
        <p:nvPicPr>
          <p:cNvPr id="31748" name="Picture 4" descr="New Image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268538" y="1484313"/>
            <a:ext cx="4311650" cy="3233737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1749" name="Rectangle 5"/>
          <p:cNvSpPr>
            <a:spLocks noChangeArrowheads="1"/>
          </p:cNvSpPr>
          <p:nvPr/>
        </p:nvSpPr>
        <p:spPr bwMode="auto">
          <a:xfrm>
            <a:off x="457200" y="4941888"/>
            <a:ext cx="8218488" cy="1184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indent="0" algn="ctr" fontAlgn="base">
              <a:lnSpc>
                <a:spcPct val="130000"/>
              </a:lnSpc>
              <a:spcAft>
                <a:spcPts val="1200"/>
              </a:spcAft>
              <a:buNone/>
            </a:pPr>
            <a:r>
              <a:rPr lang="ko-KR" altLang="en-US" sz="2000" dirty="0" smtClean="0">
                <a:solidFill>
                  <a:srgbClr val="000000"/>
                </a:solidFill>
                <a:latin typeface="다음_SemiBold" pitchFamily="2" charset="-127"/>
                <a:ea typeface="다음_SemiBold" pitchFamily="2" charset="-127"/>
              </a:rPr>
              <a:t>구성원 누구나 기회를 붙잡을 수 있고</a:t>
            </a:r>
            <a:r>
              <a:rPr lang="en-US" altLang="ko-KR" sz="2000" dirty="0" smtClean="0">
                <a:solidFill>
                  <a:srgbClr val="000000"/>
                </a:solidFill>
                <a:latin typeface="다음_SemiBold" pitchFamily="2" charset="-127"/>
                <a:ea typeface="다음_SemiBold" pitchFamily="2" charset="-127"/>
              </a:rPr>
              <a:t>,</a:t>
            </a:r>
            <a:r>
              <a:rPr lang="ko-KR" altLang="en-US" sz="2000" dirty="0" smtClean="0">
                <a:solidFill>
                  <a:srgbClr val="000000"/>
                </a:solidFill>
                <a:latin typeface="다음_SemiBold" pitchFamily="2" charset="-127"/>
                <a:ea typeface="다음_SemiBold" pitchFamily="2" charset="-127"/>
              </a:rPr>
              <a:t> 그들 자신의 것들을 만들어낼 수 있는 자신감 있는 커뮤니티들이 성장하고 있다</a:t>
            </a:r>
            <a:endParaRPr lang="en-US" altLang="en-US" sz="2000" dirty="0">
              <a:solidFill>
                <a:srgbClr val="000000"/>
              </a:solidFill>
              <a:latin typeface="다음_SemiBold" pitchFamily="2" charset="-127"/>
              <a:ea typeface="다음_SemiBold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0711886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919288"/>
            <a:ext cx="8229600" cy="3816350"/>
          </a:xfrm>
        </p:spPr>
        <p:txBody>
          <a:bodyPr/>
          <a:lstStyle/>
          <a:p>
            <a:pPr eaLnBrk="1" hangingPunct="1"/>
            <a:r>
              <a:rPr lang="ko-KR" altLang="en-US" sz="2400" dirty="0" err="1" smtClean="0">
                <a:latin typeface="다음_SemiBold" pitchFamily="2" charset="-127"/>
                <a:ea typeface="다음_SemiBold" pitchFamily="2" charset="-127"/>
              </a:rPr>
              <a:t>로컬리티는</a:t>
            </a:r>
            <a:r>
              <a:rPr lang="ko-KR" altLang="en-US" sz="2400" dirty="0" smtClean="0">
                <a:latin typeface="다음_SemiBold" pitchFamily="2" charset="-127"/>
                <a:ea typeface="다음_SemiBold" pitchFamily="2" charset="-127"/>
              </a:rPr>
              <a:t> 독립적인 지역커뮤니티 조직들이 성장하는 것을 목표로 함</a:t>
            </a:r>
            <a:endParaRPr lang="en-US" altLang="en-US" sz="2400" dirty="0" smtClean="0">
              <a:latin typeface="다음_SemiBold" pitchFamily="2" charset="-127"/>
              <a:ea typeface="다음_SemiBold" pitchFamily="2" charset="-127"/>
            </a:endParaRPr>
          </a:p>
          <a:p>
            <a:pPr eaLnBrk="1" hangingPunct="1">
              <a:buFontTx/>
              <a:buNone/>
            </a:pPr>
            <a:r>
              <a:rPr lang="en-US" altLang="en-US" sz="2400" dirty="0" smtClean="0">
                <a:latin typeface="다음_SemiBold" pitchFamily="2" charset="-127"/>
                <a:ea typeface="다음_SemiBold" pitchFamily="2" charset="-127"/>
              </a:rPr>
              <a:t> </a:t>
            </a:r>
          </a:p>
          <a:p>
            <a:pPr eaLnBrk="1" hangingPunct="1"/>
            <a:r>
              <a:rPr lang="ko-KR" altLang="en-US" sz="2400" dirty="0" smtClean="0">
                <a:latin typeface="다음_SemiBold" pitchFamily="2" charset="-127"/>
                <a:ea typeface="다음_SemiBold" pitchFamily="2" charset="-127"/>
              </a:rPr>
              <a:t>우리는 시민들이 그들 자신의 커뮤니티를 </a:t>
            </a:r>
            <a:r>
              <a:rPr lang="ko-KR" altLang="en-US" sz="2400" dirty="0" smtClean="0">
                <a:latin typeface="다음_SemiBold" pitchFamily="2" charset="-127"/>
                <a:ea typeface="다음_SemiBold" pitchFamily="2" charset="-127"/>
              </a:rPr>
              <a:t>컨트롤 할 수 있음을 믿는다</a:t>
            </a:r>
            <a:r>
              <a:rPr lang="en-US" altLang="ko-KR" sz="2400" dirty="0" smtClean="0">
                <a:latin typeface="다음_SemiBold" pitchFamily="2" charset="-127"/>
                <a:ea typeface="다음_SemiBold" pitchFamily="2" charset="-127"/>
              </a:rPr>
              <a:t>.</a:t>
            </a:r>
            <a:r>
              <a:rPr lang="en-US" altLang="en-US" sz="2400" dirty="0" smtClean="0">
                <a:latin typeface="다음_SemiBold" pitchFamily="2" charset="-127"/>
                <a:ea typeface="다음_SemiBold" pitchFamily="2" charset="-127"/>
              </a:rPr>
              <a:t> </a:t>
            </a:r>
            <a:endParaRPr lang="en-US" altLang="en-US" sz="2400" dirty="0" smtClean="0">
              <a:latin typeface="다음_SemiBold" pitchFamily="2" charset="-127"/>
              <a:ea typeface="다음_SemiBold" pitchFamily="2" charset="-127"/>
            </a:endParaRPr>
          </a:p>
          <a:p>
            <a:pPr eaLnBrk="1" hangingPunct="1">
              <a:buFontTx/>
              <a:buNone/>
            </a:pPr>
            <a:endParaRPr lang="en-US" altLang="en-US" sz="2400" dirty="0" smtClean="0">
              <a:latin typeface="다음_SemiBold" pitchFamily="2" charset="-127"/>
              <a:ea typeface="다음_SemiBold" pitchFamily="2" charset="-127"/>
            </a:endParaRPr>
          </a:p>
          <a:p>
            <a:pPr eaLnBrk="1" hangingPunct="1"/>
            <a:r>
              <a:rPr lang="ko-KR" altLang="en-US" sz="2400" dirty="0" smtClean="0">
                <a:latin typeface="다음_SemiBold" pitchFamily="2" charset="-127"/>
                <a:ea typeface="다음_SemiBold" pitchFamily="2" charset="-127"/>
              </a:rPr>
              <a:t>우리는 공정함을 믿는다</a:t>
            </a:r>
            <a:r>
              <a:rPr lang="en-US" altLang="ko-KR" sz="2400" dirty="0" smtClean="0">
                <a:latin typeface="다음_SemiBold" pitchFamily="2" charset="-127"/>
                <a:ea typeface="다음_SemiBold" pitchFamily="2" charset="-127"/>
              </a:rPr>
              <a:t>. </a:t>
            </a:r>
            <a:r>
              <a:rPr lang="ko-KR" altLang="en-US" sz="2400" dirty="0" smtClean="0">
                <a:latin typeface="다음_SemiBold" pitchFamily="2" charset="-127"/>
                <a:ea typeface="다음_SemiBold" pitchFamily="2" charset="-127"/>
              </a:rPr>
              <a:t>시민 </a:t>
            </a:r>
            <a:r>
              <a:rPr lang="ko-KR" altLang="en-US" sz="2400" dirty="0" smtClean="0">
                <a:latin typeface="다음_SemiBold" pitchFamily="2" charset="-127"/>
                <a:ea typeface="다음_SemiBold" pitchFamily="2" charset="-127"/>
              </a:rPr>
              <a:t>누구나 커뮤니티에 기여할 수 있고</a:t>
            </a:r>
            <a:r>
              <a:rPr lang="en-US" altLang="ko-KR" sz="2400" dirty="0" smtClean="0">
                <a:latin typeface="다음_SemiBold" pitchFamily="2" charset="-127"/>
                <a:ea typeface="다음_SemiBold" pitchFamily="2" charset="-127"/>
              </a:rPr>
              <a:t>,</a:t>
            </a:r>
            <a:r>
              <a:rPr lang="ko-KR" altLang="en-US" sz="2400" dirty="0" smtClean="0">
                <a:latin typeface="다음_SemiBold" pitchFamily="2" charset="-127"/>
                <a:ea typeface="다음_SemiBold" pitchFamily="2" charset="-127"/>
              </a:rPr>
              <a:t> 소외되는 이가 하나도 없어야 한다고 믿는다</a:t>
            </a:r>
            <a:r>
              <a:rPr lang="en-US" altLang="ko-KR" sz="2400" dirty="0" smtClean="0">
                <a:latin typeface="다음_SemiBold" pitchFamily="2" charset="-127"/>
                <a:ea typeface="다음_SemiBold" pitchFamily="2" charset="-127"/>
              </a:rPr>
              <a:t>.</a:t>
            </a:r>
            <a:r>
              <a:rPr lang="ko-KR" altLang="en-US" sz="2400" dirty="0" smtClean="0">
                <a:latin typeface="다음_SemiBold" pitchFamily="2" charset="-127"/>
                <a:ea typeface="다음_SemiBold" pitchFamily="2" charset="-127"/>
              </a:rPr>
              <a:t> </a:t>
            </a:r>
            <a:endParaRPr lang="en-US" altLang="en-US" sz="2400" dirty="0" smtClean="0">
              <a:latin typeface="다음_SemiBold" pitchFamily="2" charset="-127"/>
              <a:ea typeface="다음_SemiBold" pitchFamily="2" charset="-127"/>
            </a:endParaRPr>
          </a:p>
          <a:p>
            <a:pPr eaLnBrk="1" hangingPunct="1">
              <a:buFontTx/>
              <a:buNone/>
            </a:pPr>
            <a:endParaRPr lang="en-US" altLang="en-US" sz="2400" dirty="0" smtClean="0">
              <a:latin typeface="다음_SemiBold" pitchFamily="2" charset="-127"/>
              <a:ea typeface="다음_SemiBold" pitchFamily="2" charset="-127"/>
            </a:endParaRPr>
          </a:p>
          <a:p>
            <a:pPr eaLnBrk="1" hangingPunct="1">
              <a:buFontTx/>
              <a:buNone/>
            </a:pPr>
            <a:endParaRPr lang="en-US" altLang="en-US" sz="2400" dirty="0" smtClean="0">
              <a:latin typeface="다음_SemiBold" pitchFamily="2" charset="-127"/>
              <a:ea typeface="다음_SemiBold" pitchFamily="2" charset="-127"/>
            </a:endParaRPr>
          </a:p>
          <a:p>
            <a:pPr eaLnBrk="1" hangingPunct="1">
              <a:buFontTx/>
              <a:buNone/>
            </a:pPr>
            <a:endParaRPr lang="en-US" altLang="en-US" dirty="0" smtClean="0">
              <a:latin typeface="다음_SemiBold" pitchFamily="2" charset="-127"/>
              <a:ea typeface="다음_SemiBold" pitchFamily="2" charset="-127"/>
            </a:endParaRPr>
          </a:p>
          <a:p>
            <a:pPr eaLnBrk="1" hangingPunct="1">
              <a:buFontTx/>
              <a:buNone/>
            </a:pPr>
            <a:endParaRPr lang="en-GB" altLang="en-US" dirty="0" smtClean="0">
              <a:latin typeface="다음_SemiBold" pitchFamily="2" charset="-127"/>
              <a:ea typeface="다음_SemiBold" pitchFamily="2" charset="-127"/>
            </a:endParaRPr>
          </a:p>
        </p:txBody>
      </p:sp>
      <p:sp>
        <p:nvSpPr>
          <p:cNvPr id="4099" name="Rectangle 5"/>
          <p:cNvSpPr>
            <a:spLocks noChangeArrowheads="1"/>
          </p:cNvSpPr>
          <p:nvPr/>
        </p:nvSpPr>
        <p:spPr bwMode="auto">
          <a:xfrm>
            <a:off x="0" y="0"/>
            <a:ext cx="9144000" cy="620713"/>
          </a:xfrm>
          <a:prstGeom prst="rect">
            <a:avLst/>
          </a:prstGeom>
          <a:solidFill>
            <a:srgbClr val="00B9BC"/>
          </a:solidFill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4100" name="Text Box 7"/>
          <p:cNvSpPr txBox="1">
            <a:spLocks noChangeArrowheads="1"/>
          </p:cNvSpPr>
          <p:nvPr/>
        </p:nvSpPr>
        <p:spPr bwMode="auto">
          <a:xfrm>
            <a:off x="457200" y="1011238"/>
            <a:ext cx="82296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ko-KR" altLang="en-US" sz="4400" dirty="0" smtClean="0">
                <a:solidFill>
                  <a:srgbClr val="000000"/>
                </a:solidFill>
                <a:latin typeface="다음_SemiBold" pitchFamily="2" charset="-127"/>
                <a:ea typeface="다음_SemiBold" pitchFamily="2" charset="-127"/>
              </a:rPr>
              <a:t>목 표</a:t>
            </a:r>
            <a:endParaRPr lang="en-GB" altLang="en-US" sz="4400" dirty="0">
              <a:solidFill>
                <a:srgbClr val="000000"/>
              </a:solidFill>
              <a:latin typeface="다음_SemiBold" pitchFamily="2" charset="-127"/>
              <a:ea typeface="다음_SemiBold" pitchFamily="2" charset="-127"/>
            </a:endParaRPr>
          </a:p>
        </p:txBody>
      </p:sp>
      <p:pic>
        <p:nvPicPr>
          <p:cNvPr id="4101" name="Picture 8" descr="Locality logo strap cmyk high re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875" y="5735638"/>
            <a:ext cx="1871663" cy="993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28844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3284538"/>
            <a:ext cx="8229600" cy="2841625"/>
          </a:xfrm>
        </p:spPr>
        <p:txBody>
          <a:bodyPr/>
          <a:lstStyle/>
          <a:p>
            <a:pPr algn="ctr">
              <a:buFontTx/>
              <a:buNone/>
            </a:pPr>
            <a:r>
              <a:rPr lang="en-GB" altLang="en-US" b="1"/>
              <a:t>www.community-links.org</a:t>
            </a:r>
            <a:endParaRPr lang="en-US" altLang="en-US" b="1"/>
          </a:p>
          <a:p>
            <a:pPr algn="ctr">
              <a:buFontTx/>
              <a:buNone/>
            </a:pPr>
            <a:r>
              <a:rPr lang="en-GB" altLang="en-US"/>
              <a:t>geraldine.blake@community-links.org</a:t>
            </a:r>
          </a:p>
        </p:txBody>
      </p:sp>
      <p:pic>
        <p:nvPicPr>
          <p:cNvPr id="32772" name="Picture 4" descr="COLOUR JPEG LOGO FOR MOST USE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975" y="1196975"/>
            <a:ext cx="4537075" cy="1843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791993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57200" y="1773238"/>
            <a:ext cx="8229600" cy="3816350"/>
          </a:xfrm>
        </p:spPr>
        <p:txBody>
          <a:bodyPr/>
          <a:lstStyle/>
          <a:p>
            <a:pPr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altLang="en-US" smtClean="0">
                <a:latin typeface="Museo Sans 300" pitchFamily="50" charset="0"/>
              </a:rPr>
              <a:t>   </a:t>
            </a:r>
            <a:endParaRPr lang="en-US" altLang="en-US" smtClean="0">
              <a:latin typeface="Trebuchet MS" panose="020B0603020202020204" pitchFamily="34" charset="0"/>
            </a:endParaRPr>
          </a:p>
          <a:p>
            <a:pPr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altLang="en-US" sz="2400" smtClean="0">
                <a:latin typeface="Trebuchet MS" panose="020B0603020202020204" pitchFamily="34" charset="0"/>
              </a:rPr>
              <a:t>    Our 800 members in the UK are a network of similar community groups: 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endParaRPr lang="en-US" altLang="en-US" sz="2400" smtClean="0">
              <a:latin typeface="Trebuchet MS" panose="020B0603020202020204" pitchFamily="34" charset="0"/>
            </a:endParaRPr>
          </a:p>
          <a:p>
            <a:pPr lvl="1" eaLnBrk="1" hangingPunct="1">
              <a:lnSpc>
                <a:spcPct val="90000"/>
              </a:lnSpc>
              <a:spcBef>
                <a:spcPct val="0"/>
              </a:spcBef>
            </a:pPr>
            <a:r>
              <a:rPr lang="en-US" altLang="en-US" sz="2400" smtClean="0">
                <a:latin typeface="Trebuchet MS" panose="020B0603020202020204" pitchFamily="34" charset="0"/>
              </a:rPr>
              <a:t>settlements</a:t>
            </a:r>
          </a:p>
          <a:p>
            <a:pPr lvl="1" eaLnBrk="1" hangingPunct="1">
              <a:lnSpc>
                <a:spcPct val="90000"/>
              </a:lnSpc>
              <a:spcBef>
                <a:spcPct val="0"/>
              </a:spcBef>
            </a:pPr>
            <a:r>
              <a:rPr lang="en-US" altLang="en-US" sz="2400" smtClean="0">
                <a:latin typeface="Trebuchet MS" panose="020B0603020202020204" pitchFamily="34" charset="0"/>
              </a:rPr>
              <a:t>development trusts</a:t>
            </a:r>
          </a:p>
          <a:p>
            <a:pPr lvl="1" eaLnBrk="1" hangingPunct="1">
              <a:lnSpc>
                <a:spcPct val="90000"/>
              </a:lnSpc>
              <a:spcBef>
                <a:spcPct val="0"/>
              </a:spcBef>
            </a:pPr>
            <a:r>
              <a:rPr lang="en-US" altLang="en-US" sz="2400" smtClean="0">
                <a:latin typeface="Trebuchet MS" panose="020B0603020202020204" pitchFamily="34" charset="0"/>
              </a:rPr>
              <a:t>social action centres</a:t>
            </a:r>
          </a:p>
          <a:p>
            <a:pPr lvl="1" eaLnBrk="1" hangingPunct="1">
              <a:lnSpc>
                <a:spcPct val="90000"/>
              </a:lnSpc>
              <a:spcBef>
                <a:spcPct val="0"/>
              </a:spcBef>
            </a:pPr>
            <a:r>
              <a:rPr lang="en-US" altLang="en-US" sz="2400" smtClean="0">
                <a:latin typeface="Trebuchet MS" panose="020B0603020202020204" pitchFamily="34" charset="0"/>
              </a:rPr>
              <a:t>community enterprises</a:t>
            </a:r>
          </a:p>
          <a:p>
            <a:pPr lvl="1"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endParaRPr lang="en-US" altLang="en-US" sz="2400" smtClean="0">
              <a:latin typeface="Trebuchet MS" panose="020B0603020202020204" pitchFamily="34" charset="0"/>
            </a:endParaRPr>
          </a:p>
          <a:p>
            <a:pPr lvl="1"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altLang="en-US" sz="2400" smtClean="0">
                <a:latin typeface="Trebuchet MS" panose="020B0603020202020204" pitchFamily="34" charset="0"/>
              </a:rPr>
              <a:t>and others who share our aims. 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endParaRPr lang="en-GB" altLang="en-US" sz="2400" smtClean="0">
              <a:latin typeface="Trebuchet MS" panose="020B0603020202020204" pitchFamily="34" charset="0"/>
            </a:endParaRPr>
          </a:p>
          <a:p>
            <a:pPr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endParaRPr lang="en-US" altLang="en-US" smtClean="0">
              <a:latin typeface="Trebuchet MS" panose="020B0603020202020204" pitchFamily="34" charset="0"/>
            </a:endParaRPr>
          </a:p>
          <a:p>
            <a:pPr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endParaRPr lang="en-US" altLang="en-US" smtClean="0">
              <a:latin typeface="Trebuchet MS" panose="020B0603020202020204" pitchFamily="34" charset="0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 altLang="en-US" smtClean="0">
              <a:latin typeface="Museo Sans 300" pitchFamily="50" charset="0"/>
            </a:endParaRPr>
          </a:p>
        </p:txBody>
      </p:sp>
      <p:sp>
        <p:nvSpPr>
          <p:cNvPr id="5123" name="Rectangle 3"/>
          <p:cNvSpPr>
            <a:spLocks noChangeArrowheads="1"/>
          </p:cNvSpPr>
          <p:nvPr/>
        </p:nvSpPr>
        <p:spPr bwMode="auto">
          <a:xfrm>
            <a:off x="0" y="0"/>
            <a:ext cx="9144000" cy="620713"/>
          </a:xfrm>
          <a:prstGeom prst="rect">
            <a:avLst/>
          </a:prstGeom>
          <a:solidFill>
            <a:srgbClr val="00B9BC"/>
          </a:solidFill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124" name="Text Box 4"/>
          <p:cNvSpPr txBox="1">
            <a:spLocks noChangeArrowheads="1"/>
          </p:cNvSpPr>
          <p:nvPr/>
        </p:nvSpPr>
        <p:spPr bwMode="auto">
          <a:xfrm>
            <a:off x="457200" y="1146175"/>
            <a:ext cx="82296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GB" altLang="en-US" sz="4400" dirty="0">
                <a:solidFill>
                  <a:srgbClr val="000000"/>
                </a:solidFill>
                <a:latin typeface="Trebuchet MS" panose="020B0603020202020204" pitchFamily="34" charset="0"/>
              </a:rPr>
              <a:t>A nationwide network</a:t>
            </a:r>
          </a:p>
        </p:txBody>
      </p:sp>
      <p:pic>
        <p:nvPicPr>
          <p:cNvPr id="5125" name="Picture 5" descr="Locality logo strap cmyk high re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875" y="5735638"/>
            <a:ext cx="1871663" cy="993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39094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57200" y="1914643"/>
            <a:ext cx="8229600" cy="3816350"/>
          </a:xfrm>
        </p:spPr>
        <p:txBody>
          <a:bodyPr/>
          <a:lstStyle/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en-US" sz="2400" dirty="0" smtClean="0">
                <a:latin typeface="다음_SemiBold" pitchFamily="2" charset="-127"/>
                <a:ea typeface="다음_SemiBold" pitchFamily="2" charset="-127"/>
              </a:rPr>
              <a:t>    </a:t>
            </a:r>
            <a:r>
              <a:rPr lang="ko-KR" altLang="en-US" sz="2400" dirty="0" smtClean="0">
                <a:latin typeface="다음_SemiBold" pitchFamily="2" charset="-127"/>
                <a:ea typeface="다음_SemiBold" pitchFamily="2" charset="-127"/>
              </a:rPr>
              <a:t>영국 내에 </a:t>
            </a:r>
            <a:r>
              <a:rPr lang="en-US" altLang="ko-KR" sz="2400" dirty="0" smtClean="0">
                <a:latin typeface="다음_SemiBold" pitchFamily="2" charset="-127"/>
                <a:ea typeface="다음_SemiBold" pitchFamily="2" charset="-127"/>
              </a:rPr>
              <a:t>800</a:t>
            </a:r>
            <a:r>
              <a:rPr lang="ko-KR" altLang="en-US" sz="2400" dirty="0" smtClean="0">
                <a:latin typeface="다음_SemiBold" pitchFamily="2" charset="-127"/>
                <a:ea typeface="다음_SemiBold" pitchFamily="2" charset="-127"/>
              </a:rPr>
              <a:t>개 유관 커뮤니티 조직이 있음</a:t>
            </a:r>
            <a:endParaRPr lang="en-US" altLang="en-US" sz="2400" dirty="0" smtClean="0">
              <a:latin typeface="다음_SemiBold" pitchFamily="2" charset="-127"/>
              <a:ea typeface="다음_SemiBold" pitchFamily="2" charset="-127"/>
            </a:endParaRPr>
          </a:p>
          <a:p>
            <a:pPr lvl="1" eaLnBrk="1" hangingPunct="1">
              <a:lnSpc>
                <a:spcPct val="150000"/>
              </a:lnSpc>
              <a:spcBef>
                <a:spcPct val="0"/>
              </a:spcBef>
            </a:pPr>
            <a:r>
              <a:rPr lang="ko-KR" altLang="en-US" sz="2400" dirty="0" smtClean="0">
                <a:latin typeface="다음_SemiBold" pitchFamily="2" charset="-127"/>
                <a:ea typeface="다음_SemiBold" pitchFamily="2" charset="-127"/>
              </a:rPr>
              <a:t>주거관련조직</a:t>
            </a:r>
            <a:endParaRPr lang="en-US" altLang="en-US" sz="2400" dirty="0" smtClean="0">
              <a:latin typeface="다음_SemiBold" pitchFamily="2" charset="-127"/>
              <a:ea typeface="다음_SemiBold" pitchFamily="2" charset="-127"/>
            </a:endParaRPr>
          </a:p>
          <a:p>
            <a:pPr lvl="1" eaLnBrk="1" hangingPunct="1">
              <a:lnSpc>
                <a:spcPct val="150000"/>
              </a:lnSpc>
              <a:spcBef>
                <a:spcPct val="0"/>
              </a:spcBef>
            </a:pPr>
            <a:r>
              <a:rPr lang="ko-KR" altLang="en-US" sz="2400" dirty="0" smtClean="0">
                <a:latin typeface="다음_SemiBold" pitchFamily="2" charset="-127"/>
                <a:ea typeface="다음_SemiBold" pitchFamily="2" charset="-127"/>
              </a:rPr>
              <a:t>개발신탁</a:t>
            </a:r>
            <a:endParaRPr lang="en-US" altLang="ko-KR" sz="2400" dirty="0" smtClean="0">
              <a:latin typeface="다음_SemiBold" pitchFamily="2" charset="-127"/>
              <a:ea typeface="다음_SemiBold" pitchFamily="2" charset="-127"/>
            </a:endParaRPr>
          </a:p>
          <a:p>
            <a:pPr lvl="1" eaLnBrk="1" hangingPunct="1">
              <a:lnSpc>
                <a:spcPct val="150000"/>
              </a:lnSpc>
              <a:spcBef>
                <a:spcPct val="0"/>
              </a:spcBef>
            </a:pPr>
            <a:r>
              <a:rPr lang="ko-KR" altLang="en-US" sz="2400" dirty="0" smtClean="0">
                <a:latin typeface="다음_SemiBold" pitchFamily="2" charset="-127"/>
                <a:ea typeface="다음_SemiBold" pitchFamily="2" charset="-127"/>
              </a:rPr>
              <a:t>사회운동센터</a:t>
            </a:r>
            <a:endParaRPr lang="en-US" altLang="ko-KR" sz="2400" dirty="0" smtClean="0">
              <a:latin typeface="다음_SemiBold" pitchFamily="2" charset="-127"/>
              <a:ea typeface="다음_SemiBold" pitchFamily="2" charset="-127"/>
            </a:endParaRPr>
          </a:p>
          <a:p>
            <a:pPr lvl="1" eaLnBrk="1" hangingPunct="1">
              <a:lnSpc>
                <a:spcPct val="150000"/>
              </a:lnSpc>
              <a:spcBef>
                <a:spcPct val="0"/>
              </a:spcBef>
            </a:pPr>
            <a:r>
              <a:rPr lang="ko-KR" altLang="en-US" sz="2400" dirty="0" smtClean="0">
                <a:latin typeface="다음_SemiBold" pitchFamily="2" charset="-127"/>
                <a:ea typeface="다음_SemiBold" pitchFamily="2" charset="-127"/>
              </a:rPr>
              <a:t>마을기업</a:t>
            </a:r>
            <a:endParaRPr lang="en-US" altLang="en-US" sz="2400" dirty="0" smtClean="0">
              <a:latin typeface="다음_SemiBold" pitchFamily="2" charset="-127"/>
              <a:ea typeface="다음_SemiBold" pitchFamily="2" charset="-127"/>
            </a:endParaRPr>
          </a:p>
          <a:p>
            <a:pPr lvl="1"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endParaRPr lang="en-US" altLang="en-US" sz="2400" dirty="0" smtClean="0">
              <a:latin typeface="다음_SemiBold" pitchFamily="2" charset="-127"/>
              <a:ea typeface="다음_SemiBold" pitchFamily="2" charset="-127"/>
            </a:endParaRPr>
          </a:p>
          <a:p>
            <a:pPr lvl="1"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ko-KR" altLang="en-US" sz="2400" dirty="0" smtClean="0">
                <a:latin typeface="다음_SemiBold" pitchFamily="2" charset="-127"/>
                <a:ea typeface="다음_SemiBold" pitchFamily="2" charset="-127"/>
              </a:rPr>
              <a:t>기타 우리의 목적을 공유하는 조직들</a:t>
            </a:r>
            <a:r>
              <a:rPr lang="en-US" altLang="en-US" sz="2400" dirty="0" smtClean="0">
                <a:latin typeface="다음_SemiBold" pitchFamily="2" charset="-127"/>
                <a:ea typeface="다음_SemiBold" pitchFamily="2" charset="-127"/>
              </a:rPr>
              <a:t> 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endParaRPr lang="en-GB" altLang="en-US" sz="2400" dirty="0" smtClean="0">
              <a:latin typeface="다음_SemiBold" pitchFamily="2" charset="-127"/>
              <a:ea typeface="다음_SemiBold" pitchFamily="2" charset="-127"/>
            </a:endParaRPr>
          </a:p>
          <a:p>
            <a:pPr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endParaRPr lang="en-US" altLang="en-US" dirty="0" smtClean="0">
              <a:latin typeface="다음_SemiBold" pitchFamily="2" charset="-127"/>
              <a:ea typeface="다음_SemiBold" pitchFamily="2" charset="-127"/>
            </a:endParaRPr>
          </a:p>
          <a:p>
            <a:pPr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endParaRPr lang="en-US" altLang="en-US" dirty="0" smtClean="0">
              <a:latin typeface="다음_SemiBold" pitchFamily="2" charset="-127"/>
              <a:ea typeface="다음_SemiBold" pitchFamily="2" charset="-127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 altLang="en-US" dirty="0" smtClean="0">
              <a:latin typeface="다음_SemiBold" pitchFamily="2" charset="-127"/>
              <a:ea typeface="다음_SemiBold" pitchFamily="2" charset="-127"/>
            </a:endParaRPr>
          </a:p>
        </p:txBody>
      </p:sp>
      <p:sp>
        <p:nvSpPr>
          <p:cNvPr id="5123" name="Rectangle 3"/>
          <p:cNvSpPr>
            <a:spLocks noChangeArrowheads="1"/>
          </p:cNvSpPr>
          <p:nvPr/>
        </p:nvSpPr>
        <p:spPr bwMode="auto">
          <a:xfrm>
            <a:off x="0" y="0"/>
            <a:ext cx="9144000" cy="620713"/>
          </a:xfrm>
          <a:prstGeom prst="rect">
            <a:avLst/>
          </a:prstGeom>
          <a:solidFill>
            <a:srgbClr val="00B9BC"/>
          </a:solidFill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124" name="Text Box 4"/>
          <p:cNvSpPr txBox="1">
            <a:spLocks noChangeArrowheads="1"/>
          </p:cNvSpPr>
          <p:nvPr/>
        </p:nvSpPr>
        <p:spPr bwMode="auto">
          <a:xfrm>
            <a:off x="457200" y="1146175"/>
            <a:ext cx="82296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ko-KR" altLang="en-US" sz="4400" dirty="0" smtClean="0">
                <a:solidFill>
                  <a:srgbClr val="000000"/>
                </a:solidFill>
                <a:latin typeface="다음_SemiBold" pitchFamily="2" charset="-127"/>
                <a:ea typeface="다음_SemiBold" pitchFamily="2" charset="-127"/>
              </a:rPr>
              <a:t>전국적 네트워크</a:t>
            </a:r>
            <a:endParaRPr lang="en-GB" altLang="en-US" sz="4400" dirty="0">
              <a:solidFill>
                <a:srgbClr val="000000"/>
              </a:solidFill>
              <a:latin typeface="다음_SemiBold" pitchFamily="2" charset="-127"/>
              <a:ea typeface="다음_SemiBold" pitchFamily="2" charset="-127"/>
            </a:endParaRPr>
          </a:p>
        </p:txBody>
      </p:sp>
      <p:pic>
        <p:nvPicPr>
          <p:cNvPr id="5125" name="Picture 5" descr="Locality logo strap cmyk high re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875" y="5735638"/>
            <a:ext cx="1871663" cy="993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40157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57200" y="1527175"/>
            <a:ext cx="8229600" cy="3816350"/>
          </a:xfrm>
        </p:spPr>
        <p:txBody>
          <a:bodyPr/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400" smtClean="0">
                <a:latin typeface="Trebuchet MS" panose="020B0603020202020204" pitchFamily="34" charset="0"/>
              </a:rPr>
              <a:t>    Large and small, urban and rural, our members are  independent, run by local people.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400" smtClean="0">
                <a:latin typeface="Trebuchet MS" panose="020B0603020202020204" pitchFamily="34" charset="0"/>
              </a:rPr>
              <a:t>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400" smtClean="0">
                <a:latin typeface="Trebuchet MS" panose="020B0603020202020204" pitchFamily="34" charset="0"/>
              </a:rPr>
              <a:t>    They work in poor communities, in places where government agencies and private businesses have failed. 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GB" altLang="en-US" sz="2400" smtClean="0">
              <a:latin typeface="Trebuchet MS" panose="020B060302020202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400" smtClean="0">
                <a:latin typeface="Trebuchet MS" panose="020B0603020202020204" pitchFamily="34" charset="0"/>
              </a:rPr>
              <a:t>    Through our network we share skills: </a:t>
            </a:r>
          </a:p>
          <a:p>
            <a:pPr lvl="1" eaLnBrk="1" hangingPunct="1">
              <a:spcBef>
                <a:spcPct val="0"/>
              </a:spcBef>
            </a:pPr>
            <a:r>
              <a:rPr lang="en-GB" altLang="en-US" sz="2000" smtClean="0">
                <a:latin typeface="Trebuchet MS" panose="020B0603020202020204" pitchFamily="34" charset="0"/>
              </a:rPr>
              <a:t>To trade for community benefit – social enterprise</a:t>
            </a:r>
          </a:p>
          <a:p>
            <a:pPr lvl="1" eaLnBrk="1" hangingPunct="1">
              <a:spcBef>
                <a:spcPct val="0"/>
              </a:spcBef>
            </a:pPr>
            <a:r>
              <a:rPr lang="en-GB" altLang="en-US" sz="2000" smtClean="0">
                <a:latin typeface="Trebuchet MS" panose="020B0603020202020204" pitchFamily="34" charset="0"/>
              </a:rPr>
              <a:t>To bring land and buildings into community ownership</a:t>
            </a:r>
          </a:p>
          <a:p>
            <a:pPr lvl="1" eaLnBrk="1" hangingPunct="1">
              <a:spcBef>
                <a:spcPct val="0"/>
              </a:spcBef>
            </a:pPr>
            <a:r>
              <a:rPr lang="en-US" altLang="en-US" sz="2000" smtClean="0">
                <a:latin typeface="Trebuchet MS" panose="020B0603020202020204" pitchFamily="34" charset="0"/>
              </a:rPr>
              <a:t>To help local citizens make change happen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GB" altLang="en-US" sz="2400" smtClean="0">
              <a:latin typeface="Trebuchet MS" panose="020B0603020202020204" pitchFamily="34" charset="0"/>
            </a:endParaRPr>
          </a:p>
        </p:txBody>
      </p:sp>
      <p:sp>
        <p:nvSpPr>
          <p:cNvPr id="6147" name="Rectangle 3"/>
          <p:cNvSpPr>
            <a:spLocks noChangeArrowheads="1"/>
          </p:cNvSpPr>
          <p:nvPr/>
        </p:nvSpPr>
        <p:spPr bwMode="auto">
          <a:xfrm>
            <a:off x="0" y="0"/>
            <a:ext cx="9144000" cy="620713"/>
          </a:xfrm>
          <a:prstGeom prst="rect">
            <a:avLst/>
          </a:prstGeom>
          <a:solidFill>
            <a:srgbClr val="00B9BC"/>
          </a:solidFill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148" name="Text Box 4"/>
          <p:cNvSpPr txBox="1">
            <a:spLocks noChangeArrowheads="1"/>
          </p:cNvSpPr>
          <p:nvPr/>
        </p:nvSpPr>
        <p:spPr bwMode="auto">
          <a:xfrm>
            <a:off x="457200" y="765175"/>
            <a:ext cx="82296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GB" altLang="en-US" sz="4400">
                <a:solidFill>
                  <a:srgbClr val="000000"/>
                </a:solidFill>
                <a:latin typeface="Trebuchet MS" panose="020B0603020202020204" pitchFamily="34" charset="0"/>
              </a:rPr>
              <a:t>Our members</a:t>
            </a:r>
          </a:p>
        </p:txBody>
      </p:sp>
      <p:pic>
        <p:nvPicPr>
          <p:cNvPr id="6149" name="Picture 5" descr="Locality logo strap cmyk high re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875" y="5735638"/>
            <a:ext cx="1871663" cy="993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38284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57200" y="1527175"/>
            <a:ext cx="8229600" cy="4138334"/>
          </a:xfrm>
        </p:spPr>
        <p:txBody>
          <a:bodyPr/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400" dirty="0" smtClean="0">
                <a:latin typeface="다음_SemiBold" pitchFamily="2" charset="-127"/>
                <a:ea typeface="다음_SemiBold" pitchFamily="2" charset="-127"/>
              </a:rPr>
              <a:t>    </a:t>
            </a:r>
            <a:r>
              <a:rPr lang="ko-KR" altLang="en-US" sz="2400" dirty="0" smtClean="0">
                <a:latin typeface="다음_SemiBold" pitchFamily="2" charset="-127"/>
                <a:ea typeface="다음_SemiBold" pitchFamily="2" charset="-127"/>
              </a:rPr>
              <a:t>큰 규모에서 </a:t>
            </a:r>
            <a:r>
              <a:rPr lang="ko-KR" altLang="en-US" sz="2400" dirty="0" err="1" smtClean="0">
                <a:latin typeface="다음_SemiBold" pitchFamily="2" charset="-127"/>
                <a:ea typeface="다음_SemiBold" pitchFamily="2" charset="-127"/>
              </a:rPr>
              <a:t>작은규모</a:t>
            </a:r>
            <a:r>
              <a:rPr lang="en-US" altLang="ko-KR" sz="2400" dirty="0" smtClean="0">
                <a:latin typeface="다음_SemiBold" pitchFamily="2" charset="-127"/>
                <a:ea typeface="다음_SemiBold" pitchFamily="2" charset="-127"/>
              </a:rPr>
              <a:t>, </a:t>
            </a:r>
            <a:r>
              <a:rPr lang="ko-KR" altLang="en-US" sz="2400" dirty="0" smtClean="0">
                <a:latin typeface="다음_SemiBold" pitchFamily="2" charset="-127"/>
                <a:ea typeface="다음_SemiBold" pitchFamily="2" charset="-127"/>
              </a:rPr>
              <a:t>도시에서 지방</a:t>
            </a:r>
            <a:r>
              <a:rPr lang="ko-KR" altLang="en-US" sz="2400" dirty="0" smtClean="0">
                <a:latin typeface="다음_SemiBold" pitchFamily="2" charset="-127"/>
                <a:ea typeface="다음_SemiBold" pitchFamily="2" charset="-127"/>
              </a:rPr>
              <a:t>까지  다양하며 우리 회원조직들은 독립적이고 지역의 주민들에 의해서 운영 됨</a:t>
            </a:r>
            <a:endParaRPr lang="en-GB" altLang="en-US" sz="2400" dirty="0" smtClean="0">
              <a:latin typeface="다음_SemiBold" pitchFamily="2" charset="-127"/>
              <a:ea typeface="다음_SemiBold" pitchFamily="2" charset="-127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400" dirty="0" smtClean="0">
                <a:latin typeface="다음_SemiBold" pitchFamily="2" charset="-127"/>
                <a:ea typeface="다음_SemiBold" pitchFamily="2" charset="-127"/>
              </a:rPr>
              <a:t>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400" dirty="0" smtClean="0">
                <a:latin typeface="다음_SemiBold" pitchFamily="2" charset="-127"/>
                <a:ea typeface="다음_SemiBold" pitchFamily="2" charset="-127"/>
              </a:rPr>
              <a:t>    </a:t>
            </a:r>
            <a:r>
              <a:rPr lang="ko-KR" altLang="en-US" sz="2400" dirty="0" smtClean="0">
                <a:latin typeface="다음_SemiBold" pitchFamily="2" charset="-127"/>
                <a:ea typeface="다음_SemiBold" pitchFamily="2" charset="-127"/>
              </a:rPr>
              <a:t>그들은 낙후된 지역</a:t>
            </a:r>
            <a:r>
              <a:rPr lang="en-US" altLang="ko-KR" sz="2400" dirty="0" smtClean="0">
                <a:latin typeface="다음_SemiBold" pitchFamily="2" charset="-127"/>
                <a:ea typeface="다음_SemiBold" pitchFamily="2" charset="-127"/>
              </a:rPr>
              <a:t>, </a:t>
            </a:r>
            <a:r>
              <a:rPr lang="ko-KR" altLang="en-US" sz="2400" dirty="0" smtClean="0">
                <a:latin typeface="다음_SemiBold" pitchFamily="2" charset="-127"/>
                <a:ea typeface="다음_SemiBold" pitchFamily="2" charset="-127"/>
              </a:rPr>
              <a:t>정부와 </a:t>
            </a:r>
            <a:r>
              <a:rPr lang="ko-KR" altLang="en-US" sz="2400" dirty="0" smtClean="0">
                <a:latin typeface="다음_SemiBold" pitchFamily="2" charset="-127"/>
                <a:ea typeface="다음_SemiBold" pitchFamily="2" charset="-127"/>
              </a:rPr>
              <a:t>민</a:t>
            </a:r>
            <a:r>
              <a:rPr lang="ko-KR" altLang="en-US" sz="2400" dirty="0">
                <a:latin typeface="다음_SemiBold" pitchFamily="2" charset="-127"/>
                <a:ea typeface="다음_SemiBold" pitchFamily="2" charset="-127"/>
              </a:rPr>
              <a:t>간</a:t>
            </a:r>
            <a:r>
              <a:rPr lang="ko-KR" altLang="en-US" sz="2400" dirty="0" smtClean="0">
                <a:latin typeface="다음_SemiBold" pitchFamily="2" charset="-127"/>
                <a:ea typeface="다음_SemiBold" pitchFamily="2" charset="-127"/>
              </a:rPr>
              <a:t>기업들이 실패한 곳에서 일한다</a:t>
            </a:r>
            <a:r>
              <a:rPr lang="en-US" altLang="ko-KR" sz="2400" dirty="0" smtClean="0">
                <a:latin typeface="다음_SemiBold" pitchFamily="2" charset="-127"/>
                <a:ea typeface="다음_SemiBold" pitchFamily="2" charset="-127"/>
              </a:rPr>
              <a:t>.</a:t>
            </a:r>
            <a:endParaRPr lang="en-GB" altLang="en-US" sz="2400" dirty="0" smtClean="0">
              <a:latin typeface="다음_SemiBold" pitchFamily="2" charset="-127"/>
              <a:ea typeface="다음_SemiBold" pitchFamily="2" charset="-127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GB" altLang="en-US" sz="2400" dirty="0" smtClean="0">
              <a:latin typeface="다음_SemiBold" pitchFamily="2" charset="-127"/>
              <a:ea typeface="다음_SemiBold" pitchFamily="2" charset="-127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400" dirty="0" smtClean="0">
                <a:latin typeface="다음_SemiBold" pitchFamily="2" charset="-127"/>
                <a:ea typeface="다음_SemiBold" pitchFamily="2" charset="-127"/>
              </a:rPr>
              <a:t>    </a:t>
            </a:r>
            <a:r>
              <a:rPr lang="ko-KR" altLang="en-US" sz="2400" dirty="0" smtClean="0">
                <a:latin typeface="다음_SemiBold" pitchFamily="2" charset="-127"/>
                <a:ea typeface="다음_SemiBold" pitchFamily="2" charset="-127"/>
              </a:rPr>
              <a:t>우리는 네트워크를 통하여 기술들을 공유하는데</a:t>
            </a:r>
            <a:r>
              <a:rPr lang="en-US" altLang="ko-KR" sz="2400" dirty="0" smtClean="0">
                <a:latin typeface="다음_SemiBold" pitchFamily="2" charset="-127"/>
                <a:ea typeface="다음_SemiBold" pitchFamily="2" charset="-127"/>
              </a:rPr>
              <a:t>;</a:t>
            </a:r>
            <a:endParaRPr lang="en-GB" altLang="en-US" sz="2400" dirty="0" smtClean="0">
              <a:latin typeface="다음_SemiBold" pitchFamily="2" charset="-127"/>
              <a:ea typeface="다음_SemiBold" pitchFamily="2" charset="-127"/>
            </a:endParaRPr>
          </a:p>
          <a:p>
            <a:pPr lvl="1" eaLnBrk="1" hangingPunct="1">
              <a:spcBef>
                <a:spcPct val="0"/>
              </a:spcBef>
            </a:pPr>
            <a:r>
              <a:rPr lang="ko-KR" altLang="en-US" sz="2000" dirty="0" smtClean="0">
                <a:latin typeface="다음_SemiBold" pitchFamily="2" charset="-127"/>
                <a:ea typeface="다음_SemiBold" pitchFamily="2" charset="-127"/>
              </a:rPr>
              <a:t>지역의 이익을 위한 거래 </a:t>
            </a:r>
            <a:r>
              <a:rPr lang="en-US" altLang="ko-KR" sz="2000" dirty="0" smtClean="0">
                <a:latin typeface="다음_SemiBold" pitchFamily="2" charset="-127"/>
                <a:ea typeface="다음_SemiBold" pitchFamily="2" charset="-127"/>
              </a:rPr>
              <a:t>– </a:t>
            </a:r>
            <a:r>
              <a:rPr lang="ko-KR" altLang="en-US" sz="2000" dirty="0" err="1" smtClean="0">
                <a:latin typeface="다음_SemiBold" pitchFamily="2" charset="-127"/>
                <a:ea typeface="다음_SemiBold" pitchFamily="2" charset="-127"/>
              </a:rPr>
              <a:t>사회적기업</a:t>
            </a:r>
            <a:endParaRPr lang="en-US" altLang="ko-KR" sz="2000" dirty="0" smtClean="0">
              <a:latin typeface="다음_SemiBold" pitchFamily="2" charset="-127"/>
              <a:ea typeface="다음_SemiBold" pitchFamily="2" charset="-127"/>
            </a:endParaRPr>
          </a:p>
          <a:p>
            <a:pPr lvl="1" eaLnBrk="1" hangingPunct="1">
              <a:spcBef>
                <a:spcPct val="0"/>
              </a:spcBef>
            </a:pPr>
            <a:r>
              <a:rPr lang="ko-KR" altLang="en-US" sz="2000" dirty="0" smtClean="0">
                <a:latin typeface="다음_SemiBold" pitchFamily="2" charset="-127"/>
                <a:ea typeface="다음_SemiBold" pitchFamily="2" charset="-127"/>
              </a:rPr>
              <a:t>커뮤니티 </a:t>
            </a:r>
            <a:r>
              <a:rPr lang="ko-KR" altLang="en-US" sz="2000" dirty="0" err="1" smtClean="0">
                <a:latin typeface="다음_SemiBold" pitchFamily="2" charset="-127"/>
                <a:ea typeface="다음_SemiBold" pitchFamily="2" charset="-127"/>
              </a:rPr>
              <a:t>오너쉽을</a:t>
            </a:r>
            <a:r>
              <a:rPr lang="ko-KR" altLang="en-US" sz="2000" dirty="0" smtClean="0">
                <a:latin typeface="다음_SemiBold" pitchFamily="2" charset="-127"/>
                <a:ea typeface="다음_SemiBold" pitchFamily="2" charset="-127"/>
              </a:rPr>
              <a:t> 통한 토지와 건물의 소유</a:t>
            </a:r>
            <a:endParaRPr lang="en-US" altLang="ko-KR" sz="2000" dirty="0" smtClean="0">
              <a:latin typeface="다음_SemiBold" pitchFamily="2" charset="-127"/>
              <a:ea typeface="다음_SemiBold" pitchFamily="2" charset="-127"/>
            </a:endParaRPr>
          </a:p>
          <a:p>
            <a:pPr lvl="1" eaLnBrk="1" hangingPunct="1">
              <a:spcBef>
                <a:spcPct val="0"/>
              </a:spcBef>
            </a:pPr>
            <a:r>
              <a:rPr lang="ko-KR" altLang="en-US" sz="2000" dirty="0" smtClean="0">
                <a:latin typeface="다음_SemiBold" pitchFamily="2" charset="-127"/>
                <a:ea typeface="다음_SemiBold" pitchFamily="2" charset="-127"/>
              </a:rPr>
              <a:t>주민이 변화의 주체가 되도록 돕는 것</a:t>
            </a:r>
            <a:endParaRPr lang="en-GB" altLang="en-US" sz="2400" dirty="0" smtClean="0">
              <a:latin typeface="다음_SemiBold" pitchFamily="2" charset="-127"/>
              <a:ea typeface="다음_SemiBold" pitchFamily="2" charset="-127"/>
            </a:endParaRPr>
          </a:p>
        </p:txBody>
      </p:sp>
      <p:sp>
        <p:nvSpPr>
          <p:cNvPr id="6147" name="Rectangle 3"/>
          <p:cNvSpPr>
            <a:spLocks noChangeArrowheads="1"/>
          </p:cNvSpPr>
          <p:nvPr/>
        </p:nvSpPr>
        <p:spPr bwMode="auto">
          <a:xfrm>
            <a:off x="0" y="0"/>
            <a:ext cx="9144000" cy="620713"/>
          </a:xfrm>
          <a:prstGeom prst="rect">
            <a:avLst/>
          </a:prstGeom>
          <a:solidFill>
            <a:srgbClr val="00B9BC"/>
          </a:solidFill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148" name="Text Box 4"/>
          <p:cNvSpPr txBox="1">
            <a:spLocks noChangeArrowheads="1"/>
          </p:cNvSpPr>
          <p:nvPr/>
        </p:nvSpPr>
        <p:spPr bwMode="auto">
          <a:xfrm>
            <a:off x="457200" y="765175"/>
            <a:ext cx="82296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ko-KR" altLang="en-US" sz="4400" dirty="0" smtClean="0">
                <a:solidFill>
                  <a:srgbClr val="000000"/>
                </a:solidFill>
                <a:latin typeface="다음_SemiBold" pitchFamily="2" charset="-127"/>
                <a:ea typeface="다음_SemiBold" pitchFamily="2" charset="-127"/>
              </a:rPr>
              <a:t>회원 활동</a:t>
            </a:r>
            <a:endParaRPr lang="en-GB" altLang="en-US" sz="4400" dirty="0">
              <a:solidFill>
                <a:srgbClr val="000000"/>
              </a:solidFill>
              <a:latin typeface="다음_SemiBold" pitchFamily="2" charset="-127"/>
              <a:ea typeface="다음_SemiBold" pitchFamily="2" charset="-127"/>
            </a:endParaRPr>
          </a:p>
        </p:txBody>
      </p:sp>
      <p:pic>
        <p:nvPicPr>
          <p:cNvPr id="6149" name="Picture 5" descr="Locality logo strap cmyk high re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875" y="5735638"/>
            <a:ext cx="1871663" cy="993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59121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3">
      <a:dk1>
        <a:srgbClr val="000000"/>
      </a:dk1>
      <a:lt1>
        <a:srgbClr val="FFFFFF"/>
      </a:lt1>
      <a:dk2>
        <a:srgbClr val="1E99A3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ustom 2">
      <a:majorFont>
        <a:latin typeface="Museo Sans 300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3">
        <a:dk1>
          <a:srgbClr val="000000"/>
        </a:dk1>
        <a:lt1>
          <a:srgbClr val="FFFFFF"/>
        </a:lt1>
        <a:dk2>
          <a:srgbClr val="1E99A3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1224</TotalTime>
  <Words>1522</Words>
  <Application>Microsoft Office PowerPoint</Application>
  <PresentationFormat>화면 슬라이드 쇼(4:3)</PresentationFormat>
  <Paragraphs>310</Paragraphs>
  <Slides>50</Slides>
  <Notes>4</Notes>
  <HiddenSlides>0</HiddenSlides>
  <MMClips>0</MMClips>
  <ScaleCrop>false</ScaleCrop>
  <HeadingPairs>
    <vt:vector size="6" baseType="variant">
      <vt:variant>
        <vt:lpstr>테마</vt:lpstr>
      </vt:variant>
      <vt:variant>
        <vt:i4>2</vt:i4>
      </vt:variant>
      <vt:variant>
        <vt:lpstr>포함된 OLE 서버</vt:lpstr>
      </vt:variant>
      <vt:variant>
        <vt:i4>2</vt:i4>
      </vt:variant>
      <vt:variant>
        <vt:lpstr>슬라이드 제목</vt:lpstr>
      </vt:variant>
      <vt:variant>
        <vt:i4>50</vt:i4>
      </vt:variant>
    </vt:vector>
  </HeadingPairs>
  <TitlesOfParts>
    <vt:vector size="54" baseType="lpstr">
      <vt:lpstr>Default Design</vt:lpstr>
      <vt:lpstr>1_Default Design</vt:lpstr>
      <vt:lpstr>Chart</vt:lpstr>
      <vt:lpstr>Acrobat Document</vt:lpstr>
      <vt:lpstr>PowerPoint 프레젠테이션</vt:lpstr>
      <vt:lpstr>Communities ambitious for change </vt:lpstr>
      <vt:lpstr>변화를 위한  커뮤니티의 포부 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About East London </vt:lpstr>
      <vt:lpstr>East London 개요 </vt:lpstr>
      <vt:lpstr>About Community Links</vt:lpstr>
      <vt:lpstr>커뮤니티링크스 개요</vt:lpstr>
      <vt:lpstr>Looking for a home</vt:lpstr>
      <vt:lpstr>정착할 곳을 찾다</vt:lpstr>
      <vt:lpstr>Negotiating with the owner</vt:lpstr>
      <vt:lpstr>소유주와의 협상</vt:lpstr>
      <vt:lpstr>Securing the funding</vt:lpstr>
      <vt:lpstr>자금 확보하기</vt:lpstr>
      <vt:lpstr>Our champions</vt:lpstr>
      <vt:lpstr>우리의 성공요인</vt:lpstr>
      <vt:lpstr>PowerPoint 프레젠테이션</vt:lpstr>
      <vt:lpstr>PowerPoint 프레젠테이션</vt:lpstr>
      <vt:lpstr> Community Links now</vt:lpstr>
      <vt:lpstr> 커뮤니티 링크스의 현재</vt:lpstr>
      <vt:lpstr>PowerPoint 프레젠테이션</vt:lpstr>
      <vt:lpstr>PowerPoint 프레젠테이션</vt:lpstr>
      <vt:lpstr>무엇이 일을 가능하게 하였나?</vt:lpstr>
      <vt:lpstr>What made it work? </vt:lpstr>
      <vt:lpstr>Benefits of asset management</vt:lpstr>
      <vt:lpstr>자산관리의 장점</vt:lpstr>
      <vt:lpstr>Benefits of asset management 2</vt:lpstr>
      <vt:lpstr>자산관리의 장점_2</vt:lpstr>
      <vt:lpstr>Challenges of asset management </vt:lpstr>
      <vt:lpstr>자산관리의 도전들</vt:lpstr>
      <vt:lpstr>Opportunities for the future</vt:lpstr>
      <vt:lpstr>미래를 위한 기회</vt:lpstr>
      <vt:lpstr>PowerPoint 프레젠테이션</vt:lpstr>
    </vt:vector>
  </TitlesOfParts>
  <Company>Community Links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Geraldine Blake</dc:creator>
  <cp:lastModifiedBy>전은호</cp:lastModifiedBy>
  <cp:revision>28</cp:revision>
  <dcterms:created xsi:type="dcterms:W3CDTF">2014-11-07T11:29:05Z</dcterms:created>
  <dcterms:modified xsi:type="dcterms:W3CDTF">2014-11-17T05:17:22Z</dcterms:modified>
</cp:coreProperties>
</file>