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2" r:id="rId1"/>
  </p:sldMasterIdLst>
  <p:notesMasterIdLst>
    <p:notesMasterId r:id="rId42"/>
  </p:notesMasterIdLst>
  <p:handoutMasterIdLst>
    <p:handoutMasterId r:id="rId43"/>
  </p:handoutMasterIdLst>
  <p:sldIdLst>
    <p:sldId id="268" r:id="rId2"/>
    <p:sldId id="317" r:id="rId3"/>
    <p:sldId id="318" r:id="rId4"/>
    <p:sldId id="273" r:id="rId5"/>
    <p:sldId id="290" r:id="rId6"/>
    <p:sldId id="274" r:id="rId7"/>
    <p:sldId id="275" r:id="rId8"/>
    <p:sldId id="276" r:id="rId9"/>
    <p:sldId id="277" r:id="rId10"/>
    <p:sldId id="291" r:id="rId11"/>
    <p:sldId id="280" r:id="rId12"/>
    <p:sldId id="281" r:id="rId13"/>
    <p:sldId id="282" r:id="rId14"/>
    <p:sldId id="283" r:id="rId15"/>
    <p:sldId id="284" r:id="rId16"/>
    <p:sldId id="295" r:id="rId17"/>
    <p:sldId id="296" r:id="rId18"/>
    <p:sldId id="297" r:id="rId19"/>
    <p:sldId id="298" r:id="rId20"/>
    <p:sldId id="299" r:id="rId21"/>
    <p:sldId id="300" r:id="rId22"/>
    <p:sldId id="301" r:id="rId23"/>
    <p:sldId id="302" r:id="rId24"/>
    <p:sldId id="303" r:id="rId25"/>
    <p:sldId id="304" r:id="rId26"/>
    <p:sldId id="305" r:id="rId27"/>
    <p:sldId id="315" r:id="rId28"/>
    <p:sldId id="307" r:id="rId29"/>
    <p:sldId id="308" r:id="rId30"/>
    <p:sldId id="309" r:id="rId31"/>
    <p:sldId id="310" r:id="rId32"/>
    <p:sldId id="311" r:id="rId33"/>
    <p:sldId id="312" r:id="rId34"/>
    <p:sldId id="313" r:id="rId35"/>
    <p:sldId id="314" r:id="rId36"/>
    <p:sldId id="285" r:id="rId37"/>
    <p:sldId id="286" r:id="rId38"/>
    <p:sldId id="287" r:id="rId39"/>
    <p:sldId id="289" r:id="rId40"/>
    <p:sldId id="316" r:id="rId41"/>
  </p:sldIdLst>
  <p:sldSz cx="9144000" cy="6858000" type="screen4x3"/>
  <p:notesSz cx="6858000" cy="9144000"/>
  <p:embeddedFontLst>
    <p:embeddedFont>
      <p:font typeface="나눔고딕" panose="020D0604000000000000" pitchFamily="50" charset="-127"/>
      <p:regular r:id="rId44"/>
      <p:bold r:id="rId45"/>
    </p:embeddedFont>
    <p:embeddedFont>
      <p:font typeface="-윤고딕350" panose="020B0600000101010101" charset="-127"/>
      <p:regular r:id="rId46"/>
    </p:embeddedFont>
    <p:embeddedFont>
      <p:font typeface="HY동녘B" panose="02030600000101010101" pitchFamily="18" charset="-127"/>
      <p:regular r:id="rId47"/>
    </p:embeddedFont>
    <p:embeddedFont>
      <p:font typeface="맑은 고딕" panose="020B0503020000020004" pitchFamily="50" charset="-127"/>
      <p:regular r:id="rId48"/>
      <p:bold r:id="rId49"/>
    </p:embeddedFont>
    <p:embeddedFont>
      <p:font typeface="-윤고딕310" panose="020B0600000101010101" charset="-127"/>
      <p:regular r:id="rId50"/>
    </p:embeddedFont>
    <p:embeddedFont>
      <p:font typeface="Corbel" panose="020B0503020204020204" pitchFamily="34" charset="0"/>
      <p:regular r:id="rId51"/>
      <p:bold r:id="rId52"/>
      <p:italic r:id="rId53"/>
      <p:boldItalic r:id="rId54"/>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3" pos="249" userDrawn="1">
          <p15:clr>
            <a:srgbClr val="A4A3A4"/>
          </p15:clr>
        </p15:guide>
        <p15:guide id="4" pos="2880" userDrawn="1">
          <p15:clr>
            <a:srgbClr val="A4A3A4"/>
          </p15:clr>
        </p15:guide>
        <p15:guide id="5" pos="5511" userDrawn="1">
          <p15:clr>
            <a:srgbClr val="A4A3A4"/>
          </p15:clr>
        </p15:guide>
        <p15:guide id="6" orient="horz" pos="3430" userDrawn="1">
          <p15:clr>
            <a:srgbClr val="A4A3A4"/>
          </p15:clr>
        </p15:guide>
        <p15:guide id="7" orient="horz" pos="890" userDrawn="1">
          <p15:clr>
            <a:srgbClr val="A4A3A4"/>
          </p15:clr>
        </p15:guide>
        <p15:guide id="8" pos="55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C0D7"/>
    <a:srgbClr val="478FD1"/>
    <a:srgbClr val="AFCEEB"/>
    <a:srgbClr val="79ADDD"/>
    <a:srgbClr val="5497D4"/>
    <a:srgbClr val="5597D3"/>
    <a:srgbClr val="3B87CD"/>
    <a:srgbClr val="0091C4"/>
    <a:srgbClr val="A5A5A5"/>
    <a:srgbClr val="6FCC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5" autoAdjust="0"/>
    <p:restoredTop sz="67446" autoAdjust="0"/>
  </p:normalViewPr>
  <p:slideViewPr>
    <p:cSldViewPr showGuides="1">
      <p:cViewPr>
        <p:scale>
          <a:sx n="75" d="100"/>
          <a:sy n="75" d="100"/>
        </p:scale>
        <p:origin x="-1242" y="-48"/>
      </p:cViewPr>
      <p:guideLst>
        <p:guide orient="horz" pos="2160"/>
        <p:guide orient="horz" pos="3430"/>
        <p:guide orient="horz" pos="890"/>
        <p:guide pos="249"/>
        <p:guide pos="2880"/>
        <p:guide pos="5511"/>
        <p:guide pos="555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03D419-9EA6-432C-A243-15A1E4329AA0}" type="datetimeFigureOut">
              <a:rPr lang="ko-KR" altLang="en-US" smtClean="0"/>
              <a:t>2014-11-21</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326F21-22DB-441E-A7EA-A12C9E47D61B}" type="slidenum">
              <a:rPr lang="ko-KR" altLang="en-US" smtClean="0"/>
              <a:t>‹#›</a:t>
            </a:fld>
            <a:endParaRPr lang="ko-KR" altLang="en-US"/>
          </a:p>
        </p:txBody>
      </p:sp>
    </p:spTree>
    <p:extLst>
      <p:ext uri="{BB962C8B-B14F-4D97-AF65-F5344CB8AC3E}">
        <p14:creationId xmlns:p14="http://schemas.microsoft.com/office/powerpoint/2010/main" val="4171393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412CD-2A21-4426-8319-5D7393BB96BF}" type="datetimeFigureOut">
              <a:rPr lang="ko-KR" altLang="en-US" smtClean="0"/>
              <a:pPr/>
              <a:t>2014-11-21</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7C4073-6FB3-4D2C-9AF2-2229580981AF}" type="slidenum">
              <a:rPr lang="ko-KR" altLang="en-US" smtClean="0"/>
              <a:pPr/>
              <a:t>‹#›</a:t>
            </a:fld>
            <a:endParaRPr lang="ko-KR" altLang="en-US"/>
          </a:p>
        </p:txBody>
      </p:sp>
    </p:spTree>
    <p:extLst>
      <p:ext uri="{BB962C8B-B14F-4D97-AF65-F5344CB8AC3E}">
        <p14:creationId xmlns:p14="http://schemas.microsoft.com/office/powerpoint/2010/main" val="89574146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Tropical_cyclogenesi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smtClean="0"/>
          </a:p>
        </p:txBody>
      </p:sp>
      <p:sp>
        <p:nvSpPr>
          <p:cNvPr id="6861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fld id="{E05AF3B8-A120-4A21-B8F6-6C3B80FB174F}" type="slidenum">
              <a:rPr lang="ko-KR" altLang="en-US" smtClean="0"/>
              <a:pPr eaLnBrk="1" hangingPunct="1"/>
              <a:t>2</a:t>
            </a:fld>
            <a:endParaRPr lang="ko-K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4515"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marL="838200" indent="-838200" algn="ctr">
              <a:defRPr/>
            </a:pPr>
            <a:endParaRPr lang="en-US" altLang="ko-KR" sz="1200" b="1" kern="0" noProof="1">
              <a:solidFill>
                <a:srgbClr val="002060"/>
              </a:solidFill>
              <a:latin typeface="+mj-ea"/>
              <a:ea typeface="+mn-ea"/>
              <a:cs typeface="+mn-cs"/>
            </a:endParaRPr>
          </a:p>
        </p:txBody>
      </p:sp>
      <p:sp>
        <p:nvSpPr>
          <p:cNvPr id="64516" name="머리글 개체 틀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ko-KR" altLang="en-US" smtClean="0"/>
              <a:t>발표자료</a:t>
            </a:r>
          </a:p>
        </p:txBody>
      </p:sp>
      <p:sp>
        <p:nvSpPr>
          <p:cNvPr id="64517" name="슬라이드 번호 개체 틀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6B98F1-3C94-4D65-AC1B-280BFC33B8C6}" type="slidenum">
              <a:rPr lang="ko-KR" altLang="en-US" smtClean="0"/>
              <a:pPr/>
              <a:t>13</a:t>
            </a:fld>
            <a:endParaRPr lang="ko-K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E4539EA-8F35-4280-848A-74CFE15DCB87}" type="slidenum">
              <a:rPr lang="ko-KR" altLang="en-US" smtClean="0"/>
              <a:pPr/>
              <a:t>14</a:t>
            </a:fld>
            <a:endParaRPr lang="ko-KR" altLang="en-US"/>
          </a:p>
        </p:txBody>
      </p:sp>
    </p:spTree>
    <p:extLst>
      <p:ext uri="{BB962C8B-B14F-4D97-AF65-F5344CB8AC3E}">
        <p14:creationId xmlns:p14="http://schemas.microsoft.com/office/powerpoint/2010/main" val="146921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16</a:t>
            </a:fld>
            <a:endParaRPr lang="ko-KR" altLang="en-US"/>
          </a:p>
        </p:txBody>
      </p:sp>
    </p:spTree>
    <p:extLst>
      <p:ext uri="{BB962C8B-B14F-4D97-AF65-F5344CB8AC3E}">
        <p14:creationId xmlns:p14="http://schemas.microsoft.com/office/powerpoint/2010/main" val="385647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smtClean="0"/>
          </a:p>
        </p:txBody>
      </p:sp>
      <p:sp>
        <p:nvSpPr>
          <p:cNvPr id="7373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fld id="{F126F4C6-58B4-49D2-808E-1086455CA905}" type="slidenum">
              <a:rPr lang="ko-KR" altLang="en-US" smtClean="0"/>
              <a:pPr eaLnBrk="1" hangingPunct="1"/>
              <a:t>17</a:t>
            </a:fld>
            <a:endParaRPr lang="ko-K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smtClean="0"/>
          </a:p>
        </p:txBody>
      </p:sp>
      <p:sp>
        <p:nvSpPr>
          <p:cNvPr id="7475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fld id="{33014E03-5AAD-4FFA-8616-2C47275489D3}" type="slidenum">
              <a:rPr lang="ko-KR" altLang="en-US" smtClean="0"/>
              <a:pPr eaLnBrk="1" hangingPunct="1"/>
              <a:t>19</a:t>
            </a:fld>
            <a:endParaRPr lang="ko-KR"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20</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21</a:t>
            </a:fld>
            <a:endParaRPr lang="ko-KR" altLang="en-US"/>
          </a:p>
        </p:txBody>
      </p:sp>
    </p:spTree>
    <p:extLst>
      <p:ext uri="{BB962C8B-B14F-4D97-AF65-F5344CB8AC3E}">
        <p14:creationId xmlns:p14="http://schemas.microsoft.com/office/powerpoint/2010/main" val="373324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22</a:t>
            </a:fld>
            <a:endParaRPr lang="ko-KR" altLang="en-US"/>
          </a:p>
        </p:txBody>
      </p:sp>
    </p:spTree>
    <p:extLst>
      <p:ext uri="{BB962C8B-B14F-4D97-AF65-F5344CB8AC3E}">
        <p14:creationId xmlns:p14="http://schemas.microsoft.com/office/powerpoint/2010/main" val="101749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23</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24</a:t>
            </a:fld>
            <a:endParaRPr lang="ko-KR" altLang="en-US"/>
          </a:p>
        </p:txBody>
      </p:sp>
    </p:spTree>
    <p:extLst>
      <p:ext uri="{BB962C8B-B14F-4D97-AF65-F5344CB8AC3E}">
        <p14:creationId xmlns:p14="http://schemas.microsoft.com/office/powerpoint/2010/main" val="139335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4</a:t>
            </a:fld>
            <a:endParaRPr lang="ko-KR" altLang="en-US"/>
          </a:p>
        </p:txBody>
      </p:sp>
    </p:spTree>
    <p:extLst>
      <p:ext uri="{BB962C8B-B14F-4D97-AF65-F5344CB8AC3E}">
        <p14:creationId xmlns:p14="http://schemas.microsoft.com/office/powerpoint/2010/main" val="3265271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25</a:t>
            </a:fld>
            <a:endParaRPr lang="ko-KR" altLang="en-US"/>
          </a:p>
        </p:txBody>
      </p:sp>
    </p:spTree>
    <p:extLst>
      <p:ext uri="{BB962C8B-B14F-4D97-AF65-F5344CB8AC3E}">
        <p14:creationId xmlns:p14="http://schemas.microsoft.com/office/powerpoint/2010/main" val="245787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26</a:t>
            </a:fld>
            <a:endParaRPr lang="ko-KR" altLang="en-US"/>
          </a:p>
        </p:txBody>
      </p:sp>
    </p:spTree>
    <p:extLst>
      <p:ext uri="{BB962C8B-B14F-4D97-AF65-F5344CB8AC3E}">
        <p14:creationId xmlns:p14="http://schemas.microsoft.com/office/powerpoint/2010/main" val="1066863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28</a:t>
            </a:fld>
            <a:endParaRPr lang="ko-KR" altLang="en-US"/>
          </a:p>
        </p:txBody>
      </p:sp>
    </p:spTree>
    <p:extLst>
      <p:ext uri="{BB962C8B-B14F-4D97-AF65-F5344CB8AC3E}">
        <p14:creationId xmlns:p14="http://schemas.microsoft.com/office/powerpoint/2010/main" val="183632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29</a:t>
            </a:fld>
            <a:endParaRPr lang="ko-KR" altLang="en-US"/>
          </a:p>
        </p:txBody>
      </p:sp>
    </p:spTree>
    <p:extLst>
      <p:ext uri="{BB962C8B-B14F-4D97-AF65-F5344CB8AC3E}">
        <p14:creationId xmlns:p14="http://schemas.microsoft.com/office/powerpoint/2010/main" val="3616535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30</a:t>
            </a:fld>
            <a:endParaRPr lang="ko-KR" altLang="en-US"/>
          </a:p>
        </p:txBody>
      </p:sp>
    </p:spTree>
    <p:extLst>
      <p:ext uri="{BB962C8B-B14F-4D97-AF65-F5344CB8AC3E}">
        <p14:creationId xmlns:p14="http://schemas.microsoft.com/office/powerpoint/2010/main" val="1192678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31</a:t>
            </a:fld>
            <a:endParaRPr lang="ko-KR" altLang="en-US"/>
          </a:p>
        </p:txBody>
      </p:sp>
    </p:spTree>
    <p:extLst>
      <p:ext uri="{BB962C8B-B14F-4D97-AF65-F5344CB8AC3E}">
        <p14:creationId xmlns:p14="http://schemas.microsoft.com/office/powerpoint/2010/main" val="387338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32</a:t>
            </a:fld>
            <a:endParaRPr lang="ko-KR" altLang="en-US"/>
          </a:p>
        </p:txBody>
      </p:sp>
    </p:spTree>
    <p:extLst>
      <p:ext uri="{BB962C8B-B14F-4D97-AF65-F5344CB8AC3E}">
        <p14:creationId xmlns:p14="http://schemas.microsoft.com/office/powerpoint/2010/main" val="314569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33</a:t>
            </a:fld>
            <a:endParaRPr lang="ko-KR" altLang="en-US"/>
          </a:p>
        </p:txBody>
      </p:sp>
    </p:spTree>
    <p:extLst>
      <p:ext uri="{BB962C8B-B14F-4D97-AF65-F5344CB8AC3E}">
        <p14:creationId xmlns:p14="http://schemas.microsoft.com/office/powerpoint/2010/main" val="246420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34</a:t>
            </a:fld>
            <a:endParaRPr lang="ko-KR" altLang="en-US"/>
          </a:p>
        </p:txBody>
      </p:sp>
    </p:spTree>
    <p:extLst>
      <p:ext uri="{BB962C8B-B14F-4D97-AF65-F5344CB8AC3E}">
        <p14:creationId xmlns:p14="http://schemas.microsoft.com/office/powerpoint/2010/main" val="876673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C13CAFAF-0DF9-41B1-A03B-8833EBB95875}" type="slidenum">
              <a:rPr lang="ko-KR" altLang="en-US" smtClean="0"/>
              <a:pPr/>
              <a:t>35</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북극의 모습인데요</a:t>
            </a:r>
            <a:r>
              <a:rPr lang="en-US" altLang="ko-KR" dirty="0" smtClean="0"/>
              <a:t>, 20</a:t>
            </a:r>
            <a:r>
              <a:rPr lang="ko-KR" altLang="en-US" dirty="0" smtClean="0"/>
              <a:t>년 사이의 변화입니다</a:t>
            </a:r>
            <a:r>
              <a:rPr lang="en-US" altLang="ko-KR" dirty="0" smtClean="0"/>
              <a:t>. </a:t>
            </a:r>
            <a:r>
              <a:rPr lang="ko-KR" altLang="en-US" dirty="0" smtClean="0"/>
              <a:t>아메리카 </a:t>
            </a:r>
            <a:r>
              <a:rPr lang="en-US" altLang="ko-KR" dirty="0" smtClean="0"/>
              <a:t>(</a:t>
            </a:r>
            <a:r>
              <a:rPr lang="ko-KR" altLang="en-US" dirty="0" smtClean="0"/>
              <a:t>미국</a:t>
            </a:r>
            <a:r>
              <a:rPr lang="en-US" altLang="ko-KR" dirty="0" smtClean="0"/>
              <a:t>) </a:t>
            </a:r>
            <a:r>
              <a:rPr lang="ko-KR" altLang="en-US" dirty="0" smtClean="0"/>
              <a:t>대륙</a:t>
            </a:r>
            <a:r>
              <a:rPr lang="ko-KR" altLang="en-US" baseline="0" dirty="0" smtClean="0"/>
              <a:t> 넓이 만큼의 빙하가 사라졌다고 합니다</a:t>
            </a:r>
            <a:r>
              <a:rPr lang="en-US" altLang="ko-KR" baseline="0" dirty="0" smtClean="0"/>
              <a:t>. </a:t>
            </a:r>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5</a:t>
            </a:fld>
            <a:endParaRPr lang="ko-KR" altLang="en-US"/>
          </a:p>
        </p:txBody>
      </p:sp>
    </p:spTree>
    <p:extLst>
      <p:ext uri="{BB962C8B-B14F-4D97-AF65-F5344CB8AC3E}">
        <p14:creationId xmlns:p14="http://schemas.microsoft.com/office/powerpoint/2010/main" val="3265271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GB" altLang="ko-KR" sz="1200" i="0" kern="1200" dirty="0" smtClean="0">
                <a:solidFill>
                  <a:schemeClr val="tx1"/>
                </a:solidFill>
                <a:effectLst/>
                <a:latin typeface="+mn-lt"/>
                <a:ea typeface="+mn-ea"/>
                <a:cs typeface="+mn-cs"/>
              </a:rPr>
              <a:t>Green Asia Network's work is implemented through consultation with the local people, approximately 600 of whom are eco refugees. Green Asia Network is committed to ensuring that people affected by land degradation have the capabilities and experience to sustain themselves while also nurturing the environment. This is done together with people by encouraging active participation. Each month, the local participants and a Green Asia Network project leader gather to discuss current activities and future endeavours and events. In many of the sites, the local people have been brought together from different areas to work on a project; thus, these meetings serve the dual purpose of empowering local people while fostering a sense of community among them. For example, one of the ideas that came from a meeting in </a:t>
            </a:r>
            <a:r>
              <a:rPr lang="en-GB" altLang="ko-KR" sz="1200" i="0" kern="1200" dirty="0" err="1" smtClean="0">
                <a:solidFill>
                  <a:schemeClr val="tx1"/>
                </a:solidFill>
                <a:effectLst/>
                <a:latin typeface="+mn-lt"/>
                <a:ea typeface="+mn-ea"/>
                <a:cs typeface="+mn-cs"/>
              </a:rPr>
              <a:t>Bayannuur</a:t>
            </a:r>
            <a:r>
              <a:rPr lang="en-GB" altLang="ko-KR" sz="1200" i="0" kern="1200" dirty="0" smtClean="0">
                <a:solidFill>
                  <a:schemeClr val="tx1"/>
                </a:solidFill>
                <a:effectLst/>
                <a:latin typeface="+mn-lt"/>
                <a:ea typeface="+mn-ea"/>
                <a:cs typeface="+mn-cs"/>
              </a:rPr>
              <a:t> led to the people coming together to host a local market to sell their fruit harvest and clothes to pay for children’s books. </a:t>
            </a:r>
            <a:endParaRPr lang="ko-KR" altLang="ko-KR" sz="1200" i="1"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37</a:t>
            </a:fld>
            <a:endParaRPr lang="ko-KR" altLang="en-US"/>
          </a:p>
        </p:txBody>
      </p:sp>
    </p:spTree>
    <p:extLst>
      <p:ext uri="{BB962C8B-B14F-4D97-AF65-F5344CB8AC3E}">
        <p14:creationId xmlns:p14="http://schemas.microsoft.com/office/powerpoint/2010/main" val="1275062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GB" altLang="ko-KR" sz="1200" b="1" i="0" kern="1200" dirty="0" smtClean="0">
                <a:solidFill>
                  <a:schemeClr val="tx1"/>
                </a:solidFill>
                <a:effectLst/>
                <a:latin typeface="+mn-lt"/>
                <a:ea typeface="+mn-ea"/>
                <a:cs typeface="+mn-cs"/>
              </a:rPr>
              <a:t>Improved economic opportunities: </a:t>
            </a:r>
            <a:endParaRPr lang="ko-KR" altLang="ko-KR" sz="1200" i="1" kern="1200" dirty="0" smtClean="0">
              <a:solidFill>
                <a:schemeClr val="tx1"/>
              </a:solidFill>
              <a:effectLst/>
              <a:latin typeface="+mn-lt"/>
              <a:ea typeface="+mn-ea"/>
              <a:cs typeface="+mn-cs"/>
            </a:endParaRPr>
          </a:p>
          <a:p>
            <a:r>
              <a:rPr lang="en-GB" altLang="ko-KR" sz="1200" i="0" kern="1200" dirty="0" smtClean="0">
                <a:solidFill>
                  <a:schemeClr val="tx1"/>
                </a:solidFill>
                <a:effectLst/>
                <a:latin typeface="+mn-lt"/>
                <a:ea typeface="+mn-ea"/>
                <a:cs typeface="+mn-cs"/>
              </a:rPr>
              <a:t>Based on Green Asia Network’s experience, it takes approximately five years of afforestation work to restore the land. Local participants earn income through planting seedlings and raising saplings, which are eventually sold to Green Asia Network for $3 USD per tree. For instance, in </a:t>
            </a:r>
            <a:r>
              <a:rPr lang="en-GB" altLang="ko-KR" sz="1200" i="0" kern="1200" dirty="0" err="1" smtClean="0">
                <a:solidFill>
                  <a:schemeClr val="tx1"/>
                </a:solidFill>
                <a:effectLst/>
                <a:latin typeface="+mn-lt"/>
                <a:ea typeface="+mn-ea"/>
                <a:cs typeface="+mn-cs"/>
              </a:rPr>
              <a:t>Bayannuur</a:t>
            </a:r>
            <a:r>
              <a:rPr lang="en-GB" altLang="ko-KR" sz="1200" i="0" kern="1200" dirty="0" smtClean="0">
                <a:solidFill>
                  <a:schemeClr val="tx1"/>
                </a:solidFill>
                <a:effectLst/>
                <a:latin typeface="+mn-lt"/>
                <a:ea typeface="+mn-ea"/>
                <a:cs typeface="+mn-cs"/>
              </a:rPr>
              <a:t> and </a:t>
            </a:r>
            <a:r>
              <a:rPr lang="en-GB" altLang="ko-KR" sz="1200" i="0" kern="1200" dirty="0" err="1" smtClean="0">
                <a:solidFill>
                  <a:schemeClr val="tx1"/>
                </a:solidFill>
                <a:effectLst/>
                <a:latin typeface="+mn-lt"/>
                <a:ea typeface="+mn-ea"/>
                <a:cs typeface="+mn-cs"/>
              </a:rPr>
              <a:t>Erdene</a:t>
            </a:r>
            <a:r>
              <a:rPr lang="en-GB" altLang="ko-KR" sz="1200" i="0" kern="1200" dirty="0" smtClean="0">
                <a:solidFill>
                  <a:schemeClr val="tx1"/>
                </a:solidFill>
                <a:effectLst/>
                <a:latin typeface="+mn-lt"/>
                <a:ea typeface="+mn-ea"/>
                <a:cs typeface="+mn-cs"/>
              </a:rPr>
              <a:t> districts, approximately 20,000 – 30,000 trees a year are sold, generating $60,000 to $90,000 for the thirty-five participants in that area. </a:t>
            </a:r>
            <a:endParaRPr lang="ko-KR" altLang="ko-KR" sz="1200" i="1" kern="1200" dirty="0" smtClean="0">
              <a:solidFill>
                <a:schemeClr val="tx1"/>
              </a:solidFill>
              <a:effectLst/>
              <a:latin typeface="+mn-lt"/>
              <a:ea typeface="+mn-ea"/>
              <a:cs typeface="+mn-cs"/>
            </a:endParaRPr>
          </a:p>
          <a:p>
            <a:r>
              <a:rPr lang="en-GB" altLang="ko-KR" sz="1200" i="0" kern="1200" dirty="0" smtClean="0">
                <a:solidFill>
                  <a:schemeClr val="tx1"/>
                </a:solidFill>
                <a:effectLst/>
                <a:latin typeface="+mn-lt"/>
                <a:ea typeface="+mn-ea"/>
                <a:cs typeface="+mn-cs"/>
              </a:rPr>
              <a:t>They also work in agriculture, such as fruit tree cultivation or other crops. Sea buckthorn and black currant sell for $3 USD and $5 USD per kilogram respectively. However, Green Asia Network continues to work with locals to develop business opportunities that enable them to sell directly to customers, allowing them to earn a higher profit. Considering the number of fruit trees already planted, this can generate a total of $500,000 USD ($400,000 from Sea buckthorn and $100,000 from black currant). All profit earned from these sales will be retained by the local participants, who will decide as a collective on how to invest the money. </a:t>
            </a:r>
            <a:endParaRPr lang="ko-KR" altLang="ko-KR" sz="1200" i="1"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38</a:t>
            </a:fld>
            <a:endParaRPr lang="ko-KR" altLang="en-US"/>
          </a:p>
        </p:txBody>
      </p:sp>
    </p:spTree>
    <p:extLst>
      <p:ext uri="{BB962C8B-B14F-4D97-AF65-F5344CB8AC3E}">
        <p14:creationId xmlns:p14="http://schemas.microsoft.com/office/powerpoint/2010/main" val="3594439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77C4073-6FB3-4D2C-9AF2-2229580981AF}" type="slidenum">
              <a:rPr lang="ko-KR" altLang="en-US" smtClean="0"/>
              <a:pPr/>
              <a:t>39</a:t>
            </a:fld>
            <a:endParaRPr lang="ko-KR" altLang="en-US"/>
          </a:p>
        </p:txBody>
      </p:sp>
    </p:spTree>
    <p:extLst>
      <p:ext uri="{BB962C8B-B14F-4D97-AF65-F5344CB8AC3E}">
        <p14:creationId xmlns:p14="http://schemas.microsoft.com/office/powerpoint/2010/main" val="231586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77C4073-6FB3-4D2C-9AF2-2229580981AF}" type="slidenum">
              <a:rPr lang="ko-KR" altLang="en-US" smtClean="0"/>
              <a:pPr/>
              <a:t>40</a:t>
            </a:fld>
            <a:endParaRPr lang="ko-KR" altLang="en-US"/>
          </a:p>
        </p:txBody>
      </p:sp>
    </p:spTree>
    <p:extLst>
      <p:ext uri="{BB962C8B-B14F-4D97-AF65-F5344CB8AC3E}">
        <p14:creationId xmlns:p14="http://schemas.microsoft.com/office/powerpoint/2010/main" val="1275808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강력한 슈퍼태풍과 홍수입니다</a:t>
            </a:r>
            <a:r>
              <a:rPr lang="en-US" altLang="ko-KR" dirty="0" smtClean="0"/>
              <a:t>. </a:t>
            </a:r>
            <a:r>
              <a:rPr lang="ko-KR" altLang="en-US" dirty="0" smtClean="0"/>
              <a:t>작년 필리핀 태풍</a:t>
            </a:r>
            <a:r>
              <a:rPr lang="ko-KR" altLang="en-US" baseline="0" dirty="0" smtClean="0"/>
              <a:t> 기억하시죠</a:t>
            </a:r>
            <a:r>
              <a:rPr lang="en-US" altLang="ko-KR" baseline="0" dirty="0" smtClean="0"/>
              <a:t>? 2005</a:t>
            </a:r>
            <a:r>
              <a:rPr lang="ko-KR" altLang="en-US" baseline="0" dirty="0" smtClean="0"/>
              <a:t>년 선진국 미국에서도 허리케인 </a:t>
            </a:r>
            <a:r>
              <a:rPr lang="ko-KR" altLang="en-US" baseline="0" dirty="0" err="1" smtClean="0"/>
              <a:t>카트리나로</a:t>
            </a:r>
            <a:r>
              <a:rPr lang="ko-KR" altLang="en-US" baseline="0" dirty="0" smtClean="0"/>
              <a:t> 피해를 입었습니다</a:t>
            </a:r>
            <a:r>
              <a:rPr lang="en-US" altLang="ko-KR" baseline="0" dirty="0" smtClean="0"/>
              <a:t>. </a:t>
            </a:r>
            <a:r>
              <a:rPr lang="ko-KR" altLang="en-US" baseline="0" dirty="0" smtClean="0"/>
              <a:t>원인은 바다의 온도가 높아졌기 때문입니다</a:t>
            </a:r>
            <a:r>
              <a:rPr lang="en-US" altLang="ko-KR" baseline="0" dirty="0" smtClean="0"/>
              <a:t>. 0.5</a:t>
            </a:r>
            <a:r>
              <a:rPr lang="ko-KR" altLang="en-US" baseline="0" dirty="0" smtClean="0"/>
              <a:t>도 증가로 인해 태풍의 강도와 발생 빈도가 </a:t>
            </a:r>
            <a:r>
              <a:rPr lang="en-US" altLang="ko-KR" baseline="0" dirty="0" smtClean="0"/>
              <a:t>2</a:t>
            </a:r>
            <a:r>
              <a:rPr lang="ko-KR" altLang="en-US" baseline="0" dirty="0" smtClean="0"/>
              <a:t>배로 늘었습니다</a:t>
            </a:r>
            <a:r>
              <a:rPr lang="en-US" altLang="ko-KR" baseline="0" dirty="0" smtClean="0"/>
              <a:t>. </a:t>
            </a:r>
          </a:p>
          <a:p>
            <a:endParaRPr lang="en-US" altLang="ko-KR" baseline="0" dirty="0" smtClean="0"/>
          </a:p>
          <a:p>
            <a:endParaRPr lang="en-US" altLang="ko-KR" dirty="0" smtClean="0"/>
          </a:p>
          <a:p>
            <a:r>
              <a:rPr lang="ko-KR" altLang="en-US" dirty="0" smtClean="0"/>
              <a:t>초속 </a:t>
            </a:r>
            <a:r>
              <a:rPr lang="en-US" altLang="ko-KR" dirty="0" smtClean="0"/>
              <a:t>115</a:t>
            </a:r>
            <a:r>
              <a:rPr lang="ko-KR" altLang="en-US" dirty="0" smtClean="0"/>
              <a:t>미터</a:t>
            </a:r>
            <a:endParaRPr lang="en-US" altLang="ko-KR" dirty="0" smtClean="0"/>
          </a:p>
          <a:p>
            <a:r>
              <a:rPr lang="ko-KR" altLang="en-US" dirty="0" smtClean="0"/>
              <a:t>멕시코만 해온 증가로 </a:t>
            </a:r>
            <a:r>
              <a:rPr lang="en-US" altLang="ko-KR" dirty="0" smtClean="0"/>
              <a:t>.5</a:t>
            </a:r>
            <a:r>
              <a:rPr lang="ko-KR" altLang="en-US" dirty="0" smtClean="0"/>
              <a:t>도 효과</a:t>
            </a:r>
            <a:r>
              <a:rPr lang="en-US" altLang="ko-KR" dirty="0" smtClean="0"/>
              <a:t>: </a:t>
            </a:r>
            <a:r>
              <a:rPr lang="ko-KR" altLang="en-US" dirty="0" smtClean="0"/>
              <a:t>태풍 강도 </a:t>
            </a:r>
            <a:r>
              <a:rPr lang="en-US" altLang="ko-KR" dirty="0" smtClean="0"/>
              <a:t>2</a:t>
            </a:r>
            <a:r>
              <a:rPr lang="ko-KR" altLang="en-US" dirty="0" smtClean="0"/>
              <a:t>배</a:t>
            </a:r>
            <a:r>
              <a:rPr lang="en-US" altLang="ko-KR" dirty="0" smtClean="0"/>
              <a:t>, </a:t>
            </a:r>
            <a:r>
              <a:rPr lang="ko-KR" altLang="en-US" dirty="0" smtClean="0"/>
              <a:t>발생빈도 </a:t>
            </a:r>
            <a:r>
              <a:rPr lang="en-US" altLang="ko-KR" dirty="0" smtClean="0"/>
              <a:t>2</a:t>
            </a:r>
            <a:r>
              <a:rPr lang="ko-KR" altLang="en-US" dirty="0" smtClean="0"/>
              <a:t>배</a:t>
            </a:r>
            <a:endParaRPr lang="en-US" altLang="ko-KR" dirty="0" smtClean="0"/>
          </a:p>
          <a:p>
            <a:r>
              <a:rPr lang="en-US" altLang="ko-KR" dirty="0" smtClean="0"/>
              <a:t>Typhoon Haiyan in the Philippines(2013)</a:t>
            </a:r>
            <a:r>
              <a:rPr lang="en-US" altLang="ko-KR" sz="1200" b="0" i="0" kern="1200" dirty="0" smtClean="0">
                <a:solidFill>
                  <a:schemeClr val="tx1"/>
                </a:solidFill>
                <a:effectLst/>
                <a:latin typeface="+mn-lt"/>
                <a:ea typeface="+mn-ea"/>
                <a:cs typeface="+mn-cs"/>
              </a:rPr>
              <a:t> Warm sea surface temperatures are known to be a cause of </a:t>
            </a:r>
            <a:r>
              <a:rPr lang="en-US" altLang="ko-KR" sz="1200" b="0" i="0" u="none" strike="noStrike" kern="1200" dirty="0" smtClean="0">
                <a:solidFill>
                  <a:schemeClr val="tx1"/>
                </a:solidFill>
                <a:effectLst/>
                <a:latin typeface="+mn-lt"/>
                <a:ea typeface="+mn-ea"/>
                <a:cs typeface="+mn-cs"/>
                <a:hlinkClick r:id="rId3" tooltip="Tropical cyclogenesis"/>
              </a:rPr>
              <a:t>tropical </a:t>
            </a:r>
            <a:r>
              <a:rPr lang="en-US" altLang="ko-KR" sz="1200" b="0" i="0" u="none" strike="noStrike" kern="1200" dirty="0" err="1" smtClean="0">
                <a:solidFill>
                  <a:schemeClr val="tx1"/>
                </a:solidFill>
                <a:effectLst/>
                <a:latin typeface="+mn-lt"/>
                <a:ea typeface="+mn-ea"/>
                <a:cs typeface="+mn-cs"/>
                <a:hlinkClick r:id="rId3" tooltip="Tropical cyclogenesis"/>
              </a:rPr>
              <a:t>cyclogenesis</a:t>
            </a:r>
            <a:r>
              <a:rPr lang="en-US" altLang="ko-KR" sz="1200" b="0" i="0" kern="1200" dirty="0" smtClean="0">
                <a:solidFill>
                  <a:schemeClr val="tx1"/>
                </a:solidFill>
                <a:effectLst/>
                <a:latin typeface="+mn-lt"/>
                <a:ea typeface="+mn-ea"/>
                <a:cs typeface="+mn-cs"/>
              </a:rPr>
              <a:t> over the Earth's oceans.</a:t>
            </a:r>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6</a:t>
            </a:fld>
            <a:endParaRPr lang="ko-KR" altLang="en-US"/>
          </a:p>
        </p:txBody>
      </p:sp>
    </p:spTree>
    <p:extLst>
      <p:ext uri="{BB962C8B-B14F-4D97-AF65-F5344CB8AC3E}">
        <p14:creationId xmlns:p14="http://schemas.microsoft.com/office/powerpoint/2010/main" val="73110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2341D24-1570-470D-8EE4-95A7F95CE661}" type="slidenum">
              <a:rPr lang="ko-KR" altLang="en-US" smtClean="0"/>
              <a:pPr/>
              <a:t>8</a:t>
            </a:fld>
            <a:endParaRPr lang="ko-KR" altLang="en-US"/>
          </a:p>
        </p:txBody>
      </p:sp>
    </p:spTree>
    <p:extLst>
      <p:ext uri="{BB962C8B-B14F-4D97-AF65-F5344CB8AC3E}">
        <p14:creationId xmlns:p14="http://schemas.microsoft.com/office/powerpoint/2010/main" val="32863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슬라이드 이미지 개체 틀 1"/>
          <p:cNvSpPr>
            <a:spLocks noGrp="1" noRot="1" noChangeAspect="1" noTextEdit="1"/>
          </p:cNvSpPr>
          <p:nvPr>
            <p:ph type="sldImg"/>
          </p:nvPr>
        </p:nvSpPr>
        <p:spPr>
          <a:ln/>
        </p:spPr>
      </p:sp>
      <p:sp>
        <p:nvSpPr>
          <p:cNvPr id="75779" name="슬라이드 노트 개체 틀 2"/>
          <p:cNvSpPr>
            <a:spLocks noGrp="1"/>
          </p:cNvSpPr>
          <p:nvPr>
            <p:ph type="body" idx="1"/>
          </p:nvPr>
        </p:nvSpPr>
        <p:spPr>
          <a:noFill/>
          <a:ln/>
        </p:spPr>
        <p:txBody>
          <a:bodyPr/>
          <a:lstStyle/>
          <a:p>
            <a:r>
              <a:rPr lang="ko-KR" altLang="en-US" dirty="0" smtClean="0"/>
              <a:t>아시아</a:t>
            </a:r>
            <a:r>
              <a:rPr lang="ko-KR" altLang="en-US" baseline="0" dirty="0" smtClean="0"/>
              <a:t> 기후변화의 피해는 특히 사막화가 있는데</a:t>
            </a:r>
            <a:r>
              <a:rPr lang="en-US" altLang="ko-KR" baseline="0" dirty="0" smtClean="0"/>
              <a:t>, </a:t>
            </a:r>
            <a:r>
              <a:rPr lang="ko-KR" altLang="en-US" baseline="0" dirty="0" smtClean="0"/>
              <a:t>그 중 가장 큰 피해를 입고 있는 국가는 바로 </a:t>
            </a:r>
            <a:r>
              <a:rPr lang="en-US" altLang="ko-KR" baseline="0" dirty="0" smtClean="0"/>
              <a:t>‘</a:t>
            </a:r>
            <a:r>
              <a:rPr lang="ko-KR" altLang="en-US" baseline="0" dirty="0" smtClean="0"/>
              <a:t>몽골</a:t>
            </a:r>
            <a:r>
              <a:rPr lang="en-US" altLang="ko-KR" baseline="0" dirty="0" smtClean="0"/>
              <a:t>’</a:t>
            </a:r>
            <a:r>
              <a:rPr lang="ko-KR" altLang="en-US" baseline="0" dirty="0" smtClean="0"/>
              <a:t>입니다</a:t>
            </a:r>
            <a:r>
              <a:rPr lang="en-US" altLang="ko-KR" baseline="0" dirty="0" smtClean="0"/>
              <a:t>. </a:t>
            </a:r>
            <a:r>
              <a:rPr lang="ko-KR" altLang="en-US" baseline="0" dirty="0" smtClean="0"/>
              <a:t>몽골은 변변한 공장 하나 없는</a:t>
            </a:r>
            <a:r>
              <a:rPr lang="en-US" altLang="ko-KR" baseline="0" dirty="0" smtClean="0"/>
              <a:t>, </a:t>
            </a:r>
            <a:r>
              <a:rPr lang="ko-KR" altLang="en-US" baseline="0" dirty="0" smtClean="0"/>
              <a:t>온실가스를 유발하지 않는 국가이지만 </a:t>
            </a:r>
            <a:r>
              <a:rPr lang="en-US" altLang="ko-KR" baseline="0" dirty="0" smtClean="0"/>
              <a:t>‘</a:t>
            </a:r>
            <a:r>
              <a:rPr lang="ko-KR" altLang="en-US" baseline="0" dirty="0" smtClean="0"/>
              <a:t>사막화</a:t>
            </a:r>
            <a:r>
              <a:rPr lang="en-US" altLang="ko-KR" baseline="0" dirty="0" smtClean="0"/>
              <a:t>’</a:t>
            </a:r>
            <a:r>
              <a:rPr lang="ko-KR" altLang="en-US" baseline="0" dirty="0" smtClean="0"/>
              <a:t>의 형태로 기후변화 최대 피해국입니다</a:t>
            </a:r>
            <a:r>
              <a:rPr lang="en-US" altLang="ko-KR" baseline="0" dirty="0" smtClean="0"/>
              <a:t>. </a:t>
            </a:r>
            <a:endParaRPr lang="ko-KR" altLang="en-US" dirty="0" smtClean="0"/>
          </a:p>
        </p:txBody>
      </p:sp>
      <p:sp>
        <p:nvSpPr>
          <p:cNvPr id="75780" name="슬라이드 번호 개체 틀 3"/>
          <p:cNvSpPr>
            <a:spLocks noGrp="1"/>
          </p:cNvSpPr>
          <p:nvPr>
            <p:ph type="sldNum" sz="quarter" idx="5"/>
          </p:nvPr>
        </p:nvSpPr>
        <p:spPr>
          <a:noFill/>
        </p:spPr>
        <p:txBody>
          <a:bodyPr/>
          <a:lstStyle/>
          <a:p>
            <a:fld id="{D4DF42C5-6203-47F2-A01B-9535C59B47B1}" type="slidenum">
              <a:rPr lang="en-US" altLang="ko-KR" smtClean="0"/>
              <a:pPr/>
              <a:t>9</a:t>
            </a:fld>
            <a:endParaRPr lang="en-US" altLang="ko-K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슬라이드 이미지 개체 틀 1"/>
          <p:cNvSpPr>
            <a:spLocks noGrp="1" noRot="1" noChangeAspect="1" noTextEdit="1"/>
          </p:cNvSpPr>
          <p:nvPr>
            <p:ph type="sldImg"/>
          </p:nvPr>
        </p:nvSpPr>
        <p:spPr>
          <a:ln/>
        </p:spPr>
      </p:sp>
      <p:sp>
        <p:nvSpPr>
          <p:cNvPr id="75779" name="슬라이드 노트 개체 틀 2"/>
          <p:cNvSpPr>
            <a:spLocks noGrp="1"/>
          </p:cNvSpPr>
          <p:nvPr>
            <p:ph type="body" idx="1"/>
          </p:nvPr>
        </p:nvSpPr>
        <p:spPr>
          <a:noFill/>
          <a:ln/>
        </p:spPr>
        <p:txBody>
          <a:bodyPr/>
          <a:lstStyle/>
          <a:p>
            <a:r>
              <a:rPr lang="ko-KR" altLang="en-US" dirty="0" smtClean="0"/>
              <a:t>아시아</a:t>
            </a:r>
            <a:r>
              <a:rPr lang="ko-KR" altLang="en-US" baseline="0" dirty="0" smtClean="0"/>
              <a:t> 기후변화의 피해는 특히 사막화가 있는데</a:t>
            </a:r>
            <a:r>
              <a:rPr lang="en-US" altLang="ko-KR" baseline="0" dirty="0" smtClean="0"/>
              <a:t>, </a:t>
            </a:r>
            <a:r>
              <a:rPr lang="ko-KR" altLang="en-US" baseline="0" dirty="0" smtClean="0"/>
              <a:t>그 중 가장 큰 피해를 입고 있는 국가는 바로 </a:t>
            </a:r>
            <a:r>
              <a:rPr lang="en-US" altLang="ko-KR" baseline="0" dirty="0" smtClean="0"/>
              <a:t>‘</a:t>
            </a:r>
            <a:r>
              <a:rPr lang="ko-KR" altLang="en-US" baseline="0" dirty="0" smtClean="0"/>
              <a:t>몽골</a:t>
            </a:r>
            <a:r>
              <a:rPr lang="en-US" altLang="ko-KR" baseline="0" dirty="0" smtClean="0"/>
              <a:t>’</a:t>
            </a:r>
            <a:r>
              <a:rPr lang="ko-KR" altLang="en-US" baseline="0" dirty="0" smtClean="0"/>
              <a:t>입니다</a:t>
            </a:r>
            <a:r>
              <a:rPr lang="en-US" altLang="ko-KR" baseline="0" dirty="0" smtClean="0"/>
              <a:t>. </a:t>
            </a:r>
            <a:r>
              <a:rPr lang="ko-KR" altLang="en-US" baseline="0" dirty="0" smtClean="0"/>
              <a:t>몽골은 변변한 공장 하나 없는</a:t>
            </a:r>
            <a:r>
              <a:rPr lang="en-US" altLang="ko-KR" baseline="0" dirty="0" smtClean="0"/>
              <a:t>, </a:t>
            </a:r>
            <a:r>
              <a:rPr lang="ko-KR" altLang="en-US" baseline="0" dirty="0" smtClean="0"/>
              <a:t>온실가스를 유발하지 않는 국가이지만 </a:t>
            </a:r>
            <a:r>
              <a:rPr lang="en-US" altLang="ko-KR" baseline="0" dirty="0" smtClean="0"/>
              <a:t>‘</a:t>
            </a:r>
            <a:r>
              <a:rPr lang="ko-KR" altLang="en-US" baseline="0" dirty="0" smtClean="0"/>
              <a:t>사막화</a:t>
            </a:r>
            <a:r>
              <a:rPr lang="en-US" altLang="ko-KR" baseline="0" dirty="0" smtClean="0"/>
              <a:t>’</a:t>
            </a:r>
            <a:r>
              <a:rPr lang="ko-KR" altLang="en-US" baseline="0" dirty="0" smtClean="0"/>
              <a:t>의 형태로 기후변화 최대 피해국입니다</a:t>
            </a:r>
            <a:r>
              <a:rPr lang="en-US" altLang="ko-KR" baseline="0" dirty="0" smtClean="0"/>
              <a:t>. </a:t>
            </a:r>
            <a:endParaRPr lang="ko-KR" altLang="en-US" dirty="0" smtClean="0"/>
          </a:p>
        </p:txBody>
      </p:sp>
      <p:sp>
        <p:nvSpPr>
          <p:cNvPr id="75780" name="슬라이드 번호 개체 틀 3"/>
          <p:cNvSpPr>
            <a:spLocks noGrp="1"/>
          </p:cNvSpPr>
          <p:nvPr>
            <p:ph type="sldNum" sz="quarter" idx="5"/>
          </p:nvPr>
        </p:nvSpPr>
        <p:spPr>
          <a:noFill/>
        </p:spPr>
        <p:txBody>
          <a:bodyPr/>
          <a:lstStyle/>
          <a:p>
            <a:fld id="{D4DF42C5-6203-47F2-A01B-9535C59B47B1}" type="slidenum">
              <a:rPr lang="en-US" altLang="ko-KR" smtClean="0"/>
              <a:pPr/>
              <a:t>10</a:t>
            </a:fld>
            <a:endParaRPr lang="en-US" altLang="ko-K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슬라이드 이미지 개체 틀 1"/>
          <p:cNvSpPr>
            <a:spLocks noGrp="1" noRot="1" noChangeAspect="1" noTextEdit="1"/>
          </p:cNvSpPr>
          <p:nvPr>
            <p:ph type="sldImg"/>
          </p:nvPr>
        </p:nvSpPr>
        <p:spPr>
          <a:ln/>
        </p:spPr>
      </p:sp>
      <p:sp>
        <p:nvSpPr>
          <p:cNvPr id="86019" name="슬라이드 노트 개체 틀 2"/>
          <p:cNvSpPr>
            <a:spLocks noGrp="1"/>
          </p:cNvSpPr>
          <p:nvPr>
            <p:ph type="body" idx="1"/>
          </p:nvPr>
        </p:nvSpPr>
        <p:spPr>
          <a:noFill/>
          <a:ln/>
        </p:spPr>
        <p:txBody>
          <a:bodyPr/>
          <a:lstStyle/>
          <a:p>
            <a:endParaRPr lang="ko-KR" altLang="en-US" dirty="0" smtClean="0"/>
          </a:p>
        </p:txBody>
      </p:sp>
      <p:sp>
        <p:nvSpPr>
          <p:cNvPr id="86020" name="슬라이드 번호 개체 틀 3"/>
          <p:cNvSpPr>
            <a:spLocks noGrp="1"/>
          </p:cNvSpPr>
          <p:nvPr>
            <p:ph type="sldNum" sz="quarter" idx="5"/>
          </p:nvPr>
        </p:nvSpPr>
        <p:spPr>
          <a:noFill/>
        </p:spPr>
        <p:txBody>
          <a:bodyPr/>
          <a:lstStyle/>
          <a:p>
            <a:fld id="{BB0F5702-59EB-45D2-AD0B-9310E3FB71B6}" type="slidenum">
              <a:rPr lang="en-US" altLang="ko-KR" smtClean="0"/>
              <a:pPr/>
              <a:t>11</a:t>
            </a:fld>
            <a:endParaRPr lang="en-US" altLang="ko-K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슬라이드 이미지 개체 틀 1"/>
          <p:cNvSpPr>
            <a:spLocks noGrp="1" noRot="1" noChangeAspect="1" noTextEdit="1"/>
          </p:cNvSpPr>
          <p:nvPr>
            <p:ph type="sldImg"/>
          </p:nvPr>
        </p:nvSpPr>
        <p:spPr>
          <a:ln/>
        </p:spPr>
      </p:sp>
      <p:sp>
        <p:nvSpPr>
          <p:cNvPr id="86019" name="슬라이드 노트 개체 틀 2"/>
          <p:cNvSpPr>
            <a:spLocks noGrp="1"/>
          </p:cNvSpPr>
          <p:nvPr>
            <p:ph type="body" idx="1"/>
          </p:nvPr>
        </p:nvSpPr>
        <p:spPr>
          <a:noFill/>
          <a:ln/>
        </p:spPr>
        <p:txBody>
          <a:bodyPr/>
          <a:lstStyle/>
          <a:p>
            <a:endParaRPr lang="ko-KR" altLang="en-US" dirty="0" smtClean="0"/>
          </a:p>
        </p:txBody>
      </p:sp>
      <p:sp>
        <p:nvSpPr>
          <p:cNvPr id="86020" name="슬라이드 번호 개체 틀 3"/>
          <p:cNvSpPr>
            <a:spLocks noGrp="1"/>
          </p:cNvSpPr>
          <p:nvPr>
            <p:ph type="sldNum" sz="quarter" idx="5"/>
          </p:nvPr>
        </p:nvSpPr>
        <p:spPr>
          <a:noFill/>
        </p:spPr>
        <p:txBody>
          <a:bodyPr/>
          <a:lstStyle/>
          <a:p>
            <a:fld id="{BB0F5702-59EB-45D2-AD0B-9310E3FB71B6}" type="slidenum">
              <a:rPr lang="en-US" altLang="ko-KR" smtClean="0"/>
              <a:pPr/>
              <a:t>12</a:t>
            </a:fld>
            <a:endParaRPr lang="en-US" altLang="ko-K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45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29988886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362083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287845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213692" y="131490"/>
            <a:ext cx="7886700" cy="698071"/>
          </a:xfrm>
        </p:spPr>
        <p:txBody>
          <a:bodyPr/>
          <a:lstStyle>
            <a:lvl1pPr>
              <a:defRPr>
                <a:latin typeface="+mj-lt"/>
              </a:defRPr>
            </a:lvl1pPr>
          </a:lstStyle>
          <a:p>
            <a:r>
              <a:rPr lang="ko-KR" altLang="en-US" smtClean="0"/>
              <a:t>마스터 제목 스타일 편집</a:t>
            </a:r>
            <a:endParaRPr lang="ko-KR" altLang="en-US"/>
          </a:p>
        </p:txBody>
      </p:sp>
      <p:sp>
        <p:nvSpPr>
          <p:cNvPr id="3" name="내용 개체 틀 2"/>
          <p:cNvSpPr>
            <a:spLocks noGrp="1"/>
          </p:cNvSpPr>
          <p:nvPr>
            <p:ph idx="1"/>
          </p:nvPr>
        </p:nvSpPr>
        <p:spPr>
          <a:xfrm>
            <a:off x="628650" y="1340768"/>
            <a:ext cx="7886700" cy="483619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grpSp>
        <p:nvGrpSpPr>
          <p:cNvPr id="7" name="그룹 6"/>
          <p:cNvGrpSpPr/>
          <p:nvPr userDrawn="1"/>
        </p:nvGrpSpPr>
        <p:grpSpPr>
          <a:xfrm rot="16200000">
            <a:off x="4548766" y="-3659718"/>
            <a:ext cx="51143" cy="9144001"/>
            <a:chOff x="-12855" y="-1"/>
            <a:chExt cx="192367" cy="6858002"/>
          </a:xfrm>
        </p:grpSpPr>
        <p:sp>
          <p:nvSpPr>
            <p:cNvPr id="8" name="직사각형 7"/>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9" name="그룹 8"/>
            <p:cNvGrpSpPr/>
            <p:nvPr/>
          </p:nvGrpSpPr>
          <p:grpSpPr>
            <a:xfrm rot="5400000">
              <a:off x="-2747220" y="2734519"/>
              <a:ext cx="5661251" cy="192212"/>
              <a:chOff x="-9098" y="2324852"/>
              <a:chExt cx="9159599" cy="2061960"/>
            </a:xfrm>
            <a:effectLst/>
          </p:grpSpPr>
          <p:sp>
            <p:nvSpPr>
              <p:cNvPr id="10" name="직사각형 9"/>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1" name="직사각형 10"/>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2" name="직사각형 11"/>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pic>
        <p:nvPicPr>
          <p:cNvPr id="13" name="Picture 6" descr="G:\푸른아시아_영문로고JPG\En_GAN_4.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39658" y="43639"/>
            <a:ext cx="770718" cy="80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5930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b"/>
          <a:lstStyle>
            <a:lvl1pPr>
              <a:defRPr sz="45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32613514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38040080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26180219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15178562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208781FD-F48D-4723-8965-D920426B4974}" type="slidenum">
              <a:rPr lang="ko-KR" altLang="en-US" smtClean="0"/>
              <a:pPr/>
              <a:t>‹#›</a:t>
            </a:fld>
            <a:endParaRPr lang="ko-KR" altLang="en-US"/>
          </a:p>
        </p:txBody>
      </p:sp>
      <p:grpSp>
        <p:nvGrpSpPr>
          <p:cNvPr id="5" name="그룹 4"/>
          <p:cNvGrpSpPr/>
          <p:nvPr userDrawn="1"/>
        </p:nvGrpSpPr>
        <p:grpSpPr>
          <a:xfrm rot="16200000">
            <a:off x="4548766" y="-3659718"/>
            <a:ext cx="51143" cy="9144001"/>
            <a:chOff x="-12855" y="-1"/>
            <a:chExt cx="192367" cy="6858002"/>
          </a:xfrm>
        </p:grpSpPr>
        <p:sp>
          <p:nvSpPr>
            <p:cNvPr id="6" name="직사각형 5"/>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7" name="그룹 6"/>
            <p:cNvGrpSpPr/>
            <p:nvPr/>
          </p:nvGrpSpPr>
          <p:grpSpPr>
            <a:xfrm rot="5400000">
              <a:off x="-2747220" y="2734519"/>
              <a:ext cx="5661251" cy="192212"/>
              <a:chOff x="-9098" y="2324852"/>
              <a:chExt cx="9159599" cy="2061960"/>
            </a:xfrm>
            <a:effectLst/>
          </p:grpSpPr>
          <p:sp>
            <p:nvSpPr>
              <p:cNvPr id="8" name="직사각형 7"/>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9" name="직사각형 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0" name="직사각형 9"/>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spTree>
    <p:extLst>
      <p:ext uri="{BB962C8B-B14F-4D97-AF65-F5344CB8AC3E}">
        <p14:creationId xmlns:p14="http://schemas.microsoft.com/office/powerpoint/2010/main" val="27988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226656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59E2648-5C8D-4992-8ED4-FE323F3F9C61}" type="datetimeFigureOut">
              <a:rPr lang="ko-KR" altLang="en-US" smtClean="0"/>
              <a:pPr/>
              <a:t>2014-11-21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1417529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9E2648-5C8D-4992-8ED4-FE323F3F9C61}" type="datetimeFigureOut">
              <a:rPr lang="ko-KR" altLang="en-US" smtClean="0"/>
              <a:pPr/>
              <a:t>2014-11-21</a:t>
            </a:fld>
            <a:endParaRPr lang="ko-KR" altLang="en-US"/>
          </a:p>
        </p:txBody>
      </p:sp>
      <p:sp>
        <p:nvSpPr>
          <p:cNvPr id="5" name="바닥글 개체 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8781FD-F48D-4723-8965-D920426B4974}" type="slidenum">
              <a:rPr lang="ko-KR" altLang="en-US" smtClean="0"/>
              <a:pPr/>
              <a:t>‹#›</a:t>
            </a:fld>
            <a:endParaRPr lang="ko-KR" altLang="en-US"/>
          </a:p>
        </p:txBody>
      </p:sp>
    </p:spTree>
    <p:extLst>
      <p:ext uri="{BB962C8B-B14F-4D97-AF65-F5344CB8AC3E}">
        <p14:creationId xmlns:p14="http://schemas.microsoft.com/office/powerpoint/2010/main" val="29602069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그룹 3"/>
          <p:cNvGrpSpPr/>
          <p:nvPr/>
        </p:nvGrpSpPr>
        <p:grpSpPr>
          <a:xfrm>
            <a:off x="-12855" y="-1"/>
            <a:ext cx="192367" cy="6858002"/>
            <a:chOff x="-12855" y="-1"/>
            <a:chExt cx="192367" cy="6858002"/>
          </a:xfrm>
        </p:grpSpPr>
        <p:sp>
          <p:nvSpPr>
            <p:cNvPr id="45" name="직사각형 44"/>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35" name="그룹 34"/>
            <p:cNvGrpSpPr/>
            <p:nvPr/>
          </p:nvGrpSpPr>
          <p:grpSpPr>
            <a:xfrm rot="5400000">
              <a:off x="-2747220" y="2734519"/>
              <a:ext cx="5661251" cy="192212"/>
              <a:chOff x="-9098" y="2324852"/>
              <a:chExt cx="9159599" cy="2061960"/>
            </a:xfrm>
            <a:effectLst/>
          </p:grpSpPr>
          <p:sp>
            <p:nvSpPr>
              <p:cNvPr id="36" name="직사각형 35"/>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39" name="직사각형 3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37" name="직사각형 36"/>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cxnSp>
        <p:nvCxnSpPr>
          <p:cNvPr id="47" name="직선 연결선 46"/>
          <p:cNvCxnSpPr/>
          <p:nvPr/>
        </p:nvCxnSpPr>
        <p:spPr>
          <a:xfrm>
            <a:off x="3419872" y="2762459"/>
            <a:ext cx="2376264" cy="0"/>
          </a:xfrm>
          <a:prstGeom prst="line">
            <a:avLst/>
          </a:prstGeom>
          <a:ln>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pic>
        <p:nvPicPr>
          <p:cNvPr id="18" name="Picture 7" descr="\\Gan_db\office\logo\2013 푸른아시아 로고\푸른아시아심볼로고_한글_수정본.jpg"/>
          <p:cNvPicPr>
            <a:picLocks noChangeAspect="1" noChangeArrowheads="1"/>
          </p:cNvPicPr>
          <p:nvPr/>
        </p:nvPicPr>
        <p:blipFill>
          <a:blip r:embed="rId2" cstate="print"/>
          <a:srcRect/>
          <a:stretch>
            <a:fillRect/>
          </a:stretch>
        </p:blipFill>
        <p:spPr bwMode="auto">
          <a:xfrm>
            <a:off x="2699792" y="2848332"/>
            <a:ext cx="3798099" cy="2596793"/>
          </a:xfrm>
          <a:prstGeom prst="rect">
            <a:avLst/>
          </a:prstGeom>
          <a:noFill/>
        </p:spPr>
      </p:pic>
      <p:sp>
        <p:nvSpPr>
          <p:cNvPr id="10" name="TextBox 9"/>
          <p:cNvSpPr txBox="1"/>
          <p:nvPr/>
        </p:nvSpPr>
        <p:spPr>
          <a:xfrm>
            <a:off x="-12855" y="5742046"/>
            <a:ext cx="9156855" cy="523220"/>
          </a:xfrm>
          <a:prstGeom prst="rect">
            <a:avLst/>
          </a:prstGeom>
          <a:noFill/>
        </p:spPr>
        <p:txBody>
          <a:bodyPr wrap="square" rtlCol="0">
            <a:spAutoFit/>
          </a:bodyPr>
          <a:lstStyle/>
          <a:p>
            <a:pPr marL="342900" lvl="0" indent="-342900" algn="ctr">
              <a:spcBef>
                <a:spcPct val="20000"/>
              </a:spcBef>
              <a:defRPr/>
            </a:pPr>
            <a:r>
              <a:rPr lang="en-US" altLang="ko-KR" sz="2800" dirty="0">
                <a:latin typeface="HY동녘B" pitchFamily="18" charset="-127"/>
                <a:ea typeface="HY동녘B" pitchFamily="18" charset="-127"/>
              </a:rPr>
              <a:t>Green Asia Network / </a:t>
            </a:r>
            <a:r>
              <a:rPr lang="en-US" altLang="ko-KR" sz="2800" dirty="0" err="1">
                <a:latin typeface="HY동녘B" pitchFamily="18" charset="-127"/>
                <a:ea typeface="HY동녘B" pitchFamily="18" charset="-127"/>
              </a:rPr>
              <a:t>Ko</a:t>
            </a:r>
            <a:r>
              <a:rPr lang="en-US" altLang="ko-KR" sz="2800" dirty="0">
                <a:latin typeface="HY동녘B" pitchFamily="18" charset="-127"/>
                <a:ea typeface="HY동녘B" pitchFamily="18" charset="-127"/>
              </a:rPr>
              <a:t>, </a:t>
            </a:r>
            <a:r>
              <a:rPr lang="en-US" altLang="ko-KR" sz="2800" dirty="0" smtClean="0">
                <a:latin typeface="HY동녘B" pitchFamily="18" charset="-127"/>
                <a:ea typeface="HY동녘B" pitchFamily="18" charset="-127"/>
              </a:rPr>
              <a:t>Jae </a:t>
            </a:r>
            <a:r>
              <a:rPr lang="en-US" altLang="ko-KR" sz="2800" dirty="0" err="1">
                <a:latin typeface="HY동녘B" pitchFamily="18" charset="-127"/>
                <a:ea typeface="HY동녘B" pitchFamily="18" charset="-127"/>
              </a:rPr>
              <a:t>Kwang</a:t>
            </a:r>
            <a:endParaRPr lang="en-US" altLang="ko-KR" sz="2800" dirty="0">
              <a:latin typeface="HY동녘B" pitchFamily="18" charset="-127"/>
              <a:ea typeface="HY동녘B" pitchFamily="18" charset="-127"/>
            </a:endParaRPr>
          </a:p>
        </p:txBody>
      </p:sp>
      <p:grpSp>
        <p:nvGrpSpPr>
          <p:cNvPr id="33" name="그룹 32"/>
          <p:cNvGrpSpPr/>
          <p:nvPr/>
        </p:nvGrpSpPr>
        <p:grpSpPr>
          <a:xfrm>
            <a:off x="971601" y="332656"/>
            <a:ext cx="7272807" cy="778901"/>
            <a:chOff x="984301" y="2920769"/>
            <a:chExt cx="7086712" cy="850284"/>
          </a:xfrm>
        </p:grpSpPr>
        <p:grpSp>
          <p:nvGrpSpPr>
            <p:cNvPr id="34" name="그룹 33"/>
            <p:cNvGrpSpPr/>
            <p:nvPr/>
          </p:nvGrpSpPr>
          <p:grpSpPr>
            <a:xfrm>
              <a:off x="1075274" y="2920769"/>
              <a:ext cx="6995739" cy="850284"/>
              <a:chOff x="1032657" y="2871847"/>
              <a:chExt cx="7031090" cy="940590"/>
            </a:xfrm>
          </p:grpSpPr>
          <p:sp>
            <p:nvSpPr>
              <p:cNvPr id="40" name="모서리가 둥근 직사각형 39"/>
              <p:cNvSpPr/>
              <p:nvPr/>
            </p:nvSpPr>
            <p:spPr>
              <a:xfrm>
                <a:off x="1080252" y="2913137"/>
                <a:ext cx="6983495" cy="899300"/>
              </a:xfrm>
              <a:prstGeom prst="roundRect">
                <a:avLst/>
              </a:prstGeom>
              <a:solidFill>
                <a:srgbClr val="ED7D3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500" spc="-100" dirty="0" smtClean="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rPr>
                  <a:t> Global Social Economy Forum</a:t>
                </a:r>
                <a:endParaRPr lang="ko-KR" altLang="en-US" sz="3500"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41" name="양쪽 모서리가 둥근 사각형 40"/>
              <p:cNvSpPr/>
              <p:nvPr/>
            </p:nvSpPr>
            <p:spPr>
              <a:xfrm rot="15743324">
                <a:off x="826086" y="3078418"/>
                <a:ext cx="919579" cy="506438"/>
              </a:xfrm>
              <a:prstGeom prst="round2SameRect">
                <a:avLst/>
              </a:prstGeom>
              <a:solidFill>
                <a:srgbClr val="EF8D4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8" name="TextBox 37"/>
            <p:cNvSpPr txBox="1"/>
            <p:nvPr/>
          </p:nvSpPr>
          <p:spPr>
            <a:xfrm>
              <a:off x="984301" y="2949838"/>
              <a:ext cx="984265" cy="772761"/>
            </a:xfrm>
            <a:prstGeom prst="rect">
              <a:avLst/>
            </a:prstGeom>
            <a:noFill/>
            <a:effectLst>
              <a:outerShdw blurRad="63500" algn="ctr" rotWithShape="0">
                <a:prstClr val="black">
                  <a:alpha val="40000"/>
                </a:prstClr>
              </a:outerShdw>
            </a:effectLst>
          </p:spPr>
          <p:txBody>
            <a:bodyPr wrap="square" rtlCol="0">
              <a:spAutoFit/>
            </a:bodyPr>
            <a:lstStyle/>
            <a:p>
              <a:pPr algn="ctr"/>
              <a:endParaRPr lang="ko-KR" altLang="en-US" sz="4000" spc="-100" dirty="0">
                <a:ln>
                  <a:solidFill>
                    <a:prstClr val="white">
                      <a:alpha val="5000"/>
                    </a:prstClr>
                  </a:solidFill>
                </a:ln>
                <a:solidFill>
                  <a:prstClr val="white"/>
                </a:solidFill>
                <a:effectLst>
                  <a:outerShdw blurRad="63500" algn="ctr" rotWithShape="0">
                    <a:prstClr val="black">
                      <a:alpha val="40000"/>
                    </a:prstClr>
                  </a:outerShdw>
                </a:effectLst>
                <a:latin typeface="-윤고딕310" panose="02030504000101010101" pitchFamily="18" charset="-127"/>
                <a:ea typeface="-윤고딕310" panose="02030504000101010101" pitchFamily="18" charset="-127"/>
              </a:endParaRPr>
            </a:p>
          </p:txBody>
        </p:sp>
      </p:grpSp>
      <p:sp>
        <p:nvSpPr>
          <p:cNvPr id="16" name="직사각형 15"/>
          <p:cNvSpPr/>
          <p:nvPr/>
        </p:nvSpPr>
        <p:spPr>
          <a:xfrm>
            <a:off x="1259632" y="1340768"/>
            <a:ext cx="6696744" cy="1384995"/>
          </a:xfrm>
          <a:prstGeom prst="rect">
            <a:avLst/>
          </a:prstGeom>
        </p:spPr>
        <p:txBody>
          <a:bodyPr wrap="square">
            <a:spAutoFit/>
          </a:bodyPr>
          <a:lstStyle/>
          <a:p>
            <a:pPr lvl="0" algn="ctr">
              <a:spcBef>
                <a:spcPct val="0"/>
              </a:spcBef>
            </a:pPr>
            <a:r>
              <a:rPr lang="en-US" altLang="ko-KR" sz="2800" dirty="0" smtClean="0">
                <a:latin typeface="HY동녘B" pitchFamily="18" charset="-127"/>
                <a:ea typeface="HY동녘B" pitchFamily="18" charset="-127"/>
              </a:rPr>
              <a:t>Activities for Combating Desertification and Achieving  Local Sustainability in Mongolia </a:t>
            </a:r>
            <a:endParaRPr lang="ko-KR" altLang="en-US" sz="2800" dirty="0">
              <a:latin typeface="HY동녘B" pitchFamily="18" charset="-127"/>
              <a:ea typeface="HY동녘B" pitchFamily="18" charset="-127"/>
            </a:endParaRPr>
          </a:p>
        </p:txBody>
      </p:sp>
    </p:spTree>
    <p:extLst>
      <p:ext uri="{BB962C8B-B14F-4D97-AF65-F5344CB8AC3E}">
        <p14:creationId xmlns:p14="http://schemas.microsoft.com/office/powerpoint/2010/main" val="3546931947"/>
      </p:ext>
    </p:extLst>
  </p:cSld>
  <p:clrMapOvr>
    <a:masterClrMapping/>
  </p:clrMapOvr>
  <mc:AlternateContent xmlns:mc="http://schemas.openxmlformats.org/markup-compatibility/2006" xmlns:p14="http://schemas.microsoft.com/office/powerpoint/2010/main">
    <mc:Choice Requires="p14">
      <p:transition p14:dur="0" advTm="4211"/>
    </mc:Choice>
    <mc:Fallback xmlns="">
      <p:transition advTm="421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2" name="슬라이드 번호 개체 틀 1"/>
          <p:cNvSpPr>
            <a:spLocks noGrp="1"/>
          </p:cNvSpPr>
          <p:nvPr>
            <p:ph type="sldNum" sz="quarter" idx="4294967295"/>
          </p:nvPr>
        </p:nvSpPr>
        <p:spPr>
          <a:xfrm>
            <a:off x="6457950" y="6356351"/>
            <a:ext cx="2057400" cy="365125"/>
          </a:xfrm>
        </p:spPr>
        <p:txBody>
          <a:bodyPr/>
          <a:lstStyle/>
          <a:p>
            <a:fld id="{E021A989-0F1A-4D02-86C0-22A2F7850448}" type="slidenum">
              <a:rPr lang="ko-KR" altLang="en-US" smtClean="0"/>
              <a:pPr/>
              <a:t>10</a:t>
            </a:fld>
            <a:endParaRPr lang="ko-KR" altLang="en-US"/>
          </a:p>
        </p:txBody>
      </p:sp>
      <p:sp>
        <p:nvSpPr>
          <p:cNvPr id="6"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The impact of Climate Change in Mongolia</a:t>
            </a:r>
            <a:endParaRPr lang="ko-KR" altLang="en-US" sz="2400" b="1" dirty="0"/>
          </a:p>
        </p:txBody>
      </p:sp>
      <p:pic>
        <p:nvPicPr>
          <p:cNvPr id="7" name="Picture 3" descr="C:\Users\song\Desktop\푸른아시아\pictures-2014-11-16\pictures\크기변환_사막화현황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1700"/>
            <a:ext cx="9144000" cy="5906300"/>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descr="현황4.jpg"/>
          <p:cNvPicPr>
            <a:picLocks noChangeAspect="1"/>
          </p:cNvPicPr>
          <p:nvPr/>
        </p:nvPicPr>
        <p:blipFill>
          <a:blip r:embed="rId4"/>
          <a:srcRect/>
          <a:stretch>
            <a:fillRect/>
          </a:stretch>
        </p:blipFill>
        <p:spPr bwMode="auto">
          <a:xfrm>
            <a:off x="-2" y="951138"/>
            <a:ext cx="9144002" cy="5906862"/>
          </a:xfrm>
          <a:prstGeom prst="rect">
            <a:avLst/>
          </a:prstGeom>
          <a:noFill/>
          <a:ln w="9525">
            <a:noFill/>
            <a:miter lim="800000"/>
            <a:headEnd/>
            <a:tailEnd/>
          </a:ln>
        </p:spPr>
      </p:pic>
      <p:sp>
        <p:nvSpPr>
          <p:cNvPr id="11" name="직사각형 10"/>
          <p:cNvSpPr/>
          <p:nvPr/>
        </p:nvSpPr>
        <p:spPr>
          <a:xfrm>
            <a:off x="-1" y="2996952"/>
            <a:ext cx="9128815" cy="1754326"/>
          </a:xfrm>
          <a:prstGeom prst="rect">
            <a:avLst/>
          </a:prstGeom>
          <a:solidFill>
            <a:schemeClr val="tx1">
              <a:alpha val="52000"/>
            </a:schemeClr>
          </a:solidFill>
        </p:spPr>
        <p:txBody>
          <a:bodyPr wrap="square" anchor="ctr">
            <a:spAutoFit/>
          </a:bodyPr>
          <a:lstStyle/>
          <a:p>
            <a:pPr marL="2514600">
              <a:lnSpc>
                <a:spcPct val="150000"/>
              </a:lnSpc>
              <a:buFont typeface="Wingdings" pitchFamily="2" charset="2"/>
              <a:buNone/>
              <a:defRPr/>
            </a:pPr>
            <a:r>
              <a:rPr lang="en-US" altLang="ko-KR" b="1" dirty="0" smtClean="0">
                <a:solidFill>
                  <a:schemeClr val="bg1"/>
                </a:solidFill>
                <a:effectLst>
                  <a:outerShdw blurRad="38100" dist="38100" dir="2700000" algn="tl">
                    <a:srgbClr val="000000">
                      <a:alpha val="43137"/>
                    </a:srgbClr>
                  </a:outerShdw>
                </a:effectLst>
                <a:latin typeface="+mn-ea"/>
              </a:rPr>
              <a:t>Disappearance </a:t>
            </a:r>
            <a:r>
              <a:rPr lang="en-US" altLang="ko-KR" b="1" dirty="0">
                <a:solidFill>
                  <a:schemeClr val="bg1"/>
                </a:solidFill>
                <a:effectLst>
                  <a:outerShdw blurRad="38100" dist="38100" dir="2700000" algn="tl">
                    <a:srgbClr val="000000">
                      <a:alpha val="43137"/>
                    </a:srgbClr>
                  </a:outerShdw>
                </a:effectLst>
                <a:latin typeface="+mn-ea"/>
              </a:rPr>
              <a:t>of</a:t>
            </a:r>
          </a:p>
          <a:p>
            <a:pPr marL="2514600">
              <a:lnSpc>
                <a:spcPct val="150000"/>
              </a:lnSpc>
              <a:defRPr/>
            </a:pPr>
            <a:r>
              <a:rPr lang="en-US" altLang="ko-KR" b="1" dirty="0">
                <a:solidFill>
                  <a:schemeClr val="bg1"/>
                </a:solidFill>
                <a:effectLst>
                  <a:outerShdw blurRad="38100" dist="38100" dir="2700000" algn="tl">
                    <a:srgbClr val="000000">
                      <a:alpha val="43137"/>
                    </a:srgbClr>
                  </a:outerShdw>
                </a:effectLst>
                <a:latin typeface="+mn-ea"/>
              </a:rPr>
              <a:t>- 887 rivers and </a:t>
            </a:r>
            <a:r>
              <a:rPr lang="en-US" altLang="ko-KR" b="1" dirty="0" smtClean="0">
                <a:solidFill>
                  <a:schemeClr val="bg1"/>
                </a:solidFill>
                <a:effectLst>
                  <a:outerShdw blurRad="38100" dist="38100" dir="2700000" algn="tl">
                    <a:srgbClr val="000000">
                      <a:alpha val="43137"/>
                    </a:srgbClr>
                  </a:outerShdw>
                </a:effectLst>
                <a:latin typeface="+mn-ea"/>
              </a:rPr>
              <a:t>streams (</a:t>
            </a:r>
            <a:r>
              <a:rPr lang="en-US" altLang="ko-KR" b="1" dirty="0">
                <a:solidFill>
                  <a:schemeClr val="bg1"/>
                </a:solidFill>
                <a:effectLst>
                  <a:outerShdw blurRad="38100" dist="38100" dir="2700000" algn="tl">
                    <a:srgbClr val="000000">
                      <a:alpha val="43137"/>
                    </a:srgbClr>
                  </a:outerShdw>
                </a:effectLst>
                <a:latin typeface="+mn-ea"/>
              </a:rPr>
              <a:t>887</a:t>
            </a:r>
            <a:r>
              <a:rPr lang="ko-KR" altLang="en-US" b="1" dirty="0">
                <a:solidFill>
                  <a:schemeClr val="bg1"/>
                </a:solidFill>
                <a:effectLst>
                  <a:outerShdw blurRad="38100" dist="38100" dir="2700000" algn="tl">
                    <a:srgbClr val="000000">
                      <a:alpha val="43137"/>
                    </a:srgbClr>
                  </a:outerShdw>
                </a:effectLst>
                <a:latin typeface="+mn-ea"/>
              </a:rPr>
              <a:t>개의 </a:t>
            </a:r>
            <a:r>
              <a:rPr lang="ko-KR" altLang="en-US" b="1" dirty="0" smtClean="0">
                <a:solidFill>
                  <a:schemeClr val="bg1"/>
                </a:solidFill>
                <a:effectLst>
                  <a:outerShdw blurRad="38100" dist="38100" dir="2700000" algn="tl">
                    <a:srgbClr val="000000">
                      <a:alpha val="43137"/>
                    </a:srgbClr>
                  </a:outerShdw>
                </a:effectLst>
                <a:latin typeface="+mn-ea"/>
              </a:rPr>
              <a:t>강</a:t>
            </a:r>
            <a:r>
              <a:rPr lang="en-US" altLang="ko-KR" b="1" dirty="0" smtClean="0">
                <a:solidFill>
                  <a:schemeClr val="bg1"/>
                </a:solidFill>
                <a:effectLst>
                  <a:outerShdw blurRad="38100" dist="38100" dir="2700000" algn="tl">
                    <a:srgbClr val="000000">
                      <a:alpha val="43137"/>
                    </a:srgbClr>
                  </a:outerShdw>
                </a:effectLst>
                <a:latin typeface="+mn-ea"/>
              </a:rPr>
              <a:t>)</a:t>
            </a:r>
            <a:endParaRPr lang="en-US" altLang="ko-KR" b="1" dirty="0">
              <a:solidFill>
                <a:schemeClr val="bg1"/>
              </a:solidFill>
              <a:effectLst>
                <a:outerShdw blurRad="38100" dist="38100" dir="2700000" algn="tl">
                  <a:srgbClr val="000000">
                    <a:alpha val="43137"/>
                  </a:srgbClr>
                </a:outerShdw>
              </a:effectLst>
              <a:latin typeface="+mn-ea"/>
            </a:endParaRPr>
          </a:p>
          <a:p>
            <a:pPr marL="2514600">
              <a:lnSpc>
                <a:spcPct val="150000"/>
              </a:lnSpc>
              <a:defRPr/>
            </a:pPr>
            <a:r>
              <a:rPr lang="en-US" altLang="ko-KR" b="1" dirty="0">
                <a:solidFill>
                  <a:schemeClr val="bg1"/>
                </a:solidFill>
                <a:effectLst>
                  <a:outerShdw blurRad="38100" dist="38100" dir="2700000" algn="tl">
                    <a:srgbClr val="000000">
                      <a:alpha val="43137"/>
                    </a:srgbClr>
                  </a:outerShdw>
                </a:effectLst>
                <a:latin typeface="+mn-ea"/>
              </a:rPr>
              <a:t>- 2,069 </a:t>
            </a:r>
            <a:r>
              <a:rPr lang="en-US" altLang="ko-KR" b="1" dirty="0" smtClean="0">
                <a:solidFill>
                  <a:schemeClr val="bg1"/>
                </a:solidFill>
                <a:effectLst>
                  <a:outerShdw blurRad="38100" dist="38100" dir="2700000" algn="tl">
                    <a:srgbClr val="000000">
                      <a:alpha val="43137"/>
                    </a:srgbClr>
                  </a:outerShdw>
                </a:effectLst>
                <a:latin typeface="+mn-ea"/>
              </a:rPr>
              <a:t>springs (</a:t>
            </a:r>
            <a:r>
              <a:rPr lang="en-US" altLang="ko-KR" b="1" dirty="0">
                <a:solidFill>
                  <a:schemeClr val="bg1"/>
                </a:solidFill>
                <a:effectLst>
                  <a:outerShdw blurRad="38100" dist="38100" dir="2700000" algn="tl">
                    <a:srgbClr val="000000">
                      <a:alpha val="43137"/>
                    </a:srgbClr>
                  </a:outerShdw>
                </a:effectLst>
                <a:latin typeface="+mn-ea"/>
              </a:rPr>
              <a:t>2,069</a:t>
            </a:r>
            <a:r>
              <a:rPr lang="ko-KR" altLang="en-US" b="1" dirty="0">
                <a:solidFill>
                  <a:schemeClr val="bg1"/>
                </a:solidFill>
                <a:effectLst>
                  <a:outerShdw blurRad="38100" dist="38100" dir="2700000" algn="tl">
                    <a:srgbClr val="000000">
                      <a:alpha val="43137"/>
                    </a:srgbClr>
                  </a:outerShdw>
                </a:effectLst>
                <a:latin typeface="+mn-ea"/>
              </a:rPr>
              <a:t>개의 </a:t>
            </a:r>
            <a:r>
              <a:rPr lang="ko-KR" altLang="en-US" b="1" dirty="0" smtClean="0">
                <a:solidFill>
                  <a:schemeClr val="bg1"/>
                </a:solidFill>
                <a:effectLst>
                  <a:outerShdw blurRad="38100" dist="38100" dir="2700000" algn="tl">
                    <a:srgbClr val="000000">
                      <a:alpha val="43137"/>
                    </a:srgbClr>
                  </a:outerShdw>
                </a:effectLst>
                <a:latin typeface="+mn-ea"/>
              </a:rPr>
              <a:t>시내</a:t>
            </a:r>
            <a:r>
              <a:rPr lang="en-US" altLang="ko-KR" b="1" dirty="0" smtClean="0">
                <a:solidFill>
                  <a:schemeClr val="bg1"/>
                </a:solidFill>
                <a:effectLst>
                  <a:outerShdw blurRad="38100" dist="38100" dir="2700000" algn="tl">
                    <a:srgbClr val="000000">
                      <a:alpha val="43137"/>
                    </a:srgbClr>
                  </a:outerShdw>
                </a:effectLst>
                <a:latin typeface="+mn-ea"/>
              </a:rPr>
              <a:t>)</a:t>
            </a:r>
            <a:endParaRPr lang="en-US" altLang="ko-KR" b="1" dirty="0">
              <a:solidFill>
                <a:schemeClr val="bg1"/>
              </a:solidFill>
              <a:effectLst>
                <a:outerShdw blurRad="38100" dist="38100" dir="2700000" algn="tl">
                  <a:srgbClr val="000000">
                    <a:alpha val="43137"/>
                  </a:srgbClr>
                </a:outerShdw>
              </a:effectLst>
              <a:latin typeface="+mn-ea"/>
            </a:endParaRPr>
          </a:p>
          <a:p>
            <a:pPr marL="2514600">
              <a:lnSpc>
                <a:spcPct val="150000"/>
              </a:lnSpc>
              <a:defRPr/>
            </a:pPr>
            <a:r>
              <a:rPr lang="en-US" altLang="ko-KR" b="1" dirty="0">
                <a:solidFill>
                  <a:schemeClr val="bg1"/>
                </a:solidFill>
                <a:effectLst>
                  <a:outerShdw blurRad="38100" dist="38100" dir="2700000" algn="tl">
                    <a:srgbClr val="000000">
                      <a:alpha val="43137"/>
                    </a:srgbClr>
                  </a:outerShdw>
                </a:effectLst>
                <a:latin typeface="+mn-ea"/>
              </a:rPr>
              <a:t>- 1,166 lakes and </a:t>
            </a:r>
            <a:r>
              <a:rPr lang="en-US" altLang="ko-KR" b="1" dirty="0" smtClean="0">
                <a:solidFill>
                  <a:schemeClr val="bg1"/>
                </a:solidFill>
                <a:effectLst>
                  <a:outerShdw blurRad="38100" dist="38100" dir="2700000" algn="tl">
                    <a:srgbClr val="000000">
                      <a:alpha val="43137"/>
                    </a:srgbClr>
                  </a:outerShdw>
                </a:effectLst>
                <a:latin typeface="+mn-ea"/>
              </a:rPr>
              <a:t>ponds (</a:t>
            </a:r>
            <a:r>
              <a:rPr lang="en-US" altLang="ko-KR" b="1" dirty="0">
                <a:solidFill>
                  <a:schemeClr val="bg1"/>
                </a:solidFill>
                <a:effectLst>
                  <a:outerShdw blurRad="38100" dist="38100" dir="2700000" algn="tl">
                    <a:srgbClr val="000000">
                      <a:alpha val="43137"/>
                    </a:srgbClr>
                  </a:outerShdw>
                </a:effectLst>
                <a:latin typeface="+mn-ea"/>
              </a:rPr>
              <a:t>1,166</a:t>
            </a:r>
            <a:r>
              <a:rPr lang="ko-KR" altLang="en-US" b="1" dirty="0">
                <a:solidFill>
                  <a:schemeClr val="bg1"/>
                </a:solidFill>
                <a:effectLst>
                  <a:outerShdw blurRad="38100" dist="38100" dir="2700000" algn="tl">
                    <a:srgbClr val="000000">
                      <a:alpha val="43137"/>
                    </a:srgbClr>
                  </a:outerShdw>
                </a:effectLst>
                <a:latin typeface="+mn-ea"/>
              </a:rPr>
              <a:t>개의 </a:t>
            </a:r>
            <a:r>
              <a:rPr lang="ko-KR" altLang="en-US" b="1" dirty="0" smtClean="0">
                <a:solidFill>
                  <a:schemeClr val="bg1"/>
                </a:solidFill>
                <a:effectLst>
                  <a:outerShdw blurRad="38100" dist="38100" dir="2700000" algn="tl">
                    <a:srgbClr val="000000">
                      <a:alpha val="43137"/>
                    </a:srgbClr>
                  </a:outerShdw>
                </a:effectLst>
                <a:latin typeface="+mn-ea"/>
              </a:rPr>
              <a:t>호수</a:t>
            </a:r>
            <a:r>
              <a:rPr lang="en-US" altLang="ko-KR" b="1" dirty="0">
                <a:solidFill>
                  <a:schemeClr val="bg1"/>
                </a:solidFill>
                <a:effectLst>
                  <a:outerShdw blurRad="38100" dist="38100" dir="2700000" algn="tl">
                    <a:srgbClr val="000000">
                      <a:alpha val="43137"/>
                    </a:srgbClr>
                  </a:outerShdw>
                </a:effectLst>
                <a:latin typeface="+mn-ea"/>
              </a:rPr>
              <a:t>)</a:t>
            </a:r>
          </a:p>
        </p:txBody>
      </p:sp>
    </p:spTree>
    <p:extLst>
      <p:ext uri="{BB962C8B-B14F-4D97-AF65-F5344CB8AC3E}">
        <p14:creationId xmlns:p14="http://schemas.microsoft.com/office/powerpoint/2010/main" val="320281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몽골의 초원-말방목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946820"/>
            <a:ext cx="9144000" cy="594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pic>
        <p:nvPicPr>
          <p:cNvPr id="13" name="그림 13" descr="현황1.jpg"/>
          <p:cNvPicPr>
            <a:picLocks noChangeAspect="1"/>
          </p:cNvPicPr>
          <p:nvPr/>
        </p:nvPicPr>
        <p:blipFill>
          <a:blip r:embed="rId4"/>
          <a:srcRect/>
          <a:stretch>
            <a:fillRect/>
          </a:stretch>
        </p:blipFill>
        <p:spPr bwMode="auto">
          <a:xfrm>
            <a:off x="0" y="946820"/>
            <a:ext cx="9176318" cy="5911178"/>
          </a:xfrm>
          <a:prstGeom prst="rect">
            <a:avLst/>
          </a:prstGeom>
          <a:noFill/>
          <a:ln w="9525">
            <a:noFill/>
            <a:miter lim="800000"/>
            <a:headEnd/>
            <a:tailEnd/>
          </a:ln>
        </p:spPr>
      </p:pic>
      <p:sp>
        <p:nvSpPr>
          <p:cNvPr id="14" name="직사각형 13"/>
          <p:cNvSpPr/>
          <p:nvPr/>
        </p:nvSpPr>
        <p:spPr>
          <a:xfrm>
            <a:off x="-1" y="908720"/>
            <a:ext cx="9176319" cy="923330"/>
          </a:xfrm>
          <a:prstGeom prst="rect">
            <a:avLst/>
          </a:prstGeom>
          <a:solidFill>
            <a:schemeClr val="tx1">
              <a:alpha val="52000"/>
            </a:schemeClr>
          </a:solidFill>
        </p:spPr>
        <p:txBody>
          <a:bodyPr wrap="square" anchor="ctr">
            <a:spAutoFit/>
          </a:bodyPr>
          <a:lstStyle/>
          <a:p>
            <a:pPr marL="4763" algn="ctr">
              <a:lnSpc>
                <a:spcPct val="150000"/>
              </a:lnSpc>
              <a:buFont typeface="Wingdings" pitchFamily="2" charset="2"/>
              <a:buNone/>
              <a:defRPr/>
            </a:pPr>
            <a:r>
              <a:rPr lang="en-US" altLang="ko-KR" b="1" dirty="0" smtClean="0">
                <a:solidFill>
                  <a:schemeClr val="bg1"/>
                </a:solidFill>
                <a:effectLst>
                  <a:outerShdw blurRad="38100" dist="38100" dir="2700000" algn="tl">
                    <a:srgbClr val="000000">
                      <a:alpha val="43137"/>
                    </a:srgbClr>
                  </a:outerShdw>
                </a:effectLst>
                <a:latin typeface="+mn-ea"/>
              </a:rPr>
              <a:t>Harsh life for the Nomads </a:t>
            </a:r>
          </a:p>
          <a:p>
            <a:pPr marL="4763" algn="ctr">
              <a:lnSpc>
                <a:spcPct val="150000"/>
              </a:lnSpc>
              <a:buFont typeface="Wingdings" pitchFamily="2" charset="2"/>
              <a:buNone/>
              <a:defRPr/>
            </a:pPr>
            <a:r>
              <a:rPr lang="en-US" altLang="ko-KR" b="1" dirty="0" smtClean="0">
                <a:solidFill>
                  <a:schemeClr val="bg1"/>
                </a:solidFill>
                <a:effectLst>
                  <a:outerShdw blurRad="38100" dist="38100" dir="2700000" algn="tl">
                    <a:srgbClr val="000000">
                      <a:alpha val="43137"/>
                    </a:srgbClr>
                  </a:outerShdw>
                </a:effectLst>
                <a:latin typeface="+mn-ea"/>
              </a:rPr>
              <a:t>(</a:t>
            </a:r>
            <a:r>
              <a:rPr lang="ko-KR" altLang="en-US" b="1" dirty="0" smtClean="0">
                <a:solidFill>
                  <a:schemeClr val="bg1"/>
                </a:solidFill>
                <a:effectLst>
                  <a:outerShdw blurRad="38100" dist="38100" dir="2700000" algn="tl">
                    <a:srgbClr val="000000">
                      <a:alpha val="43137"/>
                    </a:srgbClr>
                  </a:outerShdw>
                </a:effectLst>
                <a:latin typeface="+mn-ea"/>
              </a:rPr>
              <a:t>기후변화로 인해 유목 생활 불가능해짐</a:t>
            </a:r>
            <a:r>
              <a:rPr lang="en-US" altLang="ko-KR" b="1" dirty="0" smtClean="0">
                <a:solidFill>
                  <a:schemeClr val="bg1"/>
                </a:solidFill>
                <a:effectLst>
                  <a:outerShdw blurRad="38100" dist="38100" dir="2700000" algn="tl">
                    <a:srgbClr val="000000">
                      <a:alpha val="43137"/>
                    </a:srgbClr>
                  </a:outerShdw>
                </a:effectLst>
                <a:latin typeface="+mn-ea"/>
              </a:rPr>
              <a:t>)</a:t>
            </a:r>
            <a:endParaRPr lang="en-US" altLang="ko-KR" b="1" dirty="0">
              <a:solidFill>
                <a:schemeClr val="bg1"/>
              </a:solidFill>
              <a:effectLst>
                <a:outerShdw blurRad="38100" dist="38100" dir="2700000" algn="tl">
                  <a:srgbClr val="000000">
                    <a:alpha val="43137"/>
                  </a:srgbClr>
                </a:outerShdw>
              </a:effectLst>
              <a:latin typeface="+mn-ea"/>
            </a:endParaRPr>
          </a:p>
        </p:txBody>
      </p:sp>
      <p:sp>
        <p:nvSpPr>
          <p:cNvPr id="6"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The impact of Climate Change in Mongolia</a:t>
            </a:r>
            <a:endParaRPr lang="ko-KR" altLang="en-US" sz="2400" b="1" dirty="0"/>
          </a:p>
        </p:txBody>
      </p:sp>
    </p:spTree>
    <p:extLst>
      <p:ext uri="{BB962C8B-B14F-4D97-AF65-F5344CB8AC3E}">
        <p14:creationId xmlns:p14="http://schemas.microsoft.com/office/powerpoint/2010/main" val="2727575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sajss\Desktop\4u day\크기변환_070227_040_고비답사_남준기(눈 맞는 양떼와 목동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8" y="937295"/>
            <a:ext cx="9212026" cy="59800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sajss\Desktop\4u day\크기변환_추위에얼어죽은가축.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8" y="952917"/>
            <a:ext cx="9179708" cy="5941992"/>
          </a:xfrm>
          <a:prstGeom prst="rect">
            <a:avLst/>
          </a:prstGeom>
          <a:noFill/>
          <a:extLst>
            <a:ext uri="{909E8E84-426E-40DD-AFC4-6F175D3DCCD1}">
              <a14:hiddenFill xmlns:a14="http://schemas.microsoft.com/office/drawing/2010/main">
                <a:solidFill>
                  <a:srgbClr val="FFFFFF"/>
                </a:solidFill>
              </a14:hiddenFill>
            </a:ext>
          </a:extLst>
        </p:spPr>
      </p:pic>
      <p:sp>
        <p:nvSpPr>
          <p:cNvPr id="14" name="직사각형 13"/>
          <p:cNvSpPr/>
          <p:nvPr/>
        </p:nvSpPr>
        <p:spPr>
          <a:xfrm>
            <a:off x="-1" y="908720"/>
            <a:ext cx="9176319" cy="1938992"/>
          </a:xfrm>
          <a:prstGeom prst="rect">
            <a:avLst/>
          </a:prstGeom>
          <a:solidFill>
            <a:schemeClr val="tx1">
              <a:alpha val="52000"/>
            </a:schemeClr>
          </a:solidFill>
        </p:spPr>
        <p:txBody>
          <a:bodyPr wrap="square" anchor="ctr">
            <a:spAutoFit/>
          </a:bodyPr>
          <a:lstStyle/>
          <a:p>
            <a:pPr marL="4763" algn="ctr">
              <a:lnSpc>
                <a:spcPct val="150000"/>
              </a:lnSpc>
              <a:defRPr/>
            </a:pPr>
            <a:r>
              <a:rPr lang="en-GB" altLang="ko-KR" sz="2000" b="1" dirty="0" smtClean="0">
                <a:solidFill>
                  <a:schemeClr val="bg1"/>
                </a:solidFill>
                <a:effectLst>
                  <a:outerShdw blurRad="38100" dist="38100" dir="2700000" algn="tl">
                    <a:srgbClr val="000000">
                      <a:alpha val="43137"/>
                    </a:srgbClr>
                  </a:outerShdw>
                </a:effectLst>
                <a:latin typeface="+mj-lt"/>
              </a:rPr>
              <a:t>From </a:t>
            </a:r>
            <a:r>
              <a:rPr lang="en-GB" altLang="ko-KR" sz="2000" b="1" dirty="0">
                <a:solidFill>
                  <a:schemeClr val="bg1"/>
                </a:solidFill>
                <a:effectLst>
                  <a:outerShdw blurRad="38100" dist="38100" dir="2700000" algn="tl">
                    <a:srgbClr val="000000">
                      <a:alpha val="43137"/>
                    </a:srgbClr>
                  </a:outerShdw>
                </a:effectLst>
                <a:latin typeface="+mj-lt"/>
              </a:rPr>
              <a:t>1999 to 2002, severe winters (called </a:t>
            </a:r>
            <a:r>
              <a:rPr lang="en-GB" altLang="ko-KR" sz="2000" b="1" i="1" dirty="0" err="1">
                <a:solidFill>
                  <a:schemeClr val="bg1"/>
                </a:solidFill>
                <a:effectLst>
                  <a:outerShdw blurRad="38100" dist="38100" dir="2700000" algn="tl">
                    <a:srgbClr val="000000">
                      <a:alpha val="43137"/>
                    </a:srgbClr>
                  </a:outerShdw>
                </a:effectLst>
                <a:latin typeface="+mj-lt"/>
              </a:rPr>
              <a:t>Dzud</a:t>
            </a:r>
            <a:r>
              <a:rPr lang="en-GB" altLang="ko-KR" sz="2000" b="1" dirty="0">
                <a:solidFill>
                  <a:schemeClr val="bg1"/>
                </a:solidFill>
                <a:effectLst>
                  <a:outerShdw blurRad="38100" dist="38100" dir="2700000" algn="tl">
                    <a:srgbClr val="000000">
                      <a:alpha val="43137"/>
                    </a:srgbClr>
                  </a:outerShdw>
                </a:effectLst>
                <a:latin typeface="+mj-lt"/>
              </a:rPr>
              <a:t> in Mongolian) killed 11 million livestock, leaving 12,000 households environmental refugees</a:t>
            </a:r>
            <a:endParaRPr lang="ko-KR" altLang="en-US" sz="2000" b="1" dirty="0">
              <a:solidFill>
                <a:schemeClr val="bg1"/>
              </a:solidFill>
              <a:effectLst>
                <a:outerShdw blurRad="38100" dist="38100" dir="2700000" algn="tl">
                  <a:srgbClr val="000000">
                    <a:alpha val="43137"/>
                  </a:srgbClr>
                </a:outerShdw>
              </a:effectLst>
              <a:latin typeface="+mj-lt"/>
            </a:endParaRPr>
          </a:p>
          <a:p>
            <a:pPr marL="4763" algn="ctr">
              <a:lnSpc>
                <a:spcPct val="150000"/>
              </a:lnSpc>
              <a:buFont typeface="Wingdings" pitchFamily="2" charset="2"/>
              <a:buNone/>
              <a:defRPr/>
            </a:pPr>
            <a:r>
              <a:rPr lang="en-US" altLang="ko-KR" sz="2000" b="1" dirty="0" smtClean="0">
                <a:solidFill>
                  <a:schemeClr val="bg1"/>
                </a:solidFill>
                <a:effectLst>
                  <a:outerShdw blurRad="38100" dist="38100" dir="2700000" algn="tl">
                    <a:srgbClr val="000000">
                      <a:alpha val="43137"/>
                    </a:srgbClr>
                  </a:outerShdw>
                </a:effectLst>
                <a:latin typeface="+mj-lt"/>
              </a:rPr>
              <a:t>(‘</a:t>
            </a:r>
            <a:r>
              <a:rPr lang="ko-KR" altLang="en-US" sz="2000" b="1" dirty="0" err="1" smtClean="0">
                <a:solidFill>
                  <a:schemeClr val="bg1"/>
                </a:solidFill>
                <a:effectLst>
                  <a:outerShdw blurRad="38100" dist="38100" dir="2700000" algn="tl">
                    <a:srgbClr val="000000">
                      <a:alpha val="43137"/>
                    </a:srgbClr>
                  </a:outerShdw>
                </a:effectLst>
                <a:latin typeface="+mj-lt"/>
              </a:rPr>
              <a:t>조드</a:t>
            </a:r>
            <a:r>
              <a:rPr lang="en-US" altLang="ko-KR" sz="2000" b="1" dirty="0" smtClean="0">
                <a:solidFill>
                  <a:schemeClr val="bg1"/>
                </a:solidFill>
                <a:effectLst>
                  <a:outerShdw blurRad="38100" dist="38100" dir="2700000" algn="tl">
                    <a:srgbClr val="000000">
                      <a:alpha val="43137"/>
                    </a:srgbClr>
                  </a:outerShdw>
                </a:effectLst>
                <a:latin typeface="+mj-lt"/>
              </a:rPr>
              <a:t>’</a:t>
            </a:r>
            <a:r>
              <a:rPr lang="ko-KR" altLang="en-US" sz="2000" b="1" dirty="0" smtClean="0">
                <a:solidFill>
                  <a:schemeClr val="bg1"/>
                </a:solidFill>
                <a:effectLst>
                  <a:outerShdw blurRad="38100" dist="38100" dir="2700000" algn="tl">
                    <a:srgbClr val="000000">
                      <a:alpha val="43137"/>
                    </a:srgbClr>
                  </a:outerShdw>
                </a:effectLst>
                <a:latin typeface="+mj-lt"/>
              </a:rPr>
              <a:t>라 불리는 자연재해는 </a:t>
            </a:r>
            <a:r>
              <a:rPr lang="ko-KR" altLang="en-US" sz="2000" b="1" dirty="0">
                <a:solidFill>
                  <a:schemeClr val="bg1"/>
                </a:solidFill>
                <a:effectLst>
                  <a:outerShdw blurRad="38100" dist="38100" dir="2700000" algn="tl">
                    <a:srgbClr val="000000">
                      <a:alpha val="43137"/>
                    </a:srgbClr>
                  </a:outerShdw>
                </a:effectLst>
                <a:latin typeface="+mj-lt"/>
              </a:rPr>
              <a:t>천</a:t>
            </a:r>
            <a:r>
              <a:rPr lang="ko-KR" altLang="en-US" sz="2000" b="1" dirty="0" smtClean="0">
                <a:solidFill>
                  <a:schemeClr val="bg1"/>
                </a:solidFill>
                <a:effectLst>
                  <a:outerShdw blurRad="38100" dist="38100" dir="2700000" algn="tl">
                    <a:srgbClr val="000000">
                      <a:alpha val="43137"/>
                    </a:srgbClr>
                  </a:outerShdw>
                </a:effectLst>
                <a:latin typeface="+mj-lt"/>
              </a:rPr>
              <a:t>만 마리의 가축을 죽이고 </a:t>
            </a:r>
            <a:endParaRPr lang="en-US" altLang="ko-KR" sz="2000" b="1" dirty="0" smtClean="0">
              <a:solidFill>
                <a:schemeClr val="bg1"/>
              </a:solidFill>
              <a:effectLst>
                <a:outerShdw blurRad="38100" dist="38100" dir="2700000" algn="tl">
                  <a:srgbClr val="000000">
                    <a:alpha val="43137"/>
                  </a:srgbClr>
                </a:outerShdw>
              </a:effectLst>
              <a:latin typeface="+mj-lt"/>
            </a:endParaRPr>
          </a:p>
          <a:p>
            <a:pPr marL="4763" algn="ctr">
              <a:lnSpc>
                <a:spcPct val="150000"/>
              </a:lnSpc>
              <a:buFont typeface="Wingdings" pitchFamily="2" charset="2"/>
              <a:buNone/>
              <a:defRPr/>
            </a:pPr>
            <a:r>
              <a:rPr lang="en-US" altLang="ko-KR" sz="2000" b="1" dirty="0" smtClean="0">
                <a:solidFill>
                  <a:schemeClr val="bg1"/>
                </a:solidFill>
                <a:effectLst>
                  <a:outerShdw blurRad="38100" dist="38100" dir="2700000" algn="tl">
                    <a:srgbClr val="000000">
                      <a:alpha val="43137"/>
                    </a:srgbClr>
                  </a:outerShdw>
                </a:effectLst>
                <a:latin typeface="+mj-lt"/>
              </a:rPr>
              <a:t>1.2</a:t>
            </a:r>
            <a:r>
              <a:rPr lang="ko-KR" altLang="en-US" sz="2000" b="1" dirty="0" smtClean="0">
                <a:solidFill>
                  <a:schemeClr val="bg1"/>
                </a:solidFill>
                <a:effectLst>
                  <a:outerShdw blurRad="38100" dist="38100" dir="2700000" algn="tl">
                    <a:srgbClr val="000000">
                      <a:alpha val="43137"/>
                    </a:srgbClr>
                  </a:outerShdw>
                </a:effectLst>
                <a:latin typeface="+mj-lt"/>
              </a:rPr>
              <a:t>천 가정이 환경 난민으로 전락시킴</a:t>
            </a:r>
            <a:r>
              <a:rPr lang="en-US" altLang="ko-KR" sz="2000" b="1" dirty="0" smtClean="0">
                <a:solidFill>
                  <a:schemeClr val="bg1"/>
                </a:solidFill>
                <a:effectLst>
                  <a:outerShdw blurRad="38100" dist="38100" dir="2700000" algn="tl">
                    <a:srgbClr val="000000">
                      <a:alpha val="43137"/>
                    </a:srgbClr>
                  </a:outerShdw>
                </a:effectLst>
                <a:latin typeface="+mj-lt"/>
              </a:rPr>
              <a:t>)</a:t>
            </a:r>
            <a:endParaRPr lang="en-US" altLang="ko-KR" sz="2000" b="1" dirty="0">
              <a:solidFill>
                <a:schemeClr val="bg1"/>
              </a:solidFill>
              <a:effectLst>
                <a:outerShdw blurRad="38100" dist="38100" dir="2700000" algn="tl">
                  <a:srgbClr val="000000">
                    <a:alpha val="43137"/>
                  </a:srgbClr>
                </a:outerShdw>
              </a:effectLst>
              <a:latin typeface="+mj-lt"/>
            </a:endParaRPr>
          </a:p>
        </p:txBody>
      </p:sp>
      <p:sp>
        <p:nvSpPr>
          <p:cNvPr id="8"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The impact of Climate Change in Mongolia</a:t>
            </a:r>
            <a:endParaRPr lang="ko-KR" altLang="en-US" sz="2400" b="1" dirty="0"/>
          </a:p>
        </p:txBody>
      </p:sp>
    </p:spTree>
    <p:extLst>
      <p:ext uri="{BB962C8B-B14F-4D97-AF65-F5344CB8AC3E}">
        <p14:creationId xmlns:p14="http://schemas.microsoft.com/office/powerpoint/2010/main" val="453380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684213" y="1196975"/>
            <a:ext cx="2933700" cy="307975"/>
          </a:xfrm>
          <a:prstGeom prst="rect">
            <a:avLst/>
          </a:prstGeom>
        </p:spPr>
        <p:txBody>
          <a:bodyPr>
            <a:spAutoFit/>
          </a:bodyPr>
          <a:lstStyle/>
          <a:p>
            <a:pPr>
              <a:defRPr/>
            </a:pPr>
            <a:r>
              <a:rPr lang="en-US" altLang="ko-KR" sz="1400" b="1" dirty="0">
                <a:solidFill>
                  <a:schemeClr val="bg1"/>
                </a:solidFill>
                <a:latin typeface="+mj-lt"/>
              </a:rPr>
              <a:t>The Hunger of North Korea </a:t>
            </a:r>
            <a:endParaRPr lang="ko-KR" altLang="en-US" sz="1400" dirty="0">
              <a:solidFill>
                <a:schemeClr val="bg1"/>
              </a:solidFill>
              <a:latin typeface="+mj-lt"/>
            </a:endParaRPr>
          </a:p>
        </p:txBody>
      </p:sp>
      <p:sp>
        <p:nvSpPr>
          <p:cNvPr id="23558" name="TextBox 9"/>
          <p:cNvSpPr txBox="1">
            <a:spLocks noChangeArrowheads="1"/>
          </p:cNvSpPr>
          <p:nvPr/>
        </p:nvSpPr>
        <p:spPr bwMode="auto">
          <a:xfrm>
            <a:off x="268686" y="4765119"/>
            <a:ext cx="8611094" cy="1754326"/>
          </a:xfrm>
          <a:prstGeom prst="rect">
            <a:avLst/>
          </a:prstGeom>
          <a:noFill/>
          <a:ln w="9525">
            <a:noFill/>
            <a:miter lim="800000"/>
            <a:headEnd/>
            <a:tailEnd/>
          </a:ln>
        </p:spPr>
        <p:txBody>
          <a:bodyPr wrap="square">
            <a:spAutoFit/>
          </a:bodyPr>
          <a:lstStyle/>
          <a:p>
            <a:pPr>
              <a:lnSpc>
                <a:spcPct val="150000"/>
              </a:lnSpc>
              <a:defRPr/>
            </a:pPr>
            <a:r>
              <a:rPr lang="ko-KR" altLang="en-US" sz="2000" b="1" dirty="0" smtClean="0">
                <a:ea typeface="맑은 고딕" pitchFamily="50" charset="-127"/>
              </a:rPr>
              <a:t> </a:t>
            </a:r>
            <a:r>
              <a:rPr lang="en-US" altLang="ko-KR" b="1" dirty="0" smtClean="0"/>
              <a:t>Nomadic pastoralists left </a:t>
            </a:r>
            <a:r>
              <a:rPr lang="en-US" altLang="ko-KR" b="1" dirty="0"/>
              <a:t>their </a:t>
            </a:r>
            <a:r>
              <a:rPr lang="en-US" altLang="ko-KR" b="1" dirty="0" smtClean="0"/>
              <a:t>home </a:t>
            </a:r>
            <a:r>
              <a:rPr lang="en-US" altLang="ko-KR" b="1" dirty="0"/>
              <a:t>for </a:t>
            </a:r>
            <a:r>
              <a:rPr lang="en-US" altLang="ko-KR" b="1" dirty="0" smtClean="0"/>
              <a:t>job to cities fall into the poverty</a:t>
            </a:r>
          </a:p>
          <a:p>
            <a:pPr algn="r">
              <a:lnSpc>
                <a:spcPct val="150000"/>
              </a:lnSpc>
              <a:defRPr/>
            </a:pPr>
            <a:r>
              <a:rPr lang="en-US" altLang="ko-KR" sz="1600" b="1" dirty="0" smtClean="0">
                <a:solidFill>
                  <a:schemeClr val="bg2">
                    <a:lumMod val="50000"/>
                  </a:schemeClr>
                </a:solidFill>
                <a:ea typeface="맑은 고딕" pitchFamily="50" charset="-127"/>
              </a:rPr>
              <a:t>(</a:t>
            </a:r>
            <a:r>
              <a:rPr lang="ko-KR" altLang="en-US" sz="1600" b="1" dirty="0" smtClean="0">
                <a:solidFill>
                  <a:schemeClr val="bg2">
                    <a:lumMod val="50000"/>
                  </a:schemeClr>
                </a:solidFill>
                <a:ea typeface="맑은 고딕" pitchFamily="50" charset="-127"/>
              </a:rPr>
              <a:t>가축을 잃은 유목민은 도시로 일자리를 찾으러 와 도시 빈민으로 전락</a:t>
            </a:r>
            <a:r>
              <a:rPr lang="en-US" altLang="ko-KR" sz="1600" b="1" dirty="0" smtClean="0">
                <a:solidFill>
                  <a:schemeClr val="bg2">
                    <a:lumMod val="50000"/>
                  </a:schemeClr>
                </a:solidFill>
                <a:ea typeface="맑은 고딕" pitchFamily="50" charset="-127"/>
              </a:rPr>
              <a:t>)</a:t>
            </a:r>
          </a:p>
          <a:p>
            <a:pPr>
              <a:lnSpc>
                <a:spcPct val="150000"/>
              </a:lnSpc>
              <a:defRPr/>
            </a:pPr>
            <a:r>
              <a:rPr lang="ko-KR" altLang="en-US" sz="2000" b="1" dirty="0" smtClean="0">
                <a:ea typeface="맑은 고딕" pitchFamily="50" charset="-127"/>
              </a:rPr>
              <a:t> </a:t>
            </a:r>
            <a:r>
              <a:rPr lang="en-US" altLang="ko-KR" b="1" dirty="0"/>
              <a:t>Climate change(desertification) and poverty are like two sides of same </a:t>
            </a:r>
            <a:r>
              <a:rPr lang="en-US" altLang="ko-KR" b="1" dirty="0" smtClean="0"/>
              <a:t>coin</a:t>
            </a:r>
          </a:p>
          <a:p>
            <a:pPr algn="r">
              <a:lnSpc>
                <a:spcPct val="150000"/>
              </a:lnSpc>
              <a:defRPr/>
            </a:pPr>
            <a:r>
              <a:rPr lang="en-US" altLang="ko-KR" sz="1600" b="1" dirty="0" smtClean="0">
                <a:solidFill>
                  <a:schemeClr val="bg2">
                    <a:lumMod val="50000"/>
                  </a:schemeClr>
                </a:solidFill>
              </a:rPr>
              <a:t>(</a:t>
            </a:r>
            <a:r>
              <a:rPr lang="ko-KR" altLang="en-US" sz="1600" b="1" dirty="0" smtClean="0">
                <a:solidFill>
                  <a:schemeClr val="bg2">
                    <a:lumMod val="50000"/>
                  </a:schemeClr>
                </a:solidFill>
              </a:rPr>
              <a:t>기후변화</a:t>
            </a:r>
            <a:r>
              <a:rPr lang="en-US" altLang="ko-KR" sz="1600" b="1" dirty="0" smtClean="0">
                <a:solidFill>
                  <a:schemeClr val="bg2">
                    <a:lumMod val="50000"/>
                  </a:schemeClr>
                </a:solidFill>
              </a:rPr>
              <a:t>(</a:t>
            </a:r>
            <a:r>
              <a:rPr lang="ko-KR" altLang="en-US" sz="1600" b="1" dirty="0" smtClean="0">
                <a:solidFill>
                  <a:schemeClr val="bg2">
                    <a:lumMod val="50000"/>
                  </a:schemeClr>
                </a:solidFill>
              </a:rPr>
              <a:t>사막화</a:t>
            </a:r>
            <a:r>
              <a:rPr lang="en-US" altLang="ko-KR" sz="1600" b="1" dirty="0" smtClean="0">
                <a:solidFill>
                  <a:schemeClr val="bg2">
                    <a:lumMod val="50000"/>
                  </a:schemeClr>
                </a:solidFill>
              </a:rPr>
              <a:t>)</a:t>
            </a:r>
            <a:r>
              <a:rPr lang="ko-KR" altLang="en-US" sz="1600" b="1" dirty="0" smtClean="0">
                <a:solidFill>
                  <a:schemeClr val="bg2">
                    <a:lumMod val="50000"/>
                  </a:schemeClr>
                </a:solidFill>
              </a:rPr>
              <a:t>와 빈곤은 동전의 양면</a:t>
            </a:r>
            <a:r>
              <a:rPr lang="en-US" altLang="ko-KR" sz="1600" b="1" dirty="0" smtClean="0">
                <a:solidFill>
                  <a:schemeClr val="bg2">
                    <a:lumMod val="50000"/>
                  </a:schemeClr>
                </a:solidFill>
              </a:rPr>
              <a:t>)</a:t>
            </a:r>
            <a:endParaRPr lang="en-US" altLang="ko-KR" sz="1600" b="1" dirty="0">
              <a:solidFill>
                <a:schemeClr val="bg2">
                  <a:lumMod val="50000"/>
                </a:schemeClr>
              </a:solidFill>
            </a:endParaRPr>
          </a:p>
        </p:txBody>
      </p:sp>
      <p:pic>
        <p:nvPicPr>
          <p:cNvPr id="4098" name="Picture 2" descr="\\LG-NAS\Share\홍보교육국\에코투어\2013년\사전교육 시연\공유자료\130417_에코투어시연회_자료_조대리\dolgionp1.jpg"/>
          <p:cNvPicPr>
            <a:picLocks noChangeAspect="1" noChangeArrowheads="1"/>
          </p:cNvPicPr>
          <p:nvPr/>
        </p:nvPicPr>
        <p:blipFill>
          <a:blip r:embed="rId3"/>
          <a:srcRect/>
          <a:stretch>
            <a:fillRect/>
          </a:stretch>
        </p:blipFill>
        <p:spPr bwMode="auto">
          <a:xfrm>
            <a:off x="0" y="955328"/>
            <a:ext cx="3286116" cy="2657480"/>
          </a:xfrm>
          <a:prstGeom prst="rect">
            <a:avLst/>
          </a:prstGeom>
          <a:noFill/>
        </p:spPr>
      </p:pic>
      <p:pic>
        <p:nvPicPr>
          <p:cNvPr id="4099" name="Picture 3" descr="\\LG-NAS\Share\홍보교육국\에코투어\2013년\사전교육 시연\공유자료\130417_에코투어시연회_자료_조대리\bp16.jpg"/>
          <p:cNvPicPr>
            <a:picLocks noChangeAspect="1" noChangeArrowheads="1"/>
          </p:cNvPicPr>
          <p:nvPr/>
        </p:nvPicPr>
        <p:blipFill>
          <a:blip r:embed="rId4" cstate="print"/>
          <a:srcRect/>
          <a:stretch>
            <a:fillRect/>
          </a:stretch>
        </p:blipFill>
        <p:spPr bwMode="auto">
          <a:xfrm>
            <a:off x="6143636" y="955328"/>
            <a:ext cx="3000396" cy="2643206"/>
          </a:xfrm>
          <a:prstGeom prst="rect">
            <a:avLst/>
          </a:prstGeom>
          <a:noFill/>
        </p:spPr>
      </p:pic>
      <p:pic>
        <p:nvPicPr>
          <p:cNvPr id="14" name="Picture 2" descr="http://www.gaia-photos.com/wp-content/uploads/2009/04/mongolia11.jpg"/>
          <p:cNvPicPr>
            <a:picLocks noChangeAspect="1" noChangeArrowheads="1"/>
          </p:cNvPicPr>
          <p:nvPr/>
        </p:nvPicPr>
        <p:blipFill>
          <a:blip r:embed="rId5"/>
          <a:srcRect l="12245" r="10204"/>
          <a:stretch>
            <a:fillRect/>
          </a:stretch>
        </p:blipFill>
        <p:spPr bwMode="auto">
          <a:xfrm>
            <a:off x="3357554" y="955329"/>
            <a:ext cx="2714644" cy="2667018"/>
          </a:xfrm>
          <a:prstGeom prst="rect">
            <a:avLst/>
          </a:prstGeom>
          <a:noFill/>
          <a:ln w="9525">
            <a:noFill/>
            <a:miter lim="800000"/>
            <a:headEnd/>
            <a:tailEnd/>
          </a:ln>
        </p:spPr>
      </p:pic>
      <p:sp>
        <p:nvSpPr>
          <p:cNvPr id="3" name="직사각형 2"/>
          <p:cNvSpPr/>
          <p:nvPr/>
        </p:nvSpPr>
        <p:spPr>
          <a:xfrm>
            <a:off x="-6646" y="3793282"/>
            <a:ext cx="9150646" cy="923330"/>
          </a:xfrm>
          <a:prstGeom prst="rect">
            <a:avLst/>
          </a:prstGeom>
          <a:solidFill>
            <a:schemeClr val="tx1">
              <a:alpha val="32000"/>
            </a:schemeClr>
          </a:solidFill>
        </p:spPr>
        <p:txBody>
          <a:bodyPr wrap="square">
            <a:spAutoFit/>
          </a:bodyPr>
          <a:lstStyle/>
          <a:p>
            <a:pPr algn="ctr">
              <a:defRPr/>
            </a:pPr>
            <a:r>
              <a:rPr lang="en-US" altLang="ko-KR" i="1" dirty="0" smtClean="0">
                <a:latin typeface="+mn-ea"/>
              </a:rPr>
              <a:t>“Herders who lost their livestock has been driven into the city under population saturation. However it`s an futile attempt. </a:t>
            </a:r>
          </a:p>
          <a:p>
            <a:pPr algn="ctr">
              <a:defRPr/>
            </a:pPr>
            <a:r>
              <a:rPr lang="en-US" altLang="ko-KR" i="1" dirty="0" smtClean="0">
                <a:latin typeface="+mn-ea"/>
              </a:rPr>
              <a:t>Mongolia dose not  absolutely prepare for natural disaster.”</a:t>
            </a:r>
            <a:endParaRPr lang="en-US" altLang="ko-KR" i="1" dirty="0">
              <a:latin typeface="+mn-ea"/>
            </a:endParaRPr>
          </a:p>
        </p:txBody>
      </p:sp>
      <p:sp>
        <p:nvSpPr>
          <p:cNvPr id="9"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a:solidFill>
                  <a:srgbClr val="152F41"/>
                </a:solidFill>
                <a:latin typeface="맑은 고딕" pitchFamily="50" charset="-127"/>
              </a:rPr>
              <a:t>D</a:t>
            </a:r>
            <a:r>
              <a:rPr lang="en-US" altLang="ko-KR" sz="2800" b="1" dirty="0" smtClean="0">
                <a:solidFill>
                  <a:srgbClr val="152F41"/>
                </a:solidFill>
                <a:latin typeface="맑은 고딕" pitchFamily="50" charset="-127"/>
              </a:rPr>
              <a:t>esertification and Environmental Refugees</a:t>
            </a:r>
            <a:endParaRPr lang="ko-KR" altLang="en-US" sz="2400" b="1" dirty="0"/>
          </a:p>
        </p:txBody>
      </p:sp>
    </p:spTree>
    <p:extLst>
      <p:ext uri="{BB962C8B-B14F-4D97-AF65-F5344CB8AC3E}">
        <p14:creationId xmlns:p14="http://schemas.microsoft.com/office/powerpoint/2010/main" val="51466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descr="C:\Users\jsajss\Desktop\4u day\크기변환__DSC144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971600" y="692696"/>
            <a:ext cx="7200800" cy="1985159"/>
          </a:xfrm>
          <a:prstGeom prst="rect">
            <a:avLst/>
          </a:prstGeom>
        </p:spPr>
        <p:txBody>
          <a:bodyPr wrap="square">
            <a:spAutoFit/>
          </a:bodyPr>
          <a:lstStyle/>
          <a:p>
            <a:pPr algn="ctr">
              <a:lnSpc>
                <a:spcPct val="150000"/>
              </a:lnSpc>
            </a:pPr>
            <a:r>
              <a:rPr lang="en-GB" altLang="ko-KR" b="1" dirty="0"/>
              <a:t>GAN’s activities target the environmental threat by addressing problems related to land degradation and eco </a:t>
            </a:r>
            <a:r>
              <a:rPr lang="en-GB" altLang="ko-KR" b="1" dirty="0" smtClean="0"/>
              <a:t>refugees</a:t>
            </a:r>
          </a:p>
          <a:p>
            <a:pPr algn="ctr">
              <a:lnSpc>
                <a:spcPct val="150000"/>
              </a:lnSpc>
            </a:pPr>
            <a:endParaRPr lang="en-US" altLang="ko-KR" sz="1000" b="1" dirty="0" smtClean="0"/>
          </a:p>
          <a:p>
            <a:pPr algn="ctr">
              <a:lnSpc>
                <a:spcPct val="150000"/>
              </a:lnSpc>
            </a:pPr>
            <a:r>
              <a:rPr lang="ko-KR" altLang="en-US" b="1" dirty="0" smtClean="0"/>
              <a:t>그래서 </a:t>
            </a:r>
            <a:r>
              <a:rPr lang="ko-KR" altLang="en-US" b="1" dirty="0" err="1" smtClean="0"/>
              <a:t>푸른아시아는</a:t>
            </a:r>
            <a:r>
              <a:rPr lang="ko-KR" altLang="en-US" b="1" dirty="0" smtClean="0"/>
              <a:t> 사막화와 환경난민 등 환경위기를 </a:t>
            </a:r>
            <a:endParaRPr lang="en-US" altLang="ko-KR" b="1" dirty="0" smtClean="0"/>
          </a:p>
          <a:p>
            <a:pPr algn="ctr">
              <a:lnSpc>
                <a:spcPct val="150000"/>
              </a:lnSpc>
            </a:pPr>
            <a:r>
              <a:rPr lang="ko-KR" altLang="en-US" b="1" dirty="0" smtClean="0"/>
              <a:t>해결하기 위한 활동들을 하게 되었습니다</a:t>
            </a:r>
            <a:r>
              <a:rPr lang="en-US" altLang="ko-KR" b="1" dirty="0" smtClean="0"/>
              <a:t>. </a:t>
            </a:r>
            <a:endParaRPr lang="ko-KR" altLang="en-US" b="1" dirty="0"/>
          </a:p>
        </p:txBody>
      </p:sp>
    </p:spTree>
    <p:extLst>
      <p:ext uri="{BB962C8B-B14F-4D97-AF65-F5344CB8AC3E}">
        <p14:creationId xmlns:p14="http://schemas.microsoft.com/office/powerpoint/2010/main" val="115821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rot="16200000">
            <a:off x="4548766" y="-3659718"/>
            <a:ext cx="51143" cy="9144001"/>
            <a:chOff x="-12855" y="-1"/>
            <a:chExt cx="192367" cy="6858002"/>
          </a:xfrm>
        </p:grpSpPr>
        <p:sp>
          <p:nvSpPr>
            <p:cNvPr id="6" name="직사각형 5"/>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7" name="그룹 6"/>
            <p:cNvGrpSpPr/>
            <p:nvPr/>
          </p:nvGrpSpPr>
          <p:grpSpPr>
            <a:xfrm rot="5400000">
              <a:off x="-2747220" y="2734519"/>
              <a:ext cx="5661251" cy="192212"/>
              <a:chOff x="-9098" y="2324852"/>
              <a:chExt cx="9159599" cy="2061960"/>
            </a:xfrm>
            <a:effectLst/>
          </p:grpSpPr>
          <p:sp>
            <p:nvSpPr>
              <p:cNvPr id="8" name="직사각형 7"/>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9" name="직사각형 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0" name="직사각형 9"/>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sp>
        <p:nvSpPr>
          <p:cNvPr id="19" name="타원 18"/>
          <p:cNvSpPr/>
          <p:nvPr/>
        </p:nvSpPr>
        <p:spPr>
          <a:xfrm>
            <a:off x="179512" y="2098433"/>
            <a:ext cx="4210887" cy="4210887"/>
          </a:xfrm>
          <a:prstGeom prst="ellipse">
            <a:avLst/>
          </a:prstGeom>
          <a:solidFill>
            <a:srgbClr val="4DC0D7"/>
          </a:solidFill>
          <a:ln/>
        </p:spPr>
        <p:style>
          <a:lnRef idx="3">
            <a:schemeClr val="lt1"/>
          </a:lnRef>
          <a:fillRef idx="1">
            <a:schemeClr val="accent4"/>
          </a:fillRef>
          <a:effectRef idx="1">
            <a:schemeClr val="accent4"/>
          </a:effectRef>
          <a:fontRef idx="minor">
            <a:schemeClr val="lt1"/>
          </a:fontRef>
        </p:style>
        <p:txBody>
          <a:bodyPr rtlCol="0" anchor="t"/>
          <a:lstStyle/>
          <a:p>
            <a:pPr algn="ctr"/>
            <a:endParaRPr lang="ko-KR" altLang="en-US" sz="2800" dirty="0">
              <a:solidFill>
                <a:schemeClr val="tx1"/>
              </a:solidFill>
              <a:latin typeface="+mj-ea"/>
              <a:ea typeface="+mj-ea"/>
            </a:endParaRPr>
          </a:p>
        </p:txBody>
      </p:sp>
      <p:sp>
        <p:nvSpPr>
          <p:cNvPr id="20" name="타원 19"/>
          <p:cNvSpPr/>
          <p:nvPr/>
        </p:nvSpPr>
        <p:spPr>
          <a:xfrm>
            <a:off x="901742" y="2784271"/>
            <a:ext cx="2766425" cy="2766425"/>
          </a:xfrm>
          <a:prstGeom prst="ellipse">
            <a:avLst/>
          </a:prstGeom>
          <a:solidFill>
            <a:srgbClr val="92D050"/>
          </a:solidFill>
          <a:ln/>
        </p:spPr>
        <p:style>
          <a:lnRef idx="3">
            <a:schemeClr val="lt1"/>
          </a:lnRef>
          <a:fillRef idx="1">
            <a:schemeClr val="accent1"/>
          </a:fillRef>
          <a:effectRef idx="1">
            <a:schemeClr val="accent1"/>
          </a:effectRef>
          <a:fontRef idx="minor">
            <a:schemeClr val="lt1"/>
          </a:fontRef>
        </p:style>
        <p:txBody>
          <a:bodyPr rtlCol="0" anchor="t"/>
          <a:lstStyle/>
          <a:p>
            <a:pPr algn="ctr"/>
            <a:endParaRPr lang="ko-KR" altLang="en-US" sz="2800" dirty="0">
              <a:solidFill>
                <a:schemeClr val="tx1"/>
              </a:solidFill>
              <a:latin typeface="+mj-ea"/>
              <a:ea typeface="+mj-ea"/>
            </a:endParaRPr>
          </a:p>
        </p:txBody>
      </p:sp>
      <p:sp>
        <p:nvSpPr>
          <p:cNvPr id="21" name="타원 20"/>
          <p:cNvSpPr/>
          <p:nvPr/>
        </p:nvSpPr>
        <p:spPr>
          <a:xfrm>
            <a:off x="1654095" y="3542463"/>
            <a:ext cx="1254689" cy="1254689"/>
          </a:xfrm>
          <a:prstGeom prst="ellipse">
            <a:avLst/>
          </a:prstGeom>
          <a:solidFill>
            <a:schemeClr val="accent2"/>
          </a:solidFill>
          <a:ln/>
        </p:spPr>
        <p:style>
          <a:lnRef idx="3">
            <a:schemeClr val="lt1"/>
          </a:lnRef>
          <a:fillRef idx="1">
            <a:schemeClr val="accent6"/>
          </a:fillRef>
          <a:effectRef idx="1">
            <a:schemeClr val="accent6"/>
          </a:effectRef>
          <a:fontRef idx="minor">
            <a:schemeClr val="lt1"/>
          </a:fontRef>
        </p:style>
        <p:txBody>
          <a:bodyPr rtlCol="0" anchor="t"/>
          <a:lstStyle/>
          <a:p>
            <a:pPr algn="ctr"/>
            <a:endParaRPr lang="ko-KR" altLang="en-US" sz="2800" dirty="0">
              <a:solidFill>
                <a:schemeClr val="tx1"/>
              </a:solidFill>
              <a:latin typeface="+mj-ea"/>
              <a:ea typeface="+mj-ea"/>
            </a:endParaRPr>
          </a:p>
        </p:txBody>
      </p:sp>
      <p:sp>
        <p:nvSpPr>
          <p:cNvPr id="2" name="직사각형 1"/>
          <p:cNvSpPr/>
          <p:nvPr/>
        </p:nvSpPr>
        <p:spPr>
          <a:xfrm>
            <a:off x="4286847" y="1126485"/>
            <a:ext cx="3746538" cy="646331"/>
          </a:xfrm>
          <a:prstGeom prst="rect">
            <a:avLst/>
          </a:prstGeom>
        </p:spPr>
        <p:txBody>
          <a:bodyPr wrap="none">
            <a:spAutoFit/>
          </a:bodyPr>
          <a:lstStyle/>
          <a:p>
            <a:pPr algn="ctr"/>
            <a:r>
              <a:rPr lang="en-GB" altLang="ko-KR" sz="2000" b="1" dirty="0" smtClean="0"/>
              <a:t>Achieving Local </a:t>
            </a:r>
            <a:r>
              <a:rPr lang="en-GB" altLang="ko-KR" sz="2000" b="1" dirty="0" err="1" smtClean="0"/>
              <a:t>Sustainablity</a:t>
            </a:r>
            <a:endParaRPr lang="en-GB" altLang="ko-KR" sz="2000" b="1" dirty="0" smtClean="0"/>
          </a:p>
          <a:p>
            <a:pPr algn="ctr"/>
            <a:r>
              <a:rPr lang="ko-KR" altLang="en-US" sz="1600" b="1" dirty="0" err="1" smtClean="0">
                <a:solidFill>
                  <a:schemeClr val="bg2">
                    <a:lumMod val="50000"/>
                  </a:schemeClr>
                </a:solidFill>
              </a:rPr>
              <a:t>지속가능한</a:t>
            </a:r>
            <a:r>
              <a:rPr lang="ko-KR" altLang="en-US" sz="1600" b="1" dirty="0" smtClean="0">
                <a:solidFill>
                  <a:schemeClr val="bg2">
                    <a:lumMod val="50000"/>
                  </a:schemeClr>
                </a:solidFill>
              </a:rPr>
              <a:t> 지역 개발 모델</a:t>
            </a:r>
            <a:endParaRPr lang="ko-KR" altLang="en-US" sz="1400" spc="-100" dirty="0">
              <a:ln>
                <a:solidFill>
                  <a:prstClr val="white">
                    <a:alpha val="5000"/>
                  </a:prstClr>
                </a:solidFill>
              </a:ln>
              <a:solidFill>
                <a:schemeClr val="bg2">
                  <a:lumMod val="50000"/>
                </a:schemeClr>
              </a:solidFill>
              <a:latin typeface="+mj-lt"/>
              <a:ea typeface="바탕체" panose="02030609000101010101" pitchFamily="17" charset="-127"/>
              <a:cs typeface="조선일보명조" panose="02030304000000000000" pitchFamily="18" charset="-127"/>
            </a:endParaRPr>
          </a:p>
        </p:txBody>
      </p:sp>
      <p:grpSp>
        <p:nvGrpSpPr>
          <p:cNvPr id="57" name="그룹 56"/>
          <p:cNvGrpSpPr/>
          <p:nvPr/>
        </p:nvGrpSpPr>
        <p:grpSpPr>
          <a:xfrm>
            <a:off x="2904572" y="1994173"/>
            <a:ext cx="5950323" cy="1302579"/>
            <a:chOff x="3230189" y="2060848"/>
            <a:chExt cx="5950323" cy="1302579"/>
          </a:xfrm>
        </p:grpSpPr>
        <p:grpSp>
          <p:nvGrpSpPr>
            <p:cNvPr id="27" name="그룹 26"/>
            <p:cNvGrpSpPr/>
            <p:nvPr/>
          </p:nvGrpSpPr>
          <p:grpSpPr>
            <a:xfrm>
              <a:off x="5080372" y="2060848"/>
              <a:ext cx="4100140" cy="1302579"/>
              <a:chOff x="4346426" y="2636912"/>
              <a:chExt cx="4100140" cy="1302579"/>
            </a:xfrm>
          </p:grpSpPr>
          <p:sp>
            <p:nvSpPr>
              <p:cNvPr id="28" name="직사각형 27"/>
              <p:cNvSpPr/>
              <p:nvPr/>
            </p:nvSpPr>
            <p:spPr>
              <a:xfrm>
                <a:off x="4566128" y="2636912"/>
                <a:ext cx="3880438" cy="369332"/>
              </a:xfrm>
              <a:prstGeom prst="rect">
                <a:avLst/>
              </a:prstGeom>
            </p:spPr>
            <p:txBody>
              <a:bodyPr wrap="square">
                <a:spAutoFit/>
              </a:bodyPr>
              <a:lstStyle/>
              <a:p>
                <a:pPr algn="ctr"/>
                <a:r>
                  <a:rPr lang="en-US" altLang="ko-KR" spc="-100" dirty="0">
                    <a:ln>
                      <a:solidFill>
                        <a:prstClr val="white">
                          <a:alpha val="5000"/>
                        </a:prstClr>
                      </a:solidFill>
                    </a:ln>
                    <a:solidFill>
                      <a:schemeClr val="tx1">
                        <a:lumMod val="95000"/>
                        <a:lumOff val="5000"/>
                      </a:schemeClr>
                    </a:solidFill>
                    <a:ea typeface="나눔고딕" panose="020D0604000000000000" pitchFamily="50" charset="-127"/>
                  </a:rPr>
                  <a:t>Environment </a:t>
                </a: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Rehabilitation(</a:t>
                </a:r>
                <a:r>
                  <a:rPr lang="ko-KR" altLang="en-US" spc="-100" dirty="0" smtClean="0">
                    <a:ln>
                      <a:solidFill>
                        <a:prstClr val="white">
                          <a:alpha val="5000"/>
                        </a:prstClr>
                      </a:solidFill>
                    </a:ln>
                    <a:solidFill>
                      <a:schemeClr val="tx1">
                        <a:lumMod val="95000"/>
                        <a:lumOff val="5000"/>
                      </a:schemeClr>
                    </a:solidFill>
                    <a:ea typeface="나눔고딕" panose="020D0604000000000000" pitchFamily="50" charset="-127"/>
                  </a:rPr>
                  <a:t>환경복원</a:t>
                </a: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29" name="직사각형 28"/>
              <p:cNvSpPr/>
              <p:nvPr/>
            </p:nvSpPr>
            <p:spPr>
              <a:xfrm>
                <a:off x="4346426" y="2700728"/>
                <a:ext cx="348315" cy="229192"/>
              </a:xfrm>
              <a:prstGeom prst="rect">
                <a:avLst/>
              </a:prstGeom>
              <a:solidFill>
                <a:srgbClr val="4DC0D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spc="-100" dirty="0">
                    <a:ln>
                      <a:solidFill>
                        <a:prstClr val="white">
                          <a:alpha val="5000"/>
                        </a:prstClr>
                      </a:solidFill>
                    </a:ln>
                    <a:solidFill>
                      <a:schemeClr val="tx1">
                        <a:lumMod val="95000"/>
                        <a:lumOff val="5000"/>
                      </a:schemeClr>
                    </a:solidFill>
                    <a:ea typeface="나눔고딕" panose="020D0604000000000000" pitchFamily="50" charset="-127"/>
                  </a:rPr>
                  <a:t>01</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30" name="직사각형 29"/>
              <p:cNvSpPr/>
              <p:nvPr/>
            </p:nvSpPr>
            <p:spPr>
              <a:xfrm>
                <a:off x="4696966" y="2960762"/>
                <a:ext cx="3317552" cy="978729"/>
              </a:xfrm>
              <a:prstGeom prst="rect">
                <a:avLst/>
              </a:prstGeom>
            </p:spPr>
            <p:txBody>
              <a:bodyPr wrap="square">
                <a:spAutoFit/>
              </a:bodyPr>
              <a:lstStyle/>
              <a:p>
                <a:pPr marL="171450" lvl="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Abatement </a:t>
                </a: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of </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Desertification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사막화 저감</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p>
              <a:p>
                <a:pPr marL="171450" lvl="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Afforestation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조림 및 산림 증대</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p>
              <a:p>
                <a:pPr marL="171450" lvl="0" indent="-171450">
                  <a:lnSpc>
                    <a:spcPct val="120000"/>
                  </a:lnSpc>
                  <a:buFont typeface="Arial" panose="020B0604020202020204" pitchFamily="34" charset="0"/>
                  <a:buChar char="•"/>
                </a:pP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Water </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Retaining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수자원 증대</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습도 증가</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endPar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endParaRPr>
              </a:p>
              <a:p>
                <a:pPr marL="171450" lvl="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Responding </a:t>
                </a: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to Climate </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Change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기후변화 대응</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endPar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endParaRPr>
              </a:p>
            </p:txBody>
          </p:sp>
        </p:grpSp>
        <p:cxnSp>
          <p:nvCxnSpPr>
            <p:cNvPr id="36" name="직선 연결선 35"/>
            <p:cNvCxnSpPr/>
            <p:nvPr/>
          </p:nvCxnSpPr>
          <p:spPr>
            <a:xfrm flipV="1">
              <a:off x="3230189" y="2353856"/>
              <a:ext cx="1485827" cy="257997"/>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그룹 57"/>
          <p:cNvGrpSpPr/>
          <p:nvPr/>
        </p:nvGrpSpPr>
        <p:grpSpPr>
          <a:xfrm>
            <a:off x="2555776" y="3394821"/>
            <a:ext cx="6444208" cy="1247856"/>
            <a:chOff x="3230189" y="3461496"/>
            <a:chExt cx="5518276" cy="1247856"/>
          </a:xfrm>
        </p:grpSpPr>
        <p:grpSp>
          <p:nvGrpSpPr>
            <p:cNvPr id="31" name="그룹 30"/>
            <p:cNvGrpSpPr/>
            <p:nvPr/>
          </p:nvGrpSpPr>
          <p:grpSpPr>
            <a:xfrm>
              <a:off x="5080372" y="3628372"/>
              <a:ext cx="3668093" cy="1080980"/>
              <a:chOff x="4346426" y="2636912"/>
              <a:chExt cx="3668093" cy="1080980"/>
            </a:xfrm>
          </p:grpSpPr>
          <p:sp>
            <p:nvSpPr>
              <p:cNvPr id="32" name="직사각형 31"/>
              <p:cNvSpPr/>
              <p:nvPr/>
            </p:nvSpPr>
            <p:spPr>
              <a:xfrm>
                <a:off x="4702150" y="2636912"/>
                <a:ext cx="2694834" cy="369332"/>
              </a:xfrm>
              <a:prstGeom prst="rect">
                <a:avLst/>
              </a:prstGeom>
            </p:spPr>
            <p:txBody>
              <a:bodyPr wrap="square">
                <a:spAutoFit/>
              </a:bodyPr>
              <a:lstStyle/>
              <a:p>
                <a:pPr algn="ct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Empowerment (</a:t>
                </a:r>
                <a:r>
                  <a:rPr lang="ko-KR" altLang="en-US" spc="-100" dirty="0" smtClean="0">
                    <a:ln>
                      <a:solidFill>
                        <a:prstClr val="white">
                          <a:alpha val="5000"/>
                        </a:prstClr>
                      </a:solidFill>
                    </a:ln>
                    <a:solidFill>
                      <a:schemeClr val="tx1">
                        <a:lumMod val="95000"/>
                        <a:lumOff val="5000"/>
                      </a:schemeClr>
                    </a:solidFill>
                    <a:ea typeface="나눔고딕" panose="020D0604000000000000" pitchFamily="50" charset="-127"/>
                  </a:rPr>
                  <a:t>주민역량 개발</a:t>
                </a: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33" name="직사각형 32"/>
              <p:cNvSpPr/>
              <p:nvPr/>
            </p:nvSpPr>
            <p:spPr>
              <a:xfrm>
                <a:off x="4346426" y="2700728"/>
                <a:ext cx="348315" cy="2291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02</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34" name="직사각형 33"/>
              <p:cNvSpPr/>
              <p:nvPr/>
            </p:nvSpPr>
            <p:spPr>
              <a:xfrm>
                <a:off x="4556113" y="2960762"/>
                <a:ext cx="3458406" cy="757130"/>
              </a:xfrm>
              <a:prstGeom prst="rect">
                <a:avLst/>
              </a:prstGeom>
            </p:spPr>
            <p:txBody>
              <a:bodyPr wrap="square">
                <a:spAutoFit/>
              </a:bodyPr>
              <a:lstStyle/>
              <a:p>
                <a:pPr marL="171450" indent="-171450">
                  <a:lnSpc>
                    <a:spcPct val="120000"/>
                  </a:lnSpc>
                  <a:buFont typeface="Arial" panose="020B0604020202020204" pitchFamily="34" charset="0"/>
                  <a:buChar char="•"/>
                </a:pP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Environment and </a:t>
                </a:r>
                <a:r>
                  <a:rPr lang="en-US" altLang="ko-KR" sz="1200" spc="-100" dirty="0" err="1">
                    <a:ln>
                      <a:solidFill>
                        <a:prstClr val="black">
                          <a:alpha val="5000"/>
                        </a:prstClr>
                      </a:solidFill>
                    </a:ln>
                    <a:solidFill>
                      <a:schemeClr val="tx1">
                        <a:lumMod val="95000"/>
                        <a:lumOff val="5000"/>
                      </a:schemeClr>
                    </a:solidFill>
                    <a:ea typeface="나눔고딕" panose="020D0604000000000000" pitchFamily="50" charset="-127"/>
                  </a:rPr>
                  <a:t>Agricaultural</a:t>
                </a: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 </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Education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환경 및 </a:t>
                </a:r>
                <a:r>
                  <a:rPr lang="ko-KR" altLang="en-US" sz="1200" spc="-100" dirty="0" err="1" smtClean="0">
                    <a:ln>
                      <a:solidFill>
                        <a:prstClr val="black">
                          <a:alpha val="5000"/>
                        </a:prstClr>
                      </a:solidFill>
                    </a:ln>
                    <a:solidFill>
                      <a:schemeClr val="tx1">
                        <a:lumMod val="95000"/>
                        <a:lumOff val="5000"/>
                      </a:schemeClr>
                    </a:solidFill>
                    <a:ea typeface="나눔고딕" panose="020D0604000000000000" pitchFamily="50" charset="-127"/>
                  </a:rPr>
                  <a:t>농임업</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 교육</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p>
              <a:p>
                <a:pPr marL="17145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Enhancing Human Rights and Welfare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인권과 복지 증진</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endPar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endParaRPr>
              </a:p>
              <a:p>
                <a:pPr marL="171450" indent="-171450">
                  <a:lnSpc>
                    <a:spcPct val="120000"/>
                  </a:lnSpc>
                  <a:buFont typeface="Arial" panose="020B0604020202020204" pitchFamily="34" charset="0"/>
                  <a:buChar char="•"/>
                </a:pP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Local </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Participation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주민 참여</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endPar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endParaRPr>
              </a:p>
            </p:txBody>
          </p:sp>
        </p:grpSp>
        <p:cxnSp>
          <p:nvCxnSpPr>
            <p:cNvPr id="37" name="직선 연결선 36"/>
            <p:cNvCxnSpPr/>
            <p:nvPr/>
          </p:nvCxnSpPr>
          <p:spPr>
            <a:xfrm>
              <a:off x="3230189" y="3461496"/>
              <a:ext cx="1485827" cy="327543"/>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그룹 58"/>
          <p:cNvGrpSpPr/>
          <p:nvPr/>
        </p:nvGrpSpPr>
        <p:grpSpPr>
          <a:xfrm>
            <a:off x="2662207" y="4421078"/>
            <a:ext cx="5904656" cy="1971158"/>
            <a:chOff x="2987824" y="4487753"/>
            <a:chExt cx="5904656" cy="1971158"/>
          </a:xfrm>
        </p:grpSpPr>
        <p:cxnSp>
          <p:nvCxnSpPr>
            <p:cNvPr id="38" name="직선 연결선 37"/>
            <p:cNvCxnSpPr/>
            <p:nvPr/>
          </p:nvCxnSpPr>
          <p:spPr>
            <a:xfrm>
              <a:off x="2987824" y="4487753"/>
              <a:ext cx="1728192" cy="809978"/>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9" name="그룹 38"/>
            <p:cNvGrpSpPr/>
            <p:nvPr/>
          </p:nvGrpSpPr>
          <p:grpSpPr>
            <a:xfrm>
              <a:off x="5080372" y="5377931"/>
              <a:ext cx="3812108" cy="1080980"/>
              <a:chOff x="4346426" y="2636912"/>
              <a:chExt cx="3812108" cy="1080980"/>
            </a:xfrm>
          </p:grpSpPr>
          <p:sp>
            <p:nvSpPr>
              <p:cNvPr id="40" name="직사각형 39"/>
              <p:cNvSpPr/>
              <p:nvPr/>
            </p:nvSpPr>
            <p:spPr>
              <a:xfrm>
                <a:off x="4486126" y="2636912"/>
                <a:ext cx="3384375" cy="369332"/>
              </a:xfrm>
              <a:prstGeom prst="rect">
                <a:avLst/>
              </a:prstGeom>
            </p:spPr>
            <p:txBody>
              <a:bodyPr wrap="square">
                <a:spAutoFit/>
              </a:bodyPr>
              <a:lstStyle/>
              <a:p>
                <a:pPr algn="ctr"/>
                <a:r>
                  <a:rPr lang="en-US" altLang="ko-KR" spc="-100" dirty="0">
                    <a:ln>
                      <a:solidFill>
                        <a:prstClr val="white">
                          <a:alpha val="5000"/>
                        </a:prstClr>
                      </a:solidFill>
                    </a:ln>
                    <a:solidFill>
                      <a:schemeClr val="tx1">
                        <a:lumMod val="95000"/>
                        <a:lumOff val="5000"/>
                      </a:schemeClr>
                    </a:solidFill>
                    <a:ea typeface="나눔고딕" panose="020D0604000000000000" pitchFamily="50" charset="-127"/>
                  </a:rPr>
                  <a:t>Self </a:t>
                </a: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Reliance (</a:t>
                </a:r>
                <a:r>
                  <a:rPr lang="ko-KR" altLang="en-US" spc="-100" dirty="0" smtClean="0">
                    <a:ln>
                      <a:solidFill>
                        <a:prstClr val="white">
                          <a:alpha val="5000"/>
                        </a:prstClr>
                      </a:solidFill>
                    </a:ln>
                    <a:solidFill>
                      <a:schemeClr val="tx1">
                        <a:lumMod val="95000"/>
                        <a:lumOff val="5000"/>
                      </a:schemeClr>
                    </a:solidFill>
                    <a:ea typeface="나눔고딕" panose="020D0604000000000000" pitchFamily="50" charset="-127"/>
                  </a:rPr>
                  <a:t>자립 능력 향상</a:t>
                </a: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41" name="직사각형 40"/>
              <p:cNvSpPr/>
              <p:nvPr/>
            </p:nvSpPr>
            <p:spPr>
              <a:xfrm>
                <a:off x="4346426" y="2700728"/>
                <a:ext cx="348315" cy="22919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ko-KR" spc="-100" dirty="0" smtClean="0">
                    <a:ln>
                      <a:solidFill>
                        <a:prstClr val="white">
                          <a:alpha val="5000"/>
                        </a:prstClr>
                      </a:solidFill>
                    </a:ln>
                    <a:solidFill>
                      <a:schemeClr val="tx1">
                        <a:lumMod val="95000"/>
                        <a:lumOff val="5000"/>
                      </a:schemeClr>
                    </a:solidFill>
                    <a:ea typeface="나눔고딕" panose="020D0604000000000000" pitchFamily="50" charset="-127"/>
                  </a:rPr>
                  <a:t>03</a:t>
                </a:r>
                <a:endParaRPr lang="ko-KR" altLang="en-US" spc="-100" dirty="0">
                  <a:ln>
                    <a:solidFill>
                      <a:prstClr val="white">
                        <a:alpha val="5000"/>
                      </a:prstClr>
                    </a:solidFill>
                  </a:ln>
                  <a:solidFill>
                    <a:schemeClr val="tx1">
                      <a:lumMod val="95000"/>
                      <a:lumOff val="5000"/>
                    </a:schemeClr>
                  </a:solidFill>
                  <a:ea typeface="나눔고딕" panose="020D0604000000000000" pitchFamily="50" charset="-127"/>
                </a:endParaRPr>
              </a:p>
            </p:txBody>
          </p:sp>
          <p:sp>
            <p:nvSpPr>
              <p:cNvPr id="42" name="직사각형 41"/>
              <p:cNvSpPr/>
              <p:nvPr/>
            </p:nvSpPr>
            <p:spPr>
              <a:xfrm>
                <a:off x="4696966" y="2960762"/>
                <a:ext cx="3461568" cy="757130"/>
              </a:xfrm>
              <a:prstGeom prst="rect">
                <a:avLst/>
              </a:prstGeom>
            </p:spPr>
            <p:txBody>
              <a:bodyPr wrap="square">
                <a:spAutoFit/>
              </a:bodyPr>
              <a:lstStyle/>
              <a:p>
                <a:pPr marL="17145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Job Creation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일자리</a:t>
                </a:r>
                <a:r>
                  <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rPr>
                  <a:t>)</a:t>
                </a:r>
                <a:endPar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endParaRPr>
              </a:p>
              <a:p>
                <a:pPr marL="17145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Training and Specialization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직업 교육</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전문성 강화</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p>
              <a:p>
                <a:pPr marL="171450" indent="-171450">
                  <a:lnSpc>
                    <a:spcPct val="120000"/>
                  </a:lnSpc>
                  <a:buFont typeface="Arial" panose="020B0604020202020204" pitchFamily="34" charset="0"/>
                  <a:buChar char="•"/>
                </a:pP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Establishing a Cooperative (</a:t>
                </a:r>
                <a:r>
                  <a:rPr lang="ko-KR" altLang="en-US" sz="1200" spc="-100" dirty="0" smtClean="0">
                    <a:ln>
                      <a:solidFill>
                        <a:prstClr val="black">
                          <a:alpha val="5000"/>
                        </a:prstClr>
                      </a:solidFill>
                    </a:ln>
                    <a:solidFill>
                      <a:schemeClr val="tx1">
                        <a:lumMod val="95000"/>
                        <a:lumOff val="5000"/>
                      </a:schemeClr>
                    </a:solidFill>
                    <a:ea typeface="나눔고딕" panose="020D0604000000000000" pitchFamily="50" charset="-127"/>
                  </a:rPr>
                  <a:t>협동조합 설립</a:t>
                </a:r>
                <a:r>
                  <a:rPr lang="en-US" altLang="ko-KR" sz="1200" spc="-100" dirty="0" smtClean="0">
                    <a:ln>
                      <a:solidFill>
                        <a:prstClr val="black">
                          <a:alpha val="5000"/>
                        </a:prstClr>
                      </a:solidFill>
                    </a:ln>
                    <a:solidFill>
                      <a:schemeClr val="tx1">
                        <a:lumMod val="95000"/>
                        <a:lumOff val="5000"/>
                      </a:schemeClr>
                    </a:solidFill>
                    <a:ea typeface="나눔고딕" panose="020D0604000000000000" pitchFamily="50" charset="-127"/>
                  </a:rPr>
                  <a:t>)</a:t>
                </a:r>
                <a:endParaRPr lang="en-US" altLang="ko-KR" sz="1200" spc="-100" dirty="0">
                  <a:ln>
                    <a:solidFill>
                      <a:prstClr val="black">
                        <a:alpha val="5000"/>
                      </a:prstClr>
                    </a:solidFill>
                  </a:ln>
                  <a:solidFill>
                    <a:schemeClr val="tx1">
                      <a:lumMod val="95000"/>
                      <a:lumOff val="5000"/>
                    </a:schemeClr>
                  </a:solidFill>
                  <a:ea typeface="나눔고딕" panose="020D0604000000000000" pitchFamily="50" charset="-127"/>
                </a:endParaRPr>
              </a:p>
            </p:txBody>
          </p:sp>
        </p:grpSp>
      </p:grpSp>
      <p:sp>
        <p:nvSpPr>
          <p:cNvPr id="43" name="제목 3"/>
          <p:cNvSpPr txBox="1">
            <a:spLocks/>
          </p:cNvSpPr>
          <p:nvPr/>
        </p:nvSpPr>
        <p:spPr bwMode="auto">
          <a:xfrm>
            <a:off x="246062" y="95250"/>
            <a:ext cx="7926338"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Sustainable Regional Development Model</a:t>
            </a:r>
            <a:endParaRPr lang="ko-KR" altLang="en-US" sz="2400" b="1" dirty="0"/>
          </a:p>
        </p:txBody>
      </p:sp>
      <p:sp>
        <p:nvSpPr>
          <p:cNvPr id="3" name="TextBox 2"/>
          <p:cNvSpPr txBox="1"/>
          <p:nvPr/>
        </p:nvSpPr>
        <p:spPr>
          <a:xfrm>
            <a:off x="1223176" y="2314188"/>
            <a:ext cx="2233708" cy="369332"/>
          </a:xfrm>
          <a:prstGeom prst="rect">
            <a:avLst/>
          </a:prstGeom>
          <a:noFill/>
        </p:spPr>
        <p:txBody>
          <a:bodyPr wrap="square" rtlCol="0">
            <a:spAutoFit/>
          </a:bodyPr>
          <a:lstStyle/>
          <a:p>
            <a:r>
              <a:rPr lang="en-US" altLang="ko-KR" b="1" dirty="0" smtClean="0"/>
              <a:t>Environment </a:t>
            </a:r>
            <a:r>
              <a:rPr lang="ko-KR" altLang="en-US" b="1" dirty="0" smtClean="0"/>
              <a:t>환경</a:t>
            </a:r>
            <a:endParaRPr lang="ko-KR" altLang="en-US" b="1" dirty="0"/>
          </a:p>
        </p:txBody>
      </p:sp>
      <p:sp>
        <p:nvSpPr>
          <p:cNvPr id="44" name="TextBox 43"/>
          <p:cNvSpPr txBox="1"/>
          <p:nvPr/>
        </p:nvSpPr>
        <p:spPr>
          <a:xfrm>
            <a:off x="1619735" y="3131676"/>
            <a:ext cx="1512105" cy="369332"/>
          </a:xfrm>
          <a:prstGeom prst="rect">
            <a:avLst/>
          </a:prstGeom>
          <a:noFill/>
        </p:spPr>
        <p:txBody>
          <a:bodyPr wrap="square" rtlCol="0">
            <a:spAutoFit/>
          </a:bodyPr>
          <a:lstStyle/>
          <a:p>
            <a:r>
              <a:rPr lang="en-US" altLang="ko-KR" b="1" dirty="0" smtClean="0"/>
              <a:t>Social </a:t>
            </a:r>
            <a:r>
              <a:rPr lang="ko-KR" altLang="en-US" b="1" dirty="0" smtClean="0"/>
              <a:t>사회</a:t>
            </a:r>
            <a:endParaRPr lang="ko-KR" altLang="en-US" b="1" dirty="0"/>
          </a:p>
        </p:txBody>
      </p:sp>
      <p:sp>
        <p:nvSpPr>
          <p:cNvPr id="45" name="TextBox 44"/>
          <p:cNvSpPr txBox="1"/>
          <p:nvPr/>
        </p:nvSpPr>
        <p:spPr>
          <a:xfrm>
            <a:off x="1594272" y="3872847"/>
            <a:ext cx="1359705" cy="646331"/>
          </a:xfrm>
          <a:prstGeom prst="rect">
            <a:avLst/>
          </a:prstGeom>
          <a:noFill/>
        </p:spPr>
        <p:txBody>
          <a:bodyPr wrap="square" rtlCol="0">
            <a:spAutoFit/>
          </a:bodyPr>
          <a:lstStyle/>
          <a:p>
            <a:pPr algn="ctr"/>
            <a:r>
              <a:rPr lang="en-US" altLang="ko-KR" b="1" dirty="0" smtClean="0"/>
              <a:t>Economy</a:t>
            </a:r>
          </a:p>
          <a:p>
            <a:pPr algn="ctr"/>
            <a:r>
              <a:rPr lang="ko-KR" altLang="en-US" b="1" dirty="0" smtClean="0"/>
              <a:t>경</a:t>
            </a:r>
            <a:r>
              <a:rPr lang="ko-KR" altLang="en-US" b="1" dirty="0"/>
              <a:t>제</a:t>
            </a:r>
          </a:p>
        </p:txBody>
      </p:sp>
    </p:spTree>
    <p:extLst>
      <p:ext uri="{BB962C8B-B14F-4D97-AF65-F5344CB8AC3E}">
        <p14:creationId xmlns:p14="http://schemas.microsoft.com/office/powerpoint/2010/main" val="312626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3" grpId="0"/>
      <p:bldP spid="44"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타원 32"/>
          <p:cNvSpPr/>
          <p:nvPr/>
        </p:nvSpPr>
        <p:spPr>
          <a:xfrm>
            <a:off x="-642974" y="-2000288"/>
            <a:ext cx="10644262" cy="7572428"/>
          </a:xfrm>
          <a:prstGeom prst="ellipse">
            <a:avLst/>
          </a:prstGeom>
          <a:solidFill>
            <a:srgbClr val="F7F8E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연결선 18"/>
          <p:cNvCxnSpPr>
            <a:endCxn id="16" idx="0"/>
          </p:cNvCxnSpPr>
          <p:nvPr/>
        </p:nvCxnSpPr>
        <p:spPr>
          <a:xfrm flipH="1">
            <a:off x="2500298" y="2714619"/>
            <a:ext cx="540000" cy="714381"/>
          </a:xfrm>
          <a:prstGeom prst="line">
            <a:avLst/>
          </a:prstGeom>
          <a:ln w="76200" cmpd="sng"/>
        </p:spPr>
        <p:style>
          <a:lnRef idx="1">
            <a:schemeClr val="accent1"/>
          </a:lnRef>
          <a:fillRef idx="0">
            <a:schemeClr val="accent1"/>
          </a:fillRef>
          <a:effectRef idx="0">
            <a:schemeClr val="accent1"/>
          </a:effectRef>
          <a:fontRef idx="minor">
            <a:schemeClr val="tx1"/>
          </a:fontRef>
        </p:style>
      </p:cxnSp>
      <p:sp>
        <p:nvSpPr>
          <p:cNvPr id="2" name="제목 1"/>
          <p:cNvSpPr>
            <a:spLocks noGrp="1"/>
          </p:cNvSpPr>
          <p:nvPr>
            <p:ph type="ctrTitle"/>
          </p:nvPr>
        </p:nvSpPr>
        <p:spPr>
          <a:xfrm>
            <a:off x="714348" y="1142984"/>
            <a:ext cx="7772400" cy="1470025"/>
          </a:xfrm>
        </p:spPr>
        <p:txBody>
          <a:bodyPr/>
          <a:lstStyle/>
          <a:p>
            <a:r>
              <a:rPr lang="en-US" altLang="ko-KR" b="1" dirty="0" smtClean="0">
                <a:solidFill>
                  <a:schemeClr val="tx2"/>
                </a:solidFill>
              </a:rPr>
              <a:t>Local Sustainability</a:t>
            </a:r>
            <a:endParaRPr lang="ko-KR" altLang="en-US" b="1" dirty="0">
              <a:solidFill>
                <a:schemeClr val="tx2"/>
              </a:solidFill>
            </a:endParaRPr>
          </a:p>
        </p:txBody>
      </p:sp>
      <p:sp>
        <p:nvSpPr>
          <p:cNvPr id="16" name="모서리가 둥근 직사각형 15"/>
          <p:cNvSpPr/>
          <p:nvPr/>
        </p:nvSpPr>
        <p:spPr>
          <a:xfrm>
            <a:off x="1000100" y="3429000"/>
            <a:ext cx="3000396" cy="2928958"/>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1000100" y="1071546"/>
            <a:ext cx="7143800" cy="1785950"/>
          </a:xfrm>
          <a:prstGeom prst="ellipse">
            <a:avLst/>
          </a:prstGeom>
          <a:solidFill>
            <a:schemeClr val="tx2">
              <a:lumMod val="40000"/>
              <a:lumOff val="60000"/>
            </a:schemeClr>
          </a:solidFill>
          <a:scene3d>
            <a:camera prst="orthographicFront"/>
            <a:lightRig rig="threePt" dir="t"/>
          </a:scene3d>
          <a:sp3d extrusionH="76200" contourW="12700" prstMaterial="clear">
            <a:bevelT w="203200" h="203200"/>
            <a:extrusionClr>
              <a:schemeClr val="tx2">
                <a:lumMod val="40000"/>
                <a:lumOff val="6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p:cNvCxnSpPr/>
          <p:nvPr/>
        </p:nvCxnSpPr>
        <p:spPr>
          <a:xfrm rot="16200000" flipH="1">
            <a:off x="6429388" y="2714620"/>
            <a:ext cx="642942" cy="642942"/>
          </a:xfrm>
          <a:prstGeom prst="line">
            <a:avLst/>
          </a:prstGeom>
          <a:ln w="76200" cmpd="sng"/>
        </p:spPr>
        <p:style>
          <a:lnRef idx="1">
            <a:schemeClr val="accent1"/>
          </a:lnRef>
          <a:fillRef idx="0">
            <a:schemeClr val="accent1"/>
          </a:fillRef>
          <a:effectRef idx="0">
            <a:schemeClr val="accent1"/>
          </a:effectRef>
          <a:fontRef idx="minor">
            <a:schemeClr val="tx1"/>
          </a:fontRef>
        </p:style>
      </p:cxnSp>
      <p:sp>
        <p:nvSpPr>
          <p:cNvPr id="31" name="모서리가 둥근 직사각형 30"/>
          <p:cNvSpPr/>
          <p:nvPr/>
        </p:nvSpPr>
        <p:spPr>
          <a:xfrm>
            <a:off x="1000100" y="3429000"/>
            <a:ext cx="3000396" cy="2928958"/>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5072066" y="3357562"/>
            <a:ext cx="3143272" cy="3000396"/>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5572132" y="4643446"/>
            <a:ext cx="2331087" cy="584775"/>
          </a:xfrm>
          <a:prstGeom prst="rect">
            <a:avLst/>
          </a:prstGeom>
          <a:noFill/>
        </p:spPr>
        <p:txBody>
          <a:bodyPr wrap="none" rtlCol="0">
            <a:spAutoFit/>
          </a:bodyPr>
          <a:lstStyle/>
          <a:p>
            <a:r>
              <a:rPr lang="en-US" altLang="ko-KR" sz="3200" b="1" dirty="0" smtClean="0">
                <a:solidFill>
                  <a:schemeClr val="accent1">
                    <a:lumMod val="75000"/>
                  </a:schemeClr>
                </a:solidFill>
              </a:rPr>
              <a:t>The Local  </a:t>
            </a:r>
            <a:endParaRPr lang="ko-KR" altLang="en-US" sz="3200" b="1" dirty="0">
              <a:solidFill>
                <a:schemeClr val="accent1">
                  <a:lumMod val="75000"/>
                </a:schemeClr>
              </a:solidFill>
            </a:endParaRPr>
          </a:p>
        </p:txBody>
      </p:sp>
      <p:sp>
        <p:nvSpPr>
          <p:cNvPr id="29" name="TextBox 28"/>
          <p:cNvSpPr txBox="1"/>
          <p:nvPr/>
        </p:nvSpPr>
        <p:spPr>
          <a:xfrm>
            <a:off x="1285852" y="4643446"/>
            <a:ext cx="2542684" cy="584775"/>
          </a:xfrm>
          <a:prstGeom prst="rect">
            <a:avLst/>
          </a:prstGeom>
          <a:noFill/>
        </p:spPr>
        <p:txBody>
          <a:bodyPr wrap="none" rtlCol="0">
            <a:spAutoFit/>
          </a:bodyPr>
          <a:lstStyle/>
          <a:p>
            <a:r>
              <a:rPr lang="en-US" altLang="ko-KR" sz="3200" b="1" dirty="0" smtClean="0">
                <a:solidFill>
                  <a:schemeClr val="accent1">
                    <a:lumMod val="75000"/>
                  </a:schemeClr>
                </a:solidFill>
              </a:rPr>
              <a:t>The Region </a:t>
            </a:r>
            <a:endParaRPr lang="ko-KR" altLang="en-US" sz="3200" b="1" dirty="0">
              <a:solidFill>
                <a:schemeClr val="accent1">
                  <a:lumMod val="75000"/>
                </a:schemeClr>
              </a:solidFill>
            </a:endParaRPr>
          </a:p>
        </p:txBody>
      </p:sp>
      <p:pic>
        <p:nvPicPr>
          <p:cNvPr id="18"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468313" y="20638"/>
            <a:ext cx="8358187" cy="1143000"/>
          </a:xfrm>
          <a:solidFill>
            <a:schemeClr val="bg1"/>
          </a:solidFill>
        </p:spPr>
        <p:txBody>
          <a:bodyPr>
            <a:noAutofit/>
          </a:bodyPr>
          <a:lstStyle/>
          <a:p>
            <a:pPr algn="l">
              <a:defRPr/>
            </a:pPr>
            <a:r>
              <a:rPr lang="en-US" altLang="ko-KR" sz="3600" b="1" dirty="0" smtClean="0">
                <a:solidFill>
                  <a:schemeClr val="accent1">
                    <a:lumMod val="75000"/>
                  </a:schemeClr>
                </a:solidFill>
              </a:rPr>
              <a:t>Barren Forestry Site in Mongolia</a:t>
            </a:r>
            <a:endParaRPr lang="ko-KR" altLang="en-US" sz="3600" b="1" dirty="0">
              <a:solidFill>
                <a:schemeClr val="accent1">
                  <a:lumMod val="75000"/>
                </a:schemeClr>
              </a:solidFill>
            </a:endParaRPr>
          </a:p>
        </p:txBody>
      </p:sp>
      <p:pic>
        <p:nvPicPr>
          <p:cNvPr id="37891" name="Picture 4" descr="C:\Documents and Settings\Administrator\My Documents\자민우드.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058863"/>
            <a:ext cx="75231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G:\푸른아시아_영문로고JPG\En_GAN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013" y="563086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13593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MG_07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125538"/>
            <a:ext cx="710088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제목 1"/>
          <p:cNvSpPr>
            <a:spLocks noGrp="1"/>
          </p:cNvSpPr>
          <p:nvPr>
            <p:ph type="ctrTitle"/>
          </p:nvPr>
        </p:nvSpPr>
        <p:spPr>
          <a:xfrm>
            <a:off x="468313" y="20638"/>
            <a:ext cx="8358187" cy="1143000"/>
          </a:xfrm>
          <a:solidFill>
            <a:schemeClr val="bg1"/>
          </a:solidFill>
        </p:spPr>
        <p:txBody>
          <a:bodyPr>
            <a:noAutofit/>
          </a:bodyPr>
          <a:lstStyle/>
          <a:p>
            <a:pPr algn="l">
              <a:defRPr/>
            </a:pPr>
            <a:r>
              <a:rPr lang="en-US" altLang="ko-KR" sz="3600" b="1" dirty="0" smtClean="0">
                <a:solidFill>
                  <a:schemeClr val="accent1">
                    <a:lumMod val="75000"/>
                  </a:schemeClr>
                </a:solidFill>
              </a:rPr>
              <a:t>Barren Forestry Site in Mongolia</a:t>
            </a:r>
            <a:endParaRPr lang="ko-KR" altLang="en-US" sz="3600" b="1" dirty="0">
              <a:solidFill>
                <a:schemeClr val="accent1">
                  <a:lumMod val="75000"/>
                </a:schemeClr>
              </a:solidFill>
            </a:endParaRPr>
          </a:p>
        </p:txBody>
      </p:sp>
      <p:pic>
        <p:nvPicPr>
          <p:cNvPr id="38916"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013" y="563086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2679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F:\자민우드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13" y="1196975"/>
            <a:ext cx="71294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제목 1"/>
          <p:cNvSpPr>
            <a:spLocks noGrp="1"/>
          </p:cNvSpPr>
          <p:nvPr>
            <p:ph type="ctrTitle"/>
          </p:nvPr>
        </p:nvSpPr>
        <p:spPr>
          <a:xfrm>
            <a:off x="468313" y="20638"/>
            <a:ext cx="8358187" cy="1143000"/>
          </a:xfrm>
          <a:solidFill>
            <a:schemeClr val="bg1"/>
          </a:solidFill>
        </p:spPr>
        <p:txBody>
          <a:bodyPr>
            <a:noAutofit/>
          </a:bodyPr>
          <a:lstStyle/>
          <a:p>
            <a:pPr algn="l">
              <a:defRPr/>
            </a:pPr>
            <a:r>
              <a:rPr lang="en-US" altLang="ko-KR" sz="3600" b="1" dirty="0" smtClean="0">
                <a:solidFill>
                  <a:schemeClr val="accent1">
                    <a:lumMod val="75000"/>
                  </a:schemeClr>
                </a:solidFill>
              </a:rPr>
              <a:t>Barren Forestry Site in Mongolia</a:t>
            </a:r>
            <a:endParaRPr lang="ko-KR" altLang="en-US" sz="3600" b="1" dirty="0">
              <a:solidFill>
                <a:schemeClr val="accent1">
                  <a:lumMod val="75000"/>
                </a:schemeClr>
              </a:solidFill>
            </a:endParaRPr>
          </a:p>
        </p:txBody>
      </p:sp>
      <p:pic>
        <p:nvPicPr>
          <p:cNvPr id="39940" name="Picture 6" descr="G:\푸른아시아_영문로고JPG\En_GAN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4013" y="563086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0756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홍보\발표자료\IMG_6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내용 개체 틀 2"/>
          <p:cNvSpPr txBox="1">
            <a:spLocks/>
          </p:cNvSpPr>
          <p:nvPr/>
        </p:nvSpPr>
        <p:spPr>
          <a:xfrm>
            <a:off x="1588" y="1071563"/>
            <a:ext cx="9142412" cy="2168525"/>
          </a:xfrm>
          <a:prstGeom prst="rect">
            <a:avLst/>
          </a:prstGeom>
        </p:spPr>
        <p:txBody>
          <a:bodyPr/>
          <a:lstStyle/>
          <a:p>
            <a:pPr marL="342900" indent="-342900" eaLnBrk="0" hangingPunct="0">
              <a:spcBef>
                <a:spcPct val="20000"/>
              </a:spcBef>
              <a:buFontTx/>
              <a:buChar char="•"/>
              <a:defRPr/>
            </a:pPr>
            <a:r>
              <a:rPr lang="en-US" altLang="ko-KR" sz="1600" b="1" kern="0" spc="-100" dirty="0">
                <a:solidFill>
                  <a:srgbClr val="0070C0"/>
                </a:solidFill>
                <a:latin typeface="맑은 고딕" pitchFamily="50" charset="-127"/>
                <a:ea typeface="맑은 고딕" pitchFamily="50" charset="-127"/>
              </a:rPr>
              <a:t>Established in 1998, registered on Korean Ministry of Foreign Affairs and Trade</a:t>
            </a:r>
          </a:p>
          <a:p>
            <a:pPr marL="342900" indent="-342900" eaLnBrk="0" hangingPunct="0">
              <a:spcBef>
                <a:spcPct val="20000"/>
              </a:spcBef>
              <a:buFontTx/>
              <a:buChar char="•"/>
              <a:defRPr/>
            </a:pPr>
            <a:r>
              <a:rPr lang="en-US" altLang="ko-KR" sz="1600" b="1" kern="0" spc="-100" dirty="0">
                <a:solidFill>
                  <a:srgbClr val="0070C0"/>
                </a:solidFill>
                <a:latin typeface="맑은 고딕" pitchFamily="50" charset="-127"/>
                <a:ea typeface="맑은 고딕" pitchFamily="50" charset="-127"/>
              </a:rPr>
              <a:t>Focusing on development of alternative model for combating climate change &amp; desertification</a:t>
            </a:r>
          </a:p>
          <a:p>
            <a:pPr marL="342900" indent="-342900" eaLnBrk="0" hangingPunct="0">
              <a:spcBef>
                <a:spcPct val="20000"/>
              </a:spcBef>
              <a:buFontTx/>
              <a:buChar char="•"/>
              <a:defRPr/>
            </a:pPr>
            <a:r>
              <a:rPr lang="en-US" altLang="ko-KR" sz="1600" b="1" kern="0" spc="-100" dirty="0">
                <a:solidFill>
                  <a:srgbClr val="0070C0"/>
                </a:solidFill>
                <a:latin typeface="맑은 고딕" pitchFamily="50" charset="-127"/>
                <a:ea typeface="맑은 고딕" pitchFamily="50" charset="-127"/>
              </a:rPr>
              <a:t>Being accredited to </a:t>
            </a:r>
            <a:r>
              <a:rPr lang="en-US" altLang="ko-KR" sz="1600" b="1" kern="0" spc="-100" dirty="0" smtClean="0">
                <a:solidFill>
                  <a:srgbClr val="0070C0"/>
                </a:solidFill>
                <a:latin typeface="맑은 고딕" pitchFamily="50" charset="-127"/>
                <a:ea typeface="맑은 고딕" pitchFamily="50" charset="-127"/>
              </a:rPr>
              <a:t>GEF</a:t>
            </a:r>
            <a:r>
              <a:rPr lang="en-US" altLang="ko-KR" sz="1600" b="1" kern="0" spc="-100" dirty="0">
                <a:solidFill>
                  <a:srgbClr val="0070C0"/>
                </a:solidFill>
                <a:latin typeface="맑은 고딕" pitchFamily="50" charset="-127"/>
                <a:ea typeface="맑은 고딕" pitchFamily="50" charset="-127"/>
              </a:rPr>
              <a:t>, UNFCCC, UNCCD / special consultation status of UNECOSOC </a:t>
            </a:r>
          </a:p>
          <a:p>
            <a:pPr marL="342900" indent="-342900" eaLnBrk="0" hangingPunct="0">
              <a:spcBef>
                <a:spcPct val="20000"/>
              </a:spcBef>
              <a:buFontTx/>
              <a:buChar char="•"/>
              <a:defRPr/>
            </a:pPr>
            <a:r>
              <a:rPr lang="en-US" altLang="ko-KR" sz="1600" b="1" kern="0" dirty="0">
                <a:solidFill>
                  <a:srgbClr val="0070C0"/>
                </a:solidFill>
                <a:latin typeface="맑은 고딕" pitchFamily="50" charset="-127"/>
                <a:ea typeface="맑은 고딕" pitchFamily="50" charset="-127"/>
              </a:rPr>
              <a:t>Has planted </a:t>
            </a:r>
            <a:r>
              <a:rPr lang="en-US" altLang="ko-KR" sz="1600" b="1" kern="0" dirty="0" smtClean="0">
                <a:solidFill>
                  <a:srgbClr val="0070C0"/>
                </a:solidFill>
                <a:latin typeface="맑은 고딕" pitchFamily="50" charset="-127"/>
                <a:ea typeface="맑은 고딕" pitchFamily="50" charset="-127"/>
              </a:rPr>
              <a:t>500,000trees </a:t>
            </a:r>
            <a:r>
              <a:rPr lang="en-US" altLang="ko-KR" sz="1600" b="1" kern="0" dirty="0">
                <a:solidFill>
                  <a:srgbClr val="0070C0"/>
                </a:solidFill>
                <a:latin typeface="맑은 고딕" pitchFamily="50" charset="-127"/>
                <a:ea typeface="맑은 고딕" pitchFamily="50" charset="-127"/>
              </a:rPr>
              <a:t>in about </a:t>
            </a:r>
            <a:r>
              <a:rPr lang="en-US" altLang="ko-KR" sz="1600" b="1" kern="0" dirty="0" smtClean="0">
                <a:solidFill>
                  <a:srgbClr val="0070C0"/>
                </a:solidFill>
                <a:latin typeface="맑은 고딕" pitchFamily="50" charset="-127"/>
                <a:ea typeface="맑은 고딕" pitchFamily="50" charset="-127"/>
              </a:rPr>
              <a:t>500ha </a:t>
            </a:r>
            <a:r>
              <a:rPr lang="en-US" altLang="ko-KR" sz="1600" b="1" kern="0" dirty="0">
                <a:solidFill>
                  <a:srgbClr val="0070C0"/>
                </a:solidFill>
                <a:latin typeface="맑은 고딕" pitchFamily="50" charset="-127"/>
                <a:ea typeface="맑은 고딕" pitchFamily="50" charset="-127"/>
              </a:rPr>
              <a:t>in Mongolia(-</a:t>
            </a:r>
            <a:r>
              <a:rPr lang="en-US" altLang="ko-KR" sz="1600" b="1" kern="0" dirty="0" smtClean="0">
                <a:solidFill>
                  <a:srgbClr val="0070C0"/>
                </a:solidFill>
                <a:latin typeface="맑은 고딕" pitchFamily="50" charset="-127"/>
                <a:ea typeface="맑은 고딕" pitchFamily="50" charset="-127"/>
              </a:rPr>
              <a:t>2014)</a:t>
            </a:r>
            <a:endParaRPr lang="en-US" altLang="ko-KR" sz="1600" b="1" kern="0" dirty="0">
              <a:solidFill>
                <a:srgbClr val="0070C0"/>
              </a:solidFill>
              <a:latin typeface="맑은 고딕" pitchFamily="50" charset="-127"/>
              <a:ea typeface="맑은 고딕" pitchFamily="50" charset="-127"/>
            </a:endParaRPr>
          </a:p>
          <a:p>
            <a:pPr marL="342900" indent="-342900" eaLnBrk="0" hangingPunct="0">
              <a:spcBef>
                <a:spcPct val="20000"/>
              </a:spcBef>
              <a:buFontTx/>
              <a:buChar char="•"/>
              <a:defRPr/>
            </a:pPr>
            <a:r>
              <a:rPr lang="en-US" altLang="ko-KR" sz="1600" b="1" kern="0" dirty="0">
                <a:solidFill>
                  <a:srgbClr val="0070C0"/>
                </a:solidFill>
                <a:latin typeface="맑은 고딕" pitchFamily="50" charset="-127"/>
                <a:ea typeface="맑은 고딕" pitchFamily="50" charset="-127"/>
              </a:rPr>
              <a:t>Currently, implementing the projects on combating desertification &amp; developing sustainable regional development of 5 sites in Mongolia</a:t>
            </a:r>
            <a:endParaRPr lang="ko-KR" altLang="en-US" sz="1600" kern="0" dirty="0">
              <a:solidFill>
                <a:srgbClr val="0070C0"/>
              </a:solidFill>
              <a:latin typeface="맑은 고딕" pitchFamily="50" charset="-127"/>
              <a:ea typeface="맑은 고딕" pitchFamily="50" charset="-127"/>
            </a:endParaRPr>
          </a:p>
        </p:txBody>
      </p:sp>
      <p:sp>
        <p:nvSpPr>
          <p:cNvPr id="6" name="제목 1"/>
          <p:cNvSpPr txBox="1">
            <a:spLocks/>
          </p:cNvSpPr>
          <p:nvPr/>
        </p:nvSpPr>
        <p:spPr>
          <a:xfrm>
            <a:off x="1588" y="363538"/>
            <a:ext cx="9142412" cy="508000"/>
          </a:xfrm>
          <a:prstGeom prst="rect">
            <a:avLst/>
          </a:prstGeom>
          <a:solidFill>
            <a:schemeClr val="accent1"/>
          </a:solidFill>
          <a:ln>
            <a:noFill/>
          </a:ln>
        </p:spPr>
        <p:txBody>
          <a:bodyPr anchor="ctr"/>
          <a:lstStyle/>
          <a:p>
            <a:pPr algn="ctr" eaLnBrk="0" hangingPunct="0">
              <a:defRPr/>
            </a:pPr>
            <a:r>
              <a:rPr lang="en-US" altLang="ko-KR" sz="2800" b="1" kern="0" dirty="0">
                <a:latin typeface="+mj-ea"/>
                <a:ea typeface="+mj-ea"/>
                <a:cs typeface="+mj-cs"/>
              </a:rPr>
              <a:t>Green Asia Network</a:t>
            </a:r>
            <a:endParaRPr lang="ko-KR" altLang="en-US" sz="2800" b="1" kern="0" dirty="0">
              <a:latin typeface="+mj-ea"/>
              <a:ea typeface="+mj-ea"/>
              <a:cs typeface="+mj-cs"/>
            </a:endParaRPr>
          </a:p>
        </p:txBody>
      </p:sp>
      <p:pic>
        <p:nvPicPr>
          <p:cNvPr id="15365" name="Picture 6" descr="G:\푸른아시아_영문로고JPG\En_GAN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248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타원 32"/>
          <p:cNvSpPr/>
          <p:nvPr/>
        </p:nvSpPr>
        <p:spPr>
          <a:xfrm>
            <a:off x="-642974" y="-2000288"/>
            <a:ext cx="10644262" cy="7572428"/>
          </a:xfrm>
          <a:prstGeom prst="ellipse">
            <a:avLst/>
          </a:prstGeom>
          <a:solidFill>
            <a:srgbClr val="F7F8E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ctrTitle"/>
          </p:nvPr>
        </p:nvSpPr>
        <p:spPr>
          <a:xfrm>
            <a:off x="714348" y="1142984"/>
            <a:ext cx="7772400" cy="1470025"/>
          </a:xfrm>
        </p:spPr>
        <p:txBody>
          <a:bodyPr/>
          <a:lstStyle/>
          <a:p>
            <a:r>
              <a:rPr lang="en-US" altLang="ko-KR" b="1" dirty="0" smtClean="0">
                <a:solidFill>
                  <a:schemeClr val="tx2"/>
                </a:solidFill>
              </a:rPr>
              <a:t>Local Sustainability</a:t>
            </a:r>
            <a:endParaRPr lang="ko-KR" altLang="en-US" b="1" dirty="0">
              <a:solidFill>
                <a:schemeClr val="tx2"/>
              </a:solidFill>
            </a:endParaRPr>
          </a:p>
        </p:txBody>
      </p:sp>
      <p:sp>
        <p:nvSpPr>
          <p:cNvPr id="16" name="모서리가 둥근 직사각형 15"/>
          <p:cNvSpPr/>
          <p:nvPr/>
        </p:nvSpPr>
        <p:spPr>
          <a:xfrm>
            <a:off x="1000100" y="3429000"/>
            <a:ext cx="3000396" cy="2928958"/>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1000100" y="1071546"/>
            <a:ext cx="7143800" cy="1785950"/>
          </a:xfrm>
          <a:prstGeom prst="ellipse">
            <a:avLst/>
          </a:prstGeom>
          <a:solidFill>
            <a:schemeClr val="tx2">
              <a:lumMod val="40000"/>
              <a:lumOff val="60000"/>
            </a:schemeClr>
          </a:solidFill>
          <a:scene3d>
            <a:camera prst="orthographicFront"/>
            <a:lightRig rig="threePt" dir="t"/>
          </a:scene3d>
          <a:sp3d extrusionH="76200" contourW="12700" prstMaterial="clear">
            <a:bevelT w="203200" h="203200"/>
            <a:extrusionClr>
              <a:schemeClr val="tx2">
                <a:lumMod val="40000"/>
                <a:lumOff val="6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연결선 18"/>
          <p:cNvCxnSpPr>
            <a:endCxn id="16" idx="0"/>
          </p:cNvCxnSpPr>
          <p:nvPr/>
        </p:nvCxnSpPr>
        <p:spPr>
          <a:xfrm rot="5400000">
            <a:off x="2464579" y="2750339"/>
            <a:ext cx="714380" cy="642942"/>
          </a:xfrm>
          <a:prstGeom prst="line">
            <a:avLst/>
          </a:prstGeom>
          <a:ln w="76200" cmpd="sng"/>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rot="16200000" flipH="1">
            <a:off x="6429388" y="2714620"/>
            <a:ext cx="642942" cy="642942"/>
          </a:xfrm>
          <a:prstGeom prst="line">
            <a:avLst/>
          </a:prstGeom>
          <a:ln w="76200" cmpd="sng"/>
        </p:spPr>
        <p:style>
          <a:lnRef idx="1">
            <a:schemeClr val="accent1"/>
          </a:lnRef>
          <a:fillRef idx="0">
            <a:schemeClr val="accent1"/>
          </a:fillRef>
          <a:effectRef idx="0">
            <a:schemeClr val="accent1"/>
          </a:effectRef>
          <a:fontRef idx="minor">
            <a:schemeClr val="tx1"/>
          </a:fontRef>
        </p:style>
      </p:cxnSp>
      <p:sp>
        <p:nvSpPr>
          <p:cNvPr id="17" name="모서리가 둥근 직사각형 16"/>
          <p:cNvSpPr/>
          <p:nvPr/>
        </p:nvSpPr>
        <p:spPr>
          <a:xfrm>
            <a:off x="5072066" y="3357562"/>
            <a:ext cx="3143272" cy="3000396"/>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5072066" y="3357562"/>
            <a:ext cx="3143272" cy="3000396"/>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1285852" y="4643446"/>
            <a:ext cx="2542684" cy="584775"/>
          </a:xfrm>
          <a:prstGeom prst="rect">
            <a:avLst/>
          </a:prstGeom>
          <a:noFill/>
        </p:spPr>
        <p:txBody>
          <a:bodyPr wrap="none" rtlCol="0">
            <a:spAutoFit/>
          </a:bodyPr>
          <a:lstStyle/>
          <a:p>
            <a:r>
              <a:rPr lang="en-US" altLang="ko-KR" sz="3200" b="1" dirty="0" smtClean="0">
                <a:solidFill>
                  <a:schemeClr val="accent1">
                    <a:lumMod val="75000"/>
                  </a:schemeClr>
                </a:solidFill>
              </a:rPr>
              <a:t>The Region </a:t>
            </a:r>
            <a:endParaRPr lang="ko-KR" altLang="en-US" sz="3200" b="1" dirty="0">
              <a:solidFill>
                <a:schemeClr val="accent1">
                  <a:lumMod val="75000"/>
                </a:schemeClr>
              </a:solidFill>
            </a:endParaRPr>
          </a:p>
        </p:txBody>
      </p:sp>
      <p:sp>
        <p:nvSpPr>
          <p:cNvPr id="30" name="TextBox 29"/>
          <p:cNvSpPr txBox="1"/>
          <p:nvPr/>
        </p:nvSpPr>
        <p:spPr>
          <a:xfrm>
            <a:off x="5572132" y="4643446"/>
            <a:ext cx="2331087" cy="584775"/>
          </a:xfrm>
          <a:prstGeom prst="rect">
            <a:avLst/>
          </a:prstGeom>
          <a:noFill/>
        </p:spPr>
        <p:txBody>
          <a:bodyPr wrap="none" rtlCol="0">
            <a:spAutoFit/>
          </a:bodyPr>
          <a:lstStyle/>
          <a:p>
            <a:r>
              <a:rPr lang="en-US" altLang="ko-KR" sz="3200" b="1" dirty="0" smtClean="0">
                <a:solidFill>
                  <a:schemeClr val="accent1">
                    <a:lumMod val="75000"/>
                  </a:schemeClr>
                </a:solidFill>
              </a:rPr>
              <a:t>The Local  </a:t>
            </a:r>
            <a:endParaRPr lang="ko-KR" altLang="en-US" sz="3200" b="1" dirty="0">
              <a:solidFill>
                <a:schemeClr val="accent1">
                  <a:lumMod val="75000"/>
                </a:schemeClr>
              </a:solidFill>
            </a:endParaRPr>
          </a:p>
        </p:txBody>
      </p:sp>
      <p:pic>
        <p:nvPicPr>
          <p:cNvPr id="18"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013" y="563086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35"/>
          <p:cNvSpPr/>
          <p:nvPr/>
        </p:nvSpPr>
        <p:spPr>
          <a:xfrm>
            <a:off x="0" y="1857364"/>
            <a:ext cx="9144000" cy="3786214"/>
          </a:xfrm>
          <a:prstGeom prst="rect">
            <a:avLst/>
          </a:prstGeom>
          <a:solidFill>
            <a:srgbClr val="F7F8E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28"/>
          <p:cNvGrpSpPr/>
          <p:nvPr/>
        </p:nvGrpSpPr>
        <p:grpSpPr>
          <a:xfrm>
            <a:off x="285720" y="2500306"/>
            <a:ext cx="2589216" cy="2554320"/>
            <a:chOff x="785786" y="1714488"/>
            <a:chExt cx="2160588" cy="2160588"/>
          </a:xfrm>
        </p:grpSpPr>
        <p:sp>
          <p:nvSpPr>
            <p:cNvPr id="8"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3" name="Group 15"/>
            <p:cNvGrpSpPr>
              <a:grpSpLocks/>
            </p:cNvGrpSpPr>
            <p:nvPr/>
          </p:nvGrpSpPr>
          <p:grpSpPr bwMode="auto">
            <a:xfrm>
              <a:off x="1047724" y="1974838"/>
              <a:ext cx="1636712" cy="1636713"/>
              <a:chOff x="4166" y="1706"/>
              <a:chExt cx="1252" cy="1252"/>
            </a:xfrm>
          </p:grpSpPr>
          <p:sp>
            <p:nvSpPr>
              <p:cNvPr id="10"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1"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2"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13"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14" name="Text Box 38"/>
            <p:cNvSpPr txBox="1">
              <a:spLocks noChangeArrowheads="1"/>
            </p:cNvSpPr>
            <p:nvPr/>
          </p:nvSpPr>
          <p:spPr bwMode="gray">
            <a:xfrm>
              <a:off x="849332" y="2579676"/>
              <a:ext cx="2039854" cy="461665"/>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Participation</a:t>
              </a:r>
              <a:endParaRPr lang="en-US" altLang="ko-KR" sz="2400" b="1" dirty="0">
                <a:solidFill>
                  <a:srgbClr val="000000"/>
                </a:solidFill>
                <a:ea typeface="굴림" charset="-127"/>
              </a:endParaRPr>
            </a:p>
          </p:txBody>
        </p:sp>
      </p:grpSp>
      <p:grpSp>
        <p:nvGrpSpPr>
          <p:cNvPr id="4" name="그룹 30"/>
          <p:cNvGrpSpPr/>
          <p:nvPr/>
        </p:nvGrpSpPr>
        <p:grpSpPr>
          <a:xfrm>
            <a:off x="3214678" y="2482858"/>
            <a:ext cx="2691550" cy="2589216"/>
            <a:chOff x="3428992" y="1714488"/>
            <a:chExt cx="2160588" cy="2160588"/>
          </a:xfrm>
        </p:grpSpPr>
        <p:sp>
          <p:nvSpPr>
            <p:cNvPr id="15"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5" name="Group 15"/>
            <p:cNvGrpSpPr>
              <a:grpSpLocks/>
            </p:cNvGrpSpPr>
            <p:nvPr/>
          </p:nvGrpSpPr>
          <p:grpSpPr bwMode="auto">
            <a:xfrm>
              <a:off x="3690930" y="2000240"/>
              <a:ext cx="1636712" cy="1636713"/>
              <a:chOff x="4166" y="1706"/>
              <a:chExt cx="1252" cy="1252"/>
            </a:xfrm>
          </p:grpSpPr>
          <p:sp>
            <p:nvSpPr>
              <p:cNvPr id="17"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8"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9"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0"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1" name="Text Box 38"/>
            <p:cNvSpPr txBox="1">
              <a:spLocks noChangeArrowheads="1"/>
            </p:cNvSpPr>
            <p:nvPr/>
          </p:nvSpPr>
          <p:spPr bwMode="gray">
            <a:xfrm>
              <a:off x="3584209" y="2651114"/>
              <a:ext cx="1856513"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Empowerment</a:t>
              </a:r>
              <a:endParaRPr lang="en-US" altLang="ko-KR" sz="2400" b="1" dirty="0">
                <a:solidFill>
                  <a:srgbClr val="000000"/>
                </a:solidFill>
                <a:ea typeface="굴림" charset="-127"/>
              </a:endParaRPr>
            </a:p>
          </p:txBody>
        </p:sp>
      </p:grpSp>
      <p:grpSp>
        <p:nvGrpSpPr>
          <p:cNvPr id="6" name="그룹 31"/>
          <p:cNvGrpSpPr/>
          <p:nvPr/>
        </p:nvGrpSpPr>
        <p:grpSpPr>
          <a:xfrm>
            <a:off x="6286512" y="2465410"/>
            <a:ext cx="2697196" cy="2589216"/>
            <a:chOff x="6072198" y="1714488"/>
            <a:chExt cx="2160588" cy="2160588"/>
          </a:xfrm>
        </p:grpSpPr>
        <p:sp>
          <p:nvSpPr>
            <p:cNvPr id="22"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7" name="Group 15"/>
            <p:cNvGrpSpPr>
              <a:grpSpLocks/>
            </p:cNvGrpSpPr>
            <p:nvPr/>
          </p:nvGrpSpPr>
          <p:grpSpPr bwMode="auto">
            <a:xfrm>
              <a:off x="6334136" y="1974838"/>
              <a:ext cx="1636712" cy="1636713"/>
              <a:chOff x="4166" y="1706"/>
              <a:chExt cx="1252" cy="1252"/>
            </a:xfrm>
          </p:grpSpPr>
          <p:sp>
            <p:nvSpPr>
              <p:cNvPr id="2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2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2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8" name="Text Box 38"/>
            <p:cNvSpPr txBox="1">
              <a:spLocks noChangeArrowheads="1"/>
            </p:cNvSpPr>
            <p:nvPr/>
          </p:nvSpPr>
          <p:spPr bwMode="gray">
            <a:xfrm>
              <a:off x="6451787" y="2579676"/>
              <a:ext cx="1407769"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Ownership</a:t>
              </a:r>
              <a:endParaRPr lang="en-US" altLang="ko-KR" sz="2400" b="1" dirty="0">
                <a:solidFill>
                  <a:srgbClr val="000000"/>
                </a:solidFill>
                <a:ea typeface="굴림" charset="-127"/>
              </a:endParaRPr>
            </a:p>
          </p:txBody>
        </p:sp>
      </p:grpSp>
      <p:sp>
        <p:nvSpPr>
          <p:cNvPr id="30" name="AutoShape 3"/>
          <p:cNvSpPr>
            <a:spLocks noChangeArrowheads="1"/>
          </p:cNvSpPr>
          <p:nvPr/>
        </p:nvSpPr>
        <p:spPr bwMode="gray">
          <a:xfrm>
            <a:off x="2786050" y="3482990"/>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33" name="AutoShape 4"/>
          <p:cNvSpPr>
            <a:spLocks noChangeArrowheads="1"/>
          </p:cNvSpPr>
          <p:nvPr/>
        </p:nvSpPr>
        <p:spPr bwMode="gray">
          <a:xfrm>
            <a:off x="5857884" y="3411552"/>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38" name="모서리가 둥근 직사각형 37"/>
          <p:cNvSpPr/>
          <p:nvPr/>
        </p:nvSpPr>
        <p:spPr>
          <a:xfrm>
            <a:off x="857224" y="214290"/>
            <a:ext cx="7500990" cy="1643050"/>
          </a:xfrm>
          <a:prstGeom prst="roundRect">
            <a:avLst/>
          </a:prstGeom>
          <a:solidFill>
            <a:schemeClr val="accent1">
              <a:lumMod val="60000"/>
              <a:lumOff val="40000"/>
            </a:schemeClr>
          </a:solidFill>
          <a:ln w="63500" cmpd="tri">
            <a:prstDash val="solid"/>
          </a:ln>
          <a:scene3d>
            <a:camera prst="orthographicFront"/>
            <a:lightRig rig="threePt" dir="t"/>
          </a:scene3d>
          <a:sp3d extrusionH="76200" contourW="12700" prstMaterial="matte">
            <a:bevelT/>
            <a:extrusionClr>
              <a:schemeClr val="tx2">
                <a:lumMod val="20000"/>
                <a:lumOff val="8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1000100" y="642918"/>
            <a:ext cx="7589257" cy="646331"/>
          </a:xfrm>
          <a:prstGeom prst="rect">
            <a:avLst/>
          </a:prstGeom>
          <a:noFill/>
        </p:spPr>
        <p:txBody>
          <a:bodyPr wrap="none" rtlCol="0">
            <a:spAutoFit/>
          </a:bodyPr>
          <a:lstStyle/>
          <a:p>
            <a:r>
              <a:rPr lang="en-US" altLang="ko-KR" sz="3600" b="1" dirty="0" smtClean="0"/>
              <a:t>Local Sustainability of The Local  </a:t>
            </a:r>
            <a:endParaRPr lang="ko-KR" altLang="en-US" sz="3600" b="1" dirty="0"/>
          </a:p>
        </p:txBody>
      </p:sp>
      <p:pic>
        <p:nvPicPr>
          <p:cNvPr id="35"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013" y="563086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1000"/>
                                        <p:tgtEl>
                                          <p:spTgt spid="3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000"/>
                                        <p:tgtEl>
                                          <p:spTgt spid="33"/>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과거 과수농업으로 생계를 유지했던 바양노르 마을의 현재 모습_2008.jpg"/>
          <p:cNvPicPr>
            <a:picLocks noChangeAspect="1"/>
          </p:cNvPicPr>
          <p:nvPr/>
        </p:nvPicPr>
        <p:blipFill>
          <a:blip r:embed="rId3" cstate="print"/>
          <a:stretch>
            <a:fillRect/>
          </a:stretch>
        </p:blipFill>
        <p:spPr>
          <a:xfrm>
            <a:off x="0" y="928670"/>
            <a:ext cx="9144000" cy="5929330"/>
          </a:xfrm>
          <a:prstGeom prst="rect">
            <a:avLst/>
          </a:prstGeom>
        </p:spPr>
      </p:pic>
      <p:sp>
        <p:nvSpPr>
          <p:cNvPr id="2" name="제목 1"/>
          <p:cNvSpPr>
            <a:spLocks noGrp="1"/>
          </p:cNvSpPr>
          <p:nvPr>
            <p:ph type="ctrTitle"/>
          </p:nvPr>
        </p:nvSpPr>
        <p:spPr>
          <a:xfrm>
            <a:off x="0" y="0"/>
            <a:ext cx="7772400" cy="1041421"/>
          </a:xfrm>
          <a:noFill/>
        </p:spPr>
        <p:txBody>
          <a:bodyPr>
            <a:noAutofit/>
          </a:bodyPr>
          <a:lstStyle/>
          <a:p>
            <a:pPr algn="l"/>
            <a:r>
              <a:rPr lang="en-US" altLang="ko-KR" sz="4000" b="1" u="sng" dirty="0" err="1" smtClean="0"/>
              <a:t>Bayannuur</a:t>
            </a:r>
            <a:r>
              <a:rPr lang="en-US" altLang="ko-KR" sz="4000" b="1" u="sng" dirty="0" smtClean="0"/>
              <a:t> </a:t>
            </a:r>
            <a:r>
              <a:rPr lang="en-US" altLang="ko-KR" sz="4000" b="1" u="sng" dirty="0" err="1" smtClean="0"/>
              <a:t>Soum</a:t>
            </a:r>
            <a:r>
              <a:rPr lang="en-US" altLang="ko-KR" sz="4000" b="1" u="sng" dirty="0" smtClean="0"/>
              <a:t>, Mongolia</a:t>
            </a:r>
            <a:endParaRPr lang="ko-KR" altLang="en-US" sz="4000" b="1" u="sng" dirty="0"/>
          </a:p>
        </p:txBody>
      </p:sp>
      <p:sp>
        <p:nvSpPr>
          <p:cNvPr id="7" name="TextBox 6"/>
          <p:cNvSpPr txBox="1"/>
          <p:nvPr/>
        </p:nvSpPr>
        <p:spPr>
          <a:xfrm>
            <a:off x="214282" y="928670"/>
            <a:ext cx="8929718" cy="2308324"/>
          </a:xfrm>
          <a:prstGeom prst="rect">
            <a:avLst/>
          </a:prstGeom>
          <a:noFill/>
        </p:spPr>
        <p:txBody>
          <a:bodyPr wrap="square" rtlCol="0">
            <a:spAutoFit/>
          </a:bodyPr>
          <a:lstStyle/>
          <a:p>
            <a:r>
              <a:rPr lang="en-US" altLang="ko-KR" sz="2400" b="1" dirty="0" smtClean="0"/>
              <a:t>: 96,000ha in extent, 190km west from Ulaanbaatar </a:t>
            </a:r>
          </a:p>
          <a:p>
            <a:r>
              <a:rPr lang="en-US" altLang="ko-KR" sz="2400" b="1" dirty="0" smtClean="0"/>
              <a:t>: </a:t>
            </a:r>
            <a:r>
              <a:rPr lang="en-US" altLang="ko-KR" sz="2400" b="1" spc="-100" dirty="0" smtClean="0"/>
              <a:t>‘</a:t>
            </a:r>
            <a:r>
              <a:rPr lang="en-US" altLang="ko-KR" sz="2400" b="1" spc="-100" dirty="0" err="1" smtClean="0"/>
              <a:t>Bayan</a:t>
            </a:r>
            <a:r>
              <a:rPr lang="en-US" altLang="ko-KR" sz="2400" b="1" spc="-100" dirty="0" smtClean="0"/>
              <a:t>’ means ‘plentiful’, and ‘</a:t>
            </a:r>
            <a:r>
              <a:rPr lang="en-US" altLang="ko-KR" sz="2400" b="1" spc="-100" dirty="0" err="1" smtClean="0"/>
              <a:t>nuur</a:t>
            </a:r>
            <a:r>
              <a:rPr lang="en-US" altLang="ko-KR" sz="2400" b="1" spc="-100" dirty="0" smtClean="0"/>
              <a:t>’ means ‘lake’ in Mongolian </a:t>
            </a:r>
          </a:p>
          <a:p>
            <a:r>
              <a:rPr lang="en-US" altLang="ko-KR" sz="2400" b="1" dirty="0" smtClean="0"/>
              <a:t>: </a:t>
            </a:r>
            <a:r>
              <a:rPr lang="en-US" altLang="ko-KR" sz="2400" b="1" spc="-100" dirty="0" smtClean="0"/>
              <a:t>Once was known for fruit tree farming and hay cultivation   </a:t>
            </a:r>
          </a:p>
          <a:p>
            <a:r>
              <a:rPr lang="en-US" altLang="ko-KR" sz="2400" b="1" spc="-100" dirty="0" smtClean="0"/>
              <a:t>  </a:t>
            </a:r>
            <a:r>
              <a:rPr lang="en-US" altLang="ko-KR" sz="2400" b="1" dirty="0" smtClean="0"/>
              <a:t>using its abundant water resources </a:t>
            </a:r>
          </a:p>
          <a:p>
            <a:r>
              <a:rPr lang="en-US" altLang="ko-KR" sz="2400" b="1" dirty="0" smtClean="0"/>
              <a:t>: Due to the rapid desertification in recent decades, </a:t>
            </a:r>
          </a:p>
          <a:p>
            <a:r>
              <a:rPr lang="en-US" altLang="ko-KR" sz="2400" b="1" dirty="0" smtClean="0">
                <a:solidFill>
                  <a:schemeClr val="bg1"/>
                </a:solidFill>
              </a:rPr>
              <a:t>  now there </a:t>
            </a:r>
            <a:r>
              <a:rPr lang="en-US" altLang="ko-KR" sz="2400" b="1" dirty="0" smtClean="0"/>
              <a:t>are only 6 lakes out of previous 15 lakes</a:t>
            </a:r>
            <a:endParaRPr lang="ko-KR" altLang="en-US" sz="2400" b="1" dirty="0"/>
          </a:p>
        </p:txBody>
      </p:sp>
      <p:pic>
        <p:nvPicPr>
          <p:cNvPr id="16386" name="Picture 2" descr="\\Gan_db\media\Pictures\사막화 관련 이미지\사막화\과거 과수농업으로 생계를 유지했던 바양노르 마을의 현재 모습_2008.jpg"/>
          <p:cNvPicPr>
            <a:picLocks noChangeAspect="1" noChangeArrowheads="1"/>
          </p:cNvPicPr>
          <p:nvPr/>
        </p:nvPicPr>
        <p:blipFill>
          <a:blip r:embed="rId4" cstate="print"/>
          <a:srcRect/>
          <a:stretch>
            <a:fillRect/>
          </a:stretch>
        </p:blipFill>
        <p:spPr bwMode="auto">
          <a:xfrm>
            <a:off x="-13930442" y="-8286832"/>
            <a:ext cx="8100000" cy="5400000"/>
          </a:xfrm>
          <a:prstGeom prst="rect">
            <a:avLst/>
          </a:prstGeom>
          <a:noFill/>
        </p:spPr>
      </p:pic>
      <p:pic>
        <p:nvPicPr>
          <p:cNvPr id="13" name="Picture 6" descr="G:\푸른아시아_영문로고JPG\En_GAN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타원 32"/>
          <p:cNvSpPr/>
          <p:nvPr/>
        </p:nvSpPr>
        <p:spPr>
          <a:xfrm>
            <a:off x="-642974" y="-2000288"/>
            <a:ext cx="10644262" cy="7572428"/>
          </a:xfrm>
          <a:prstGeom prst="ellipse">
            <a:avLst/>
          </a:prstGeom>
          <a:solidFill>
            <a:srgbClr val="F7F8E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ctrTitle"/>
          </p:nvPr>
        </p:nvSpPr>
        <p:spPr>
          <a:xfrm>
            <a:off x="714348" y="1142984"/>
            <a:ext cx="7772400" cy="1470025"/>
          </a:xfrm>
        </p:spPr>
        <p:txBody>
          <a:bodyPr/>
          <a:lstStyle/>
          <a:p>
            <a:r>
              <a:rPr lang="en-US" altLang="ko-KR" b="1" dirty="0" smtClean="0">
                <a:solidFill>
                  <a:schemeClr val="tx2"/>
                </a:solidFill>
              </a:rPr>
              <a:t>Local Sustainability</a:t>
            </a:r>
            <a:endParaRPr lang="ko-KR" altLang="en-US" b="1" dirty="0">
              <a:solidFill>
                <a:schemeClr val="tx2"/>
              </a:solidFill>
            </a:endParaRPr>
          </a:p>
        </p:txBody>
      </p:sp>
      <p:sp>
        <p:nvSpPr>
          <p:cNvPr id="16" name="모서리가 둥근 직사각형 15"/>
          <p:cNvSpPr/>
          <p:nvPr/>
        </p:nvSpPr>
        <p:spPr>
          <a:xfrm>
            <a:off x="1000100" y="3429000"/>
            <a:ext cx="3000396" cy="2928958"/>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1000100" y="1071546"/>
            <a:ext cx="7143800" cy="1785950"/>
          </a:xfrm>
          <a:prstGeom prst="ellipse">
            <a:avLst/>
          </a:prstGeom>
          <a:solidFill>
            <a:schemeClr val="tx2">
              <a:lumMod val="40000"/>
              <a:lumOff val="60000"/>
            </a:schemeClr>
          </a:solidFill>
          <a:scene3d>
            <a:camera prst="orthographicFront"/>
            <a:lightRig rig="threePt" dir="t"/>
          </a:scene3d>
          <a:sp3d extrusionH="76200" contourW="12700" prstMaterial="clear">
            <a:bevelT w="203200" h="203200"/>
            <a:extrusionClr>
              <a:schemeClr val="tx2">
                <a:lumMod val="40000"/>
                <a:lumOff val="6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연결선 18"/>
          <p:cNvCxnSpPr>
            <a:endCxn id="16" idx="0"/>
          </p:cNvCxnSpPr>
          <p:nvPr/>
        </p:nvCxnSpPr>
        <p:spPr>
          <a:xfrm rot="5400000">
            <a:off x="2464579" y="2750339"/>
            <a:ext cx="714380" cy="642942"/>
          </a:xfrm>
          <a:prstGeom prst="line">
            <a:avLst/>
          </a:prstGeom>
          <a:ln w="76200" cmpd="sng"/>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rot="16200000" flipH="1">
            <a:off x="6429388" y="2714620"/>
            <a:ext cx="642942" cy="642942"/>
          </a:xfrm>
          <a:prstGeom prst="line">
            <a:avLst/>
          </a:prstGeom>
          <a:ln w="76200" cmpd="sng"/>
        </p:spPr>
        <p:style>
          <a:lnRef idx="1">
            <a:schemeClr val="accent1"/>
          </a:lnRef>
          <a:fillRef idx="0">
            <a:schemeClr val="accent1"/>
          </a:fillRef>
          <a:effectRef idx="0">
            <a:schemeClr val="accent1"/>
          </a:effectRef>
          <a:fontRef idx="minor">
            <a:schemeClr val="tx1"/>
          </a:fontRef>
        </p:style>
      </p:cxnSp>
      <p:sp>
        <p:nvSpPr>
          <p:cNvPr id="17" name="모서리가 둥근 직사각형 16"/>
          <p:cNvSpPr/>
          <p:nvPr/>
        </p:nvSpPr>
        <p:spPr>
          <a:xfrm>
            <a:off x="5072066" y="3357562"/>
            <a:ext cx="3143272" cy="3000396"/>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5072066" y="3357562"/>
            <a:ext cx="3143272" cy="3000396"/>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1000100" y="3429000"/>
            <a:ext cx="3000396" cy="2928958"/>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1214414" y="3786190"/>
            <a:ext cx="2493490" cy="584775"/>
          </a:xfrm>
          <a:prstGeom prst="rect">
            <a:avLst/>
          </a:prstGeom>
          <a:noFill/>
        </p:spPr>
        <p:txBody>
          <a:bodyPr wrap="square" rtlCol="0">
            <a:spAutoFit/>
          </a:bodyPr>
          <a:lstStyle/>
          <a:p>
            <a:pPr algn="ctr"/>
            <a:r>
              <a:rPr lang="en-US" altLang="ko-KR" sz="3200" b="1" dirty="0" smtClean="0">
                <a:solidFill>
                  <a:schemeClr val="accent1">
                    <a:lumMod val="75000"/>
                  </a:schemeClr>
                </a:solidFill>
              </a:rPr>
              <a:t>The Region</a:t>
            </a:r>
            <a:endParaRPr lang="ko-KR" altLang="en-US" sz="3200" b="1" dirty="0">
              <a:solidFill>
                <a:schemeClr val="accent1">
                  <a:lumMod val="75000"/>
                </a:schemeClr>
              </a:solidFill>
            </a:endParaRPr>
          </a:p>
        </p:txBody>
      </p:sp>
      <p:sp>
        <p:nvSpPr>
          <p:cNvPr id="30" name="TextBox 29"/>
          <p:cNvSpPr txBox="1"/>
          <p:nvPr/>
        </p:nvSpPr>
        <p:spPr>
          <a:xfrm>
            <a:off x="5580112" y="3780329"/>
            <a:ext cx="2063487" cy="584775"/>
          </a:xfrm>
          <a:prstGeom prst="rect">
            <a:avLst/>
          </a:prstGeom>
          <a:noFill/>
        </p:spPr>
        <p:txBody>
          <a:bodyPr wrap="square" rtlCol="0">
            <a:spAutoFit/>
          </a:bodyPr>
          <a:lstStyle/>
          <a:p>
            <a:pPr algn="ctr"/>
            <a:r>
              <a:rPr lang="en-US" altLang="ko-KR" sz="3200" b="1" dirty="0" smtClean="0">
                <a:solidFill>
                  <a:schemeClr val="accent1">
                    <a:lumMod val="75000"/>
                  </a:schemeClr>
                </a:solidFill>
              </a:rPr>
              <a:t>The Local  </a:t>
            </a:r>
            <a:endParaRPr lang="ko-KR" altLang="en-US" sz="3200" b="1" dirty="0">
              <a:solidFill>
                <a:schemeClr val="accent1">
                  <a:lumMod val="75000"/>
                </a:schemeClr>
              </a:solidFill>
            </a:endParaRPr>
          </a:p>
        </p:txBody>
      </p:sp>
      <p:sp>
        <p:nvSpPr>
          <p:cNvPr id="52" name="AutoShape 6"/>
          <p:cNvSpPr>
            <a:spLocks noChangeArrowheads="1"/>
          </p:cNvSpPr>
          <p:nvPr/>
        </p:nvSpPr>
        <p:spPr bwMode="auto">
          <a:xfrm>
            <a:off x="785786" y="4632151"/>
            <a:ext cx="3429024" cy="1571636"/>
          </a:xfrm>
          <a:prstGeom prst="roundRect">
            <a:avLst>
              <a:gd name="adj" fmla="val 13745"/>
            </a:avLst>
          </a:prstGeom>
          <a:solidFill>
            <a:schemeClr val="bg2"/>
          </a:solidFill>
          <a:ln w="1270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p:spPr>
        <p:txBody>
          <a:bodyPr wrap="none" anchor="ctr"/>
          <a:lstStyle/>
          <a:p>
            <a:pPr algn="ctr"/>
            <a:endParaRPr lang="en-US" altLang="ko-KR" dirty="0" smtClean="0"/>
          </a:p>
          <a:p>
            <a:pPr algn="ctr"/>
            <a:r>
              <a:rPr lang="en-US" altLang="ko-KR" dirty="0" smtClean="0"/>
              <a:t>  </a:t>
            </a:r>
            <a:r>
              <a:rPr lang="en-US" altLang="ko-KR" sz="2000" b="1" dirty="0" err="1" smtClean="0"/>
              <a:t>Afforestation</a:t>
            </a:r>
            <a:r>
              <a:rPr lang="en-US" altLang="ko-KR" sz="2000" b="1" dirty="0" smtClean="0"/>
              <a:t> to </a:t>
            </a:r>
          </a:p>
          <a:p>
            <a:pPr algn="ctr"/>
            <a:r>
              <a:rPr lang="en-US" altLang="ko-KR" sz="2000" b="1" dirty="0" smtClean="0"/>
              <a:t>  Combat Desertification</a:t>
            </a:r>
          </a:p>
          <a:p>
            <a:pPr algn="ctr"/>
            <a:r>
              <a:rPr lang="en-US" altLang="ko-KR" sz="2000" b="1" dirty="0" smtClean="0"/>
              <a:t>  </a:t>
            </a:r>
            <a:endParaRPr lang="ko-KR" altLang="en-US" sz="2000" b="1" dirty="0"/>
          </a:p>
        </p:txBody>
      </p:sp>
      <p:grpSp>
        <p:nvGrpSpPr>
          <p:cNvPr id="3" name="그룹 53"/>
          <p:cNvGrpSpPr/>
          <p:nvPr/>
        </p:nvGrpSpPr>
        <p:grpSpPr>
          <a:xfrm>
            <a:off x="4740804" y="4680155"/>
            <a:ext cx="3786214" cy="1475628"/>
            <a:chOff x="4572000" y="4857760"/>
            <a:chExt cx="4286280" cy="1571636"/>
          </a:xfrm>
        </p:grpSpPr>
        <p:sp>
          <p:nvSpPr>
            <p:cNvPr id="53" name="AutoShape 6"/>
            <p:cNvSpPr>
              <a:spLocks noChangeArrowheads="1"/>
            </p:cNvSpPr>
            <p:nvPr/>
          </p:nvSpPr>
          <p:spPr bwMode="auto">
            <a:xfrm>
              <a:off x="4643438" y="4857760"/>
              <a:ext cx="4143404" cy="1571636"/>
            </a:xfrm>
            <a:prstGeom prst="roundRect">
              <a:avLst>
                <a:gd name="adj" fmla="val 13745"/>
              </a:avLst>
            </a:prstGeom>
            <a:solidFill>
              <a:schemeClr val="bg2"/>
            </a:solidFill>
            <a:ln w="1270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p:spPr>
          <p:txBody>
            <a:bodyPr wrap="none" anchor="ctr"/>
            <a:lstStyle/>
            <a:p>
              <a:pPr algn="ctr"/>
              <a:endParaRPr lang="en-US" altLang="ko-KR" dirty="0" smtClean="0"/>
            </a:p>
            <a:p>
              <a:pPr algn="ctr"/>
              <a:r>
                <a:rPr lang="en-US" altLang="ko-KR" dirty="0" smtClean="0"/>
                <a:t>  </a:t>
              </a:r>
              <a:r>
                <a:rPr lang="en-US" altLang="ko-KR" sz="2000" b="1" dirty="0" smtClean="0"/>
                <a:t>  </a:t>
              </a:r>
              <a:endParaRPr lang="ko-KR" altLang="en-US" sz="2000" b="1" dirty="0"/>
            </a:p>
          </p:txBody>
        </p:sp>
        <p:grpSp>
          <p:nvGrpSpPr>
            <p:cNvPr id="4" name="그룹 20"/>
            <p:cNvGrpSpPr/>
            <p:nvPr/>
          </p:nvGrpSpPr>
          <p:grpSpPr>
            <a:xfrm>
              <a:off x="4572000" y="5072074"/>
              <a:ext cx="4286280" cy="1284538"/>
              <a:chOff x="285720" y="1768478"/>
              <a:chExt cx="8697988" cy="2606664"/>
            </a:xfrm>
          </p:grpSpPr>
          <p:grpSp>
            <p:nvGrpSpPr>
              <p:cNvPr id="5" name="그룹 28"/>
              <p:cNvGrpSpPr/>
              <p:nvPr/>
            </p:nvGrpSpPr>
            <p:grpSpPr>
              <a:xfrm>
                <a:off x="285720" y="1803374"/>
                <a:ext cx="2589216" cy="2554320"/>
                <a:chOff x="785786" y="1714488"/>
                <a:chExt cx="2160588" cy="2160588"/>
              </a:xfrm>
            </p:grpSpPr>
            <p:sp>
              <p:nvSpPr>
                <p:cNvPr id="45"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6" name="Group 15"/>
                <p:cNvGrpSpPr>
                  <a:grpSpLocks/>
                </p:cNvGrpSpPr>
                <p:nvPr/>
              </p:nvGrpSpPr>
              <p:grpSpPr bwMode="auto">
                <a:xfrm>
                  <a:off x="1047724" y="1974838"/>
                  <a:ext cx="1636712" cy="1636713"/>
                  <a:chOff x="4166" y="1706"/>
                  <a:chExt cx="1252" cy="1252"/>
                </a:xfrm>
              </p:grpSpPr>
              <p:sp>
                <p:nvSpPr>
                  <p:cNvPr id="48"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49"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50"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51"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47" name="Text Box 38"/>
                <p:cNvSpPr txBox="1">
                  <a:spLocks noChangeArrowheads="1"/>
                </p:cNvSpPr>
                <p:nvPr/>
              </p:nvSpPr>
              <p:spPr bwMode="gray">
                <a:xfrm>
                  <a:off x="796793" y="2579675"/>
                  <a:ext cx="2144931" cy="52828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Participation</a:t>
                  </a:r>
                  <a:endParaRPr lang="en-US" altLang="ko-KR" sz="1400" b="1" dirty="0">
                    <a:solidFill>
                      <a:srgbClr val="000000"/>
                    </a:solidFill>
                    <a:ea typeface="굴림" charset="-127"/>
                  </a:endParaRPr>
                </a:p>
              </p:txBody>
            </p:sp>
          </p:grpSp>
          <p:grpSp>
            <p:nvGrpSpPr>
              <p:cNvPr id="7" name="그룹 30"/>
              <p:cNvGrpSpPr/>
              <p:nvPr/>
            </p:nvGrpSpPr>
            <p:grpSpPr>
              <a:xfrm>
                <a:off x="3090502" y="1785926"/>
                <a:ext cx="2888326" cy="2589216"/>
                <a:chOff x="3329312" y="1714488"/>
                <a:chExt cx="2318546" cy="2160588"/>
              </a:xfrm>
            </p:grpSpPr>
            <p:sp>
              <p:nvSpPr>
                <p:cNvPr id="38"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8" name="Group 15"/>
                <p:cNvGrpSpPr>
                  <a:grpSpLocks/>
                </p:cNvGrpSpPr>
                <p:nvPr/>
              </p:nvGrpSpPr>
              <p:grpSpPr bwMode="auto">
                <a:xfrm>
                  <a:off x="3690930" y="2000240"/>
                  <a:ext cx="1636712" cy="1636713"/>
                  <a:chOff x="4166" y="1706"/>
                  <a:chExt cx="1252" cy="1252"/>
                </a:xfrm>
              </p:grpSpPr>
              <p:sp>
                <p:nvSpPr>
                  <p:cNvPr id="4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4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4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4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40" name="Text Box 38"/>
                <p:cNvSpPr txBox="1">
                  <a:spLocks noChangeArrowheads="1"/>
                </p:cNvSpPr>
                <p:nvPr/>
              </p:nvSpPr>
              <p:spPr bwMode="gray">
                <a:xfrm>
                  <a:off x="3329312" y="2546706"/>
                  <a:ext cx="2318546" cy="52116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Empowerment</a:t>
                  </a:r>
                  <a:endParaRPr lang="en-US" altLang="ko-KR" sz="1400" b="1" dirty="0">
                    <a:solidFill>
                      <a:srgbClr val="000000"/>
                    </a:solidFill>
                    <a:ea typeface="굴림" charset="-127"/>
                  </a:endParaRPr>
                </a:p>
              </p:txBody>
            </p:sp>
          </p:grpSp>
          <p:grpSp>
            <p:nvGrpSpPr>
              <p:cNvPr id="9" name="그룹 31"/>
              <p:cNvGrpSpPr/>
              <p:nvPr/>
            </p:nvGrpSpPr>
            <p:grpSpPr>
              <a:xfrm>
                <a:off x="6286512" y="1768478"/>
                <a:ext cx="2697196" cy="2589216"/>
                <a:chOff x="6072198" y="1714488"/>
                <a:chExt cx="2160588" cy="2160588"/>
              </a:xfrm>
            </p:grpSpPr>
            <p:sp>
              <p:nvSpPr>
                <p:cNvPr id="28"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10" name="Group 15"/>
                <p:cNvGrpSpPr>
                  <a:grpSpLocks/>
                </p:cNvGrpSpPr>
                <p:nvPr/>
              </p:nvGrpSpPr>
              <p:grpSpPr bwMode="auto">
                <a:xfrm>
                  <a:off x="6334136" y="1974838"/>
                  <a:ext cx="1636712" cy="1636713"/>
                  <a:chOff x="4166" y="1706"/>
                  <a:chExt cx="1252" cy="1252"/>
                </a:xfrm>
              </p:grpSpPr>
              <p:sp>
                <p:nvSpPr>
                  <p:cNvPr id="3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2" name="Text Box 38"/>
                <p:cNvSpPr txBox="1">
                  <a:spLocks noChangeArrowheads="1"/>
                </p:cNvSpPr>
                <p:nvPr/>
              </p:nvSpPr>
              <p:spPr bwMode="gray">
                <a:xfrm>
                  <a:off x="6260808" y="2579677"/>
                  <a:ext cx="1789731" cy="52116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Ownership</a:t>
                  </a:r>
                  <a:endParaRPr lang="en-US" altLang="ko-KR" sz="1400" b="1" dirty="0">
                    <a:solidFill>
                      <a:srgbClr val="000000"/>
                    </a:solidFill>
                    <a:ea typeface="굴림" charset="-127"/>
                  </a:endParaRPr>
                </a:p>
              </p:txBody>
            </p:sp>
          </p:grpSp>
          <p:sp>
            <p:nvSpPr>
              <p:cNvPr id="26" name="AutoShape 3"/>
              <p:cNvSpPr>
                <a:spLocks noChangeArrowheads="1"/>
              </p:cNvSpPr>
              <p:nvPr/>
            </p:nvSpPr>
            <p:spPr bwMode="gray">
              <a:xfrm>
                <a:off x="2786050" y="2786058"/>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27" name="AutoShape 4"/>
              <p:cNvSpPr>
                <a:spLocks noChangeArrowheads="1"/>
              </p:cNvSpPr>
              <p:nvPr/>
            </p:nvSpPr>
            <p:spPr bwMode="gray">
              <a:xfrm>
                <a:off x="5857884" y="2714620"/>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grpSp>
      </p:grpSp>
      <p:pic>
        <p:nvPicPr>
          <p:cNvPr id="55"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955412"/>
            <a:ext cx="1143000" cy="90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6"/>
          <p:cNvSpPr>
            <a:spLocks noChangeArrowheads="1"/>
          </p:cNvSpPr>
          <p:nvPr/>
        </p:nvSpPr>
        <p:spPr bwMode="auto">
          <a:xfrm>
            <a:off x="285720" y="4091448"/>
            <a:ext cx="2571768" cy="1464479"/>
          </a:xfrm>
          <a:prstGeom prst="roundRect">
            <a:avLst>
              <a:gd name="adj" fmla="val 13745"/>
            </a:avLst>
          </a:prstGeom>
          <a:solidFill>
            <a:schemeClr val="bg2"/>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38" name="직사각형 37"/>
          <p:cNvSpPr/>
          <p:nvPr/>
        </p:nvSpPr>
        <p:spPr>
          <a:xfrm>
            <a:off x="323528" y="4475807"/>
            <a:ext cx="2141933" cy="646331"/>
          </a:xfrm>
          <a:prstGeom prst="rect">
            <a:avLst/>
          </a:prstGeom>
        </p:spPr>
        <p:txBody>
          <a:bodyPr wrap="none">
            <a:spAutoFit/>
          </a:bodyPr>
          <a:lstStyle/>
          <a:p>
            <a:r>
              <a:rPr lang="en-US" altLang="ko-KR" b="1" dirty="0" smtClean="0"/>
              <a:t>• Local Economic </a:t>
            </a:r>
          </a:p>
          <a:p>
            <a:r>
              <a:rPr lang="en-US" altLang="ko-KR" b="1" dirty="0" smtClean="0"/>
              <a:t>  Self-Sufficiency </a:t>
            </a:r>
            <a:endParaRPr lang="ko-KR" altLang="en-US" dirty="0"/>
          </a:p>
        </p:txBody>
      </p:sp>
      <p:grpSp>
        <p:nvGrpSpPr>
          <p:cNvPr id="2" name="그룹 21"/>
          <p:cNvGrpSpPr/>
          <p:nvPr/>
        </p:nvGrpSpPr>
        <p:grpSpPr>
          <a:xfrm>
            <a:off x="857224" y="323945"/>
            <a:ext cx="7528954" cy="584775"/>
            <a:chOff x="857224" y="-76469"/>
            <a:chExt cx="7684386" cy="875302"/>
          </a:xfrm>
        </p:grpSpPr>
        <p:sp>
          <p:nvSpPr>
            <p:cNvPr id="41" name="모서리가 둥근 직사각형 40"/>
            <p:cNvSpPr/>
            <p:nvPr/>
          </p:nvSpPr>
          <p:spPr>
            <a:xfrm>
              <a:off x="857224" y="71414"/>
              <a:ext cx="7500990" cy="714380"/>
            </a:xfrm>
            <a:prstGeom prst="roundRect">
              <a:avLst/>
            </a:prstGeom>
            <a:solidFill>
              <a:schemeClr val="accent1">
                <a:lumMod val="60000"/>
                <a:lumOff val="40000"/>
              </a:schemeClr>
            </a:solidFill>
            <a:ln w="63500" cmpd="tri">
              <a:noFill/>
              <a:prstDash val="solid"/>
            </a:ln>
            <a:scene3d>
              <a:camera prst="orthographicFront"/>
              <a:lightRig rig="threePt" dir="t"/>
            </a:scene3d>
            <a:sp3d extrusionH="76200" contourW="12700" prstMaterial="matte">
              <a:bevelT/>
              <a:extrusionClr>
                <a:schemeClr val="tx2">
                  <a:lumMod val="20000"/>
                  <a:lumOff val="8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p:cNvSpPr txBox="1"/>
            <p:nvPr/>
          </p:nvSpPr>
          <p:spPr>
            <a:xfrm>
              <a:off x="952353" y="-76469"/>
              <a:ext cx="7589257" cy="875302"/>
            </a:xfrm>
            <a:prstGeom prst="rect">
              <a:avLst/>
            </a:prstGeom>
            <a:noFill/>
          </p:spPr>
          <p:txBody>
            <a:bodyPr wrap="square" rtlCol="0">
              <a:spAutoFit/>
            </a:bodyPr>
            <a:lstStyle/>
            <a:p>
              <a:pPr algn="ctr"/>
              <a:r>
                <a:rPr lang="en-US" altLang="ko-KR" sz="3200" b="1" dirty="0" smtClean="0"/>
                <a:t>Local Sustainability of The Local  </a:t>
              </a:r>
              <a:endParaRPr lang="ko-KR" altLang="en-US" sz="3200" b="1" dirty="0"/>
            </a:p>
          </p:txBody>
        </p:sp>
      </p:grpSp>
      <p:grpSp>
        <p:nvGrpSpPr>
          <p:cNvPr id="3" name="그룹 28"/>
          <p:cNvGrpSpPr/>
          <p:nvPr/>
        </p:nvGrpSpPr>
        <p:grpSpPr>
          <a:xfrm>
            <a:off x="214282" y="1447672"/>
            <a:ext cx="2589216" cy="2554320"/>
            <a:chOff x="785786" y="1714488"/>
            <a:chExt cx="2160588" cy="2160588"/>
          </a:xfrm>
        </p:grpSpPr>
        <p:sp>
          <p:nvSpPr>
            <p:cNvPr id="28"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4" name="Group 15"/>
            <p:cNvGrpSpPr>
              <a:grpSpLocks/>
            </p:cNvGrpSpPr>
            <p:nvPr/>
          </p:nvGrpSpPr>
          <p:grpSpPr bwMode="auto">
            <a:xfrm>
              <a:off x="1047724" y="1974838"/>
              <a:ext cx="1636712" cy="1636713"/>
              <a:chOff x="4166" y="1706"/>
              <a:chExt cx="1252" cy="1252"/>
            </a:xfrm>
          </p:grpSpPr>
          <p:sp>
            <p:nvSpPr>
              <p:cNvPr id="3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0" name="Text Box 38"/>
            <p:cNvSpPr txBox="1">
              <a:spLocks noChangeArrowheads="1"/>
            </p:cNvSpPr>
            <p:nvPr/>
          </p:nvSpPr>
          <p:spPr bwMode="gray">
            <a:xfrm>
              <a:off x="849332" y="2579676"/>
              <a:ext cx="2039854" cy="461665"/>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Participation</a:t>
              </a:r>
              <a:endParaRPr lang="en-US" altLang="ko-KR" sz="2400" b="1" dirty="0">
                <a:solidFill>
                  <a:srgbClr val="000000"/>
                </a:solidFill>
                <a:ea typeface="굴림" charset="-127"/>
              </a:endParaRPr>
            </a:p>
          </p:txBody>
        </p:sp>
      </p:grpSp>
      <p:grpSp>
        <p:nvGrpSpPr>
          <p:cNvPr id="5" name="그룹 30"/>
          <p:cNvGrpSpPr/>
          <p:nvPr/>
        </p:nvGrpSpPr>
        <p:grpSpPr>
          <a:xfrm>
            <a:off x="3143240" y="1430224"/>
            <a:ext cx="2691550" cy="2589216"/>
            <a:chOff x="3428992" y="1714488"/>
            <a:chExt cx="2160588" cy="2160588"/>
          </a:xfrm>
        </p:grpSpPr>
        <p:sp>
          <p:nvSpPr>
            <p:cNvPr id="21"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6" name="Group 15"/>
            <p:cNvGrpSpPr>
              <a:grpSpLocks/>
            </p:cNvGrpSpPr>
            <p:nvPr/>
          </p:nvGrpSpPr>
          <p:grpSpPr bwMode="auto">
            <a:xfrm>
              <a:off x="3690930" y="2000240"/>
              <a:ext cx="1636712" cy="1636713"/>
              <a:chOff x="4166" y="1706"/>
              <a:chExt cx="1252" cy="1252"/>
            </a:xfrm>
          </p:grpSpPr>
          <p:sp>
            <p:nvSpPr>
              <p:cNvPr id="2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2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2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3" name="Text Box 38"/>
            <p:cNvSpPr txBox="1">
              <a:spLocks noChangeArrowheads="1"/>
            </p:cNvSpPr>
            <p:nvPr/>
          </p:nvSpPr>
          <p:spPr bwMode="gray">
            <a:xfrm>
              <a:off x="3584209" y="2651114"/>
              <a:ext cx="1856513"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Empowerment</a:t>
              </a:r>
              <a:endParaRPr lang="en-US" altLang="ko-KR" sz="2400" b="1" dirty="0">
                <a:solidFill>
                  <a:srgbClr val="000000"/>
                </a:solidFill>
                <a:ea typeface="굴림" charset="-127"/>
              </a:endParaRPr>
            </a:p>
          </p:txBody>
        </p:sp>
      </p:grpSp>
      <p:grpSp>
        <p:nvGrpSpPr>
          <p:cNvPr id="7" name="그룹 31"/>
          <p:cNvGrpSpPr/>
          <p:nvPr/>
        </p:nvGrpSpPr>
        <p:grpSpPr>
          <a:xfrm>
            <a:off x="6215074" y="1412776"/>
            <a:ext cx="2697196" cy="2589216"/>
            <a:chOff x="6072198" y="1714488"/>
            <a:chExt cx="2160588" cy="2160588"/>
          </a:xfrm>
        </p:grpSpPr>
        <p:sp>
          <p:nvSpPr>
            <p:cNvPr id="14"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8" name="Group 15"/>
            <p:cNvGrpSpPr>
              <a:grpSpLocks/>
            </p:cNvGrpSpPr>
            <p:nvPr/>
          </p:nvGrpSpPr>
          <p:grpSpPr bwMode="auto">
            <a:xfrm>
              <a:off x="6334136" y="1974838"/>
              <a:ext cx="1636712" cy="1636713"/>
              <a:chOff x="4166" y="1706"/>
              <a:chExt cx="1252" cy="1252"/>
            </a:xfrm>
          </p:grpSpPr>
          <p:sp>
            <p:nvSpPr>
              <p:cNvPr id="17"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8"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9"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0"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16" name="Text Box 38"/>
            <p:cNvSpPr txBox="1">
              <a:spLocks noChangeArrowheads="1"/>
            </p:cNvSpPr>
            <p:nvPr/>
          </p:nvSpPr>
          <p:spPr bwMode="gray">
            <a:xfrm>
              <a:off x="6451787" y="2579676"/>
              <a:ext cx="1407769"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Ownership</a:t>
              </a:r>
              <a:endParaRPr lang="en-US" altLang="ko-KR" sz="2400" b="1" dirty="0">
                <a:solidFill>
                  <a:srgbClr val="000000"/>
                </a:solidFill>
                <a:ea typeface="굴림" charset="-127"/>
              </a:endParaRPr>
            </a:p>
          </p:txBody>
        </p:sp>
      </p:grpSp>
      <p:sp>
        <p:nvSpPr>
          <p:cNvPr id="12" name="AutoShape 3"/>
          <p:cNvSpPr>
            <a:spLocks noChangeArrowheads="1"/>
          </p:cNvSpPr>
          <p:nvPr/>
        </p:nvSpPr>
        <p:spPr bwMode="gray">
          <a:xfrm>
            <a:off x="2714612" y="2430356"/>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13" name="AutoShape 4"/>
          <p:cNvSpPr>
            <a:spLocks noChangeArrowheads="1"/>
          </p:cNvSpPr>
          <p:nvPr/>
        </p:nvSpPr>
        <p:spPr bwMode="gray">
          <a:xfrm>
            <a:off x="5786446" y="2358918"/>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pic>
        <p:nvPicPr>
          <p:cNvPr id="37"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mph" presetSubtype="0" repeatCount="2000" fill="hold" nodeType="clickEffect">
                                  <p:stCondLst>
                                    <p:cond delay="0"/>
                                  </p:stCondLst>
                                  <p:childTnLst>
                                    <p:anim calcmode="discrete" valueType="str">
                                      <p:cBhvr>
                                        <p:cTn id="27" dur="1000" fill="hold"/>
                                        <p:tgtEl>
                                          <p:spTgt spid="3"/>
                                        </p:tgtEl>
                                        <p:attrNameLst>
                                          <p:attrName>style.visibility</p:attrName>
                                        </p:attrNameLst>
                                      </p:cBhvr>
                                      <p:tavLst>
                                        <p:tav tm="0">
                                          <p:val>
                                            <p:strVal val="hidden"/>
                                          </p:val>
                                        </p:tav>
                                        <p:tav tm="50000">
                                          <p:val>
                                            <p:strVal val="visible"/>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 presetClass="entr" presetSubtype="0" fill="hold" grpId="0" nodeType="afterEffect">
                                  <p:stCondLst>
                                    <p:cond delay="0"/>
                                  </p:stCondLst>
                                  <p:iterate type="lt">
                                    <p:tmAbs val="100"/>
                                  </p:iterate>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an_db\media\Pictures\2011\07_BY_이은화 간사\101_FUJI\DSCF1325.JPG"/>
          <p:cNvPicPr>
            <a:picLocks noChangeAspect="1" noChangeArrowheads="1"/>
          </p:cNvPicPr>
          <p:nvPr/>
        </p:nvPicPr>
        <p:blipFill>
          <a:blip r:embed="rId3" cstate="print"/>
          <a:srcRect/>
          <a:stretch>
            <a:fillRect/>
          </a:stretch>
        </p:blipFill>
        <p:spPr bwMode="auto">
          <a:xfrm>
            <a:off x="0" y="3214686"/>
            <a:ext cx="4572000" cy="3643314"/>
          </a:xfrm>
          <a:prstGeom prst="rect">
            <a:avLst/>
          </a:prstGeom>
          <a:noFill/>
        </p:spPr>
      </p:pic>
      <p:sp>
        <p:nvSpPr>
          <p:cNvPr id="14" name="TextBox 13"/>
          <p:cNvSpPr txBox="1"/>
          <p:nvPr/>
        </p:nvSpPr>
        <p:spPr>
          <a:xfrm>
            <a:off x="1428728" y="214290"/>
            <a:ext cx="8059642" cy="584775"/>
          </a:xfrm>
          <a:prstGeom prst="rect">
            <a:avLst/>
          </a:prstGeom>
          <a:noFill/>
        </p:spPr>
        <p:txBody>
          <a:bodyPr wrap="none" rtlCol="0">
            <a:spAutoFit/>
          </a:bodyPr>
          <a:lstStyle/>
          <a:p>
            <a:r>
              <a:rPr lang="en-US" altLang="ko-KR" sz="3200" b="1" dirty="0" smtClean="0"/>
              <a:t>          Local Economic Self-Sufficiency </a:t>
            </a:r>
            <a:endParaRPr lang="ko-KR" altLang="en-US" sz="3200" b="1" dirty="0"/>
          </a:p>
        </p:txBody>
      </p:sp>
      <p:sp>
        <p:nvSpPr>
          <p:cNvPr id="17" name="직사각형 16"/>
          <p:cNvSpPr/>
          <p:nvPr/>
        </p:nvSpPr>
        <p:spPr bwMode="auto">
          <a:xfrm>
            <a:off x="285688" y="285728"/>
            <a:ext cx="3071866" cy="599472"/>
          </a:xfrm>
          <a:prstGeom prst="rect">
            <a:avLst/>
          </a:prstGeom>
          <a:noFill/>
          <a:ln>
            <a:noFill/>
          </a:ln>
          <a:effectLst/>
        </p:spPr>
        <p:txBody>
          <a:bodyPr lIns="140970" tIns="0" rIns="46990" bIns="0" spcCol="1270" anchor="ctr"/>
          <a:lstStyle/>
          <a:p>
            <a:pPr algn="l" defTabSz="1644650" fontAlgn="auto" latinLnBrk="0">
              <a:lnSpc>
                <a:spcPct val="90000"/>
              </a:lnSpc>
              <a:spcBef>
                <a:spcPts val="0"/>
              </a:spcBef>
              <a:spcAft>
                <a:spcPct val="35000"/>
              </a:spcAft>
              <a:defRPr/>
            </a:pPr>
            <a:endParaRPr kumimoji="0" lang="ko-KR" altLang="en-US" sz="3700" b="1" kern="0" dirty="0">
              <a:solidFill>
                <a:prstClr val="black"/>
              </a:solidFill>
              <a:latin typeface="Corbel"/>
              <a:ea typeface="맑은 고딕"/>
            </a:endParaRPr>
          </a:p>
        </p:txBody>
      </p:sp>
      <p:sp>
        <p:nvSpPr>
          <p:cNvPr id="2" name="제목 1"/>
          <p:cNvSpPr>
            <a:spLocks noGrp="1"/>
          </p:cNvSpPr>
          <p:nvPr>
            <p:ph type="ctrTitle"/>
          </p:nvPr>
        </p:nvSpPr>
        <p:spPr>
          <a:xfrm>
            <a:off x="142844" y="1000108"/>
            <a:ext cx="9001156" cy="2286016"/>
          </a:xfrm>
          <a:solidFill>
            <a:schemeClr val="bg1"/>
          </a:solidFill>
        </p:spPr>
        <p:txBody>
          <a:bodyPr>
            <a:noAutofit/>
          </a:bodyPr>
          <a:lstStyle/>
          <a:p>
            <a:pPr algn="l"/>
            <a:r>
              <a:rPr lang="en-US" altLang="ko-KR" sz="3600" b="1" dirty="0" smtClean="0"/>
              <a:t>&lt;Job Creation&gt;</a:t>
            </a:r>
            <a:r>
              <a:rPr lang="ko-KR" altLang="en-US" sz="3600" b="1" dirty="0" smtClean="0"/>
              <a:t> </a:t>
            </a:r>
            <a:r>
              <a:rPr lang="en-US" altLang="ko-KR" sz="4000" b="1" dirty="0" smtClean="0"/>
              <a:t/>
            </a:r>
            <a:br>
              <a:rPr lang="en-US" altLang="ko-KR" sz="4000" b="1" dirty="0" smtClean="0"/>
            </a:br>
            <a:r>
              <a:rPr lang="en-US" altLang="ko-KR" sz="2400" b="1" dirty="0" smtClean="0"/>
              <a:t> • Job Creation for 45~55 Households </a:t>
            </a:r>
            <a:br>
              <a:rPr lang="en-US" altLang="ko-KR" sz="2400" b="1" dirty="0" smtClean="0"/>
            </a:br>
            <a:r>
              <a:rPr lang="en-US" altLang="ko-KR" sz="2400" b="1" dirty="0" smtClean="0"/>
              <a:t>   </a:t>
            </a:r>
            <a:r>
              <a:rPr lang="en-US" altLang="ko-KR" sz="1800" b="1" dirty="0" smtClean="0"/>
              <a:t>(Out of</a:t>
            </a:r>
            <a:r>
              <a:rPr lang="ko-KR" altLang="en-US" sz="1800" b="1" dirty="0" smtClean="0"/>
              <a:t> </a:t>
            </a:r>
            <a:r>
              <a:rPr lang="en-US" altLang="ko-KR" sz="1800" b="1" dirty="0" smtClean="0"/>
              <a:t>410 households/1,791 people in BY)</a:t>
            </a:r>
            <a:r>
              <a:rPr lang="ko-KR" altLang="en-US" sz="1800" b="1" dirty="0" smtClean="0"/>
              <a:t> </a:t>
            </a:r>
            <a:r>
              <a:rPr lang="en-US" altLang="ko-KR" sz="2000" b="1" dirty="0" smtClean="0"/>
              <a:t/>
            </a:r>
            <a:br>
              <a:rPr lang="en-US" altLang="ko-KR" sz="2000" b="1" dirty="0" smtClean="0"/>
            </a:br>
            <a:r>
              <a:rPr lang="en-US" altLang="ko-KR" sz="2800" b="1" dirty="0" smtClean="0"/>
              <a:t>  </a:t>
            </a:r>
            <a:r>
              <a:rPr lang="en-US" altLang="ko-KR" sz="2400" b="1" dirty="0" smtClean="0"/>
              <a:t>- Planting/Managing Trees and Guarding</a:t>
            </a:r>
            <a:endParaRPr lang="ko-KR" altLang="en-US" sz="2400" b="1" dirty="0"/>
          </a:p>
        </p:txBody>
      </p:sp>
      <p:grpSp>
        <p:nvGrpSpPr>
          <p:cNvPr id="3" name="그룹 5"/>
          <p:cNvGrpSpPr/>
          <p:nvPr/>
        </p:nvGrpSpPr>
        <p:grpSpPr>
          <a:xfrm>
            <a:off x="214282" y="0"/>
            <a:ext cx="1275939" cy="1258741"/>
            <a:chOff x="214282" y="0"/>
            <a:chExt cx="1275939" cy="1258741"/>
          </a:xfrm>
        </p:grpSpPr>
        <p:sp>
          <p:nvSpPr>
            <p:cNvPr id="34" name="Oval 11"/>
            <p:cNvSpPr>
              <a:spLocks noChangeArrowheads="1"/>
            </p:cNvSpPr>
            <p:nvPr/>
          </p:nvSpPr>
          <p:spPr bwMode="gray">
            <a:xfrm>
              <a:off x="214282" y="0"/>
              <a:ext cx="1275939" cy="1258741"/>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sp>
          <p:nvSpPr>
            <p:cNvPr id="35" name="Oval 19"/>
            <p:cNvSpPr>
              <a:spLocks noChangeArrowheads="1"/>
            </p:cNvSpPr>
            <p:nvPr/>
          </p:nvSpPr>
          <p:spPr bwMode="gray">
            <a:xfrm>
              <a:off x="323528" y="44624"/>
              <a:ext cx="1105200" cy="114210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endParaRPr lang="ko-KR" altLang="en-US" dirty="0"/>
            </a:p>
          </p:txBody>
        </p:sp>
      </p:grpSp>
      <p:sp>
        <p:nvSpPr>
          <p:cNvPr id="36" name="Text Box 38"/>
          <p:cNvSpPr txBox="1">
            <a:spLocks noChangeArrowheads="1"/>
          </p:cNvSpPr>
          <p:nvPr/>
        </p:nvSpPr>
        <p:spPr bwMode="gray">
          <a:xfrm>
            <a:off x="280971" y="504051"/>
            <a:ext cx="1266693" cy="307776"/>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Participation</a:t>
            </a:r>
            <a:endParaRPr lang="en-US" altLang="ko-KR" sz="1400" b="1" dirty="0">
              <a:solidFill>
                <a:srgbClr val="000000"/>
              </a:solidFill>
              <a:ea typeface="굴림" charset="-127"/>
            </a:endParaRPr>
          </a:p>
        </p:txBody>
      </p:sp>
      <p:cxnSp>
        <p:nvCxnSpPr>
          <p:cNvPr id="5" name="직선 연결선 4"/>
          <p:cNvCxnSpPr/>
          <p:nvPr/>
        </p:nvCxnSpPr>
        <p:spPr>
          <a:xfrm>
            <a:off x="1997968" y="764704"/>
            <a:ext cx="7146032" cy="0"/>
          </a:xfrm>
          <a:prstGeom prst="line">
            <a:avLst/>
          </a:prstGeom>
        </p:spPr>
        <p:style>
          <a:lnRef idx="2">
            <a:schemeClr val="dk1"/>
          </a:lnRef>
          <a:fillRef idx="0">
            <a:schemeClr val="dk1"/>
          </a:fillRef>
          <a:effectRef idx="1">
            <a:schemeClr val="dk1"/>
          </a:effectRef>
          <a:fontRef idx="minor">
            <a:schemeClr val="tx1"/>
          </a:fontRef>
        </p:style>
      </p:cxnSp>
      <p:pic>
        <p:nvPicPr>
          <p:cNvPr id="1026" name="Picture 2" descr="C:\Users\조민성\Desktop\2012_보고서작성\주민교육사진\바양노르주민교육\저용량\저용량_CIMG0301.JPG"/>
          <p:cNvPicPr>
            <a:picLocks noChangeAspect="1" noChangeArrowheads="1"/>
          </p:cNvPicPr>
          <p:nvPr/>
        </p:nvPicPr>
        <p:blipFill>
          <a:blip r:embed="rId4" cstate="print"/>
          <a:srcRect/>
          <a:stretch>
            <a:fillRect/>
          </a:stretch>
        </p:blipFill>
        <p:spPr bwMode="auto">
          <a:xfrm>
            <a:off x="4572000" y="3284984"/>
            <a:ext cx="4572000" cy="3573016"/>
          </a:xfrm>
          <a:prstGeom prst="rect">
            <a:avLst/>
          </a:prstGeom>
          <a:noFill/>
        </p:spPr>
      </p:pic>
      <p:pic>
        <p:nvPicPr>
          <p:cNvPr id="16" name="Picture 6" descr="G:\푸른아시아_영문로고JPG\En_GAN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771661"/>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
          <p:cNvSpPr>
            <a:spLocks noGrp="1"/>
          </p:cNvSpPr>
          <p:nvPr>
            <p:ph type="ctrTitle"/>
          </p:nvPr>
        </p:nvSpPr>
        <p:spPr>
          <a:xfrm>
            <a:off x="0" y="1673223"/>
            <a:ext cx="9144000" cy="1470025"/>
          </a:xfrm>
          <a:noFill/>
        </p:spPr>
        <p:txBody>
          <a:bodyPr>
            <a:noAutofit/>
          </a:bodyPr>
          <a:lstStyle/>
          <a:p>
            <a:pPr algn="l"/>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
            </a:r>
            <a:br>
              <a:rPr lang="en-US" altLang="ko-KR" sz="3600" b="1" dirty="0" smtClean="0"/>
            </a:br>
            <a:r>
              <a:rPr lang="en-US" altLang="ko-KR" sz="3600" b="1" dirty="0" smtClean="0"/>
              <a:t>&lt;Cultivation&gt;</a:t>
            </a:r>
            <a:r>
              <a:rPr lang="ko-KR" altLang="en-US" sz="3600" b="1" dirty="0" smtClean="0"/>
              <a:t> </a:t>
            </a:r>
            <a:r>
              <a:rPr lang="en-US" altLang="ko-KR" sz="4000" b="1" dirty="0" smtClean="0"/>
              <a:t/>
            </a:r>
            <a:br>
              <a:rPr lang="en-US" altLang="ko-KR" sz="4000" b="1" dirty="0" smtClean="0"/>
            </a:br>
            <a:r>
              <a:rPr lang="en-US" altLang="ko-KR" sz="2400" b="1" dirty="0" smtClean="0"/>
              <a:t> • Fruit Trees</a:t>
            </a:r>
            <a:r>
              <a:rPr lang="ko-KR" altLang="en-US" sz="2400" b="1" dirty="0" smtClean="0"/>
              <a:t> </a:t>
            </a:r>
            <a:r>
              <a:rPr lang="en-US" altLang="ko-KR" sz="2400" b="1" dirty="0" smtClean="0"/>
              <a:t>– </a:t>
            </a:r>
            <a:r>
              <a:rPr lang="en-US" altLang="ko-KR" sz="2400" b="1" dirty="0" err="1" smtClean="0"/>
              <a:t>Chachargan</a:t>
            </a:r>
            <a:r>
              <a:rPr lang="en-US" altLang="ko-KR" sz="2400" b="1" dirty="0" smtClean="0"/>
              <a:t>, </a:t>
            </a:r>
            <a:r>
              <a:rPr lang="en-US" altLang="ko-KR" sz="2400" b="1" dirty="0" err="1" smtClean="0"/>
              <a:t>Uhriin</a:t>
            </a:r>
            <a:r>
              <a:rPr lang="en-US" altLang="ko-KR" sz="2400" b="1" dirty="0" smtClean="0"/>
              <a:t> </a:t>
            </a:r>
            <a:r>
              <a:rPr lang="en-US" altLang="ko-KR" sz="2400" b="1" dirty="0" err="1" smtClean="0"/>
              <a:t>Nud</a:t>
            </a:r>
            <a:r>
              <a:rPr lang="en-US" altLang="ko-KR" sz="2400" b="1" dirty="0" smtClean="0"/>
              <a:t>, Apricot, etc.</a:t>
            </a:r>
            <a:br>
              <a:rPr lang="en-US" altLang="ko-KR" sz="2400" b="1" dirty="0" smtClean="0"/>
            </a:br>
            <a:r>
              <a:rPr lang="en-US" altLang="ko-KR" sz="2400" b="1" spc="-100" dirty="0" smtClean="0"/>
              <a:t> • Cash Crops in Forestry Sites</a:t>
            </a:r>
            <a:r>
              <a:rPr lang="ko-KR" altLang="en-US" sz="2400" b="1" spc="-100" dirty="0" smtClean="0"/>
              <a:t> </a:t>
            </a:r>
            <a:r>
              <a:rPr lang="en-US" altLang="ko-KR" sz="2400" b="1" spc="-100" dirty="0" smtClean="0"/>
              <a:t/>
            </a:r>
            <a:br>
              <a:rPr lang="en-US" altLang="ko-KR" sz="2400" b="1" spc="-100" dirty="0" smtClean="0"/>
            </a:br>
            <a:r>
              <a:rPr lang="en-US" altLang="ko-KR" sz="2400" b="1" spc="-100" dirty="0" smtClean="0"/>
              <a:t>  – Green Peppers, Cabbage, Radish, Watermelon, etc. </a:t>
            </a:r>
            <a:r>
              <a:rPr lang="ko-KR" altLang="en-US" sz="2400" b="1" spc="-100" dirty="0" smtClean="0"/>
              <a:t> </a:t>
            </a:r>
            <a:r>
              <a:rPr lang="en-US" altLang="ko-KR" sz="2800" b="1" dirty="0" smtClean="0"/>
              <a:t/>
            </a:r>
            <a:br>
              <a:rPr lang="en-US" altLang="ko-KR" sz="2800" b="1" dirty="0" smtClean="0"/>
            </a:br>
            <a:r>
              <a:rPr lang="en-US" altLang="ko-KR" sz="2800" b="1" dirty="0" smtClean="0"/>
              <a:t/>
            </a:r>
            <a:br>
              <a:rPr lang="en-US" altLang="ko-KR" sz="2800" b="1" dirty="0" smtClean="0"/>
            </a:br>
            <a:r>
              <a:rPr lang="en-US" altLang="ko-KR" sz="2800" b="1" dirty="0" smtClean="0"/>
              <a:t>  </a:t>
            </a:r>
            <a:endParaRPr lang="ko-KR" altLang="en-US" sz="4000" b="1"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TextBox 14"/>
          <p:cNvSpPr txBox="1"/>
          <p:nvPr/>
        </p:nvSpPr>
        <p:spPr>
          <a:xfrm>
            <a:off x="1428728" y="214290"/>
            <a:ext cx="8059642" cy="584775"/>
          </a:xfrm>
          <a:prstGeom prst="rect">
            <a:avLst/>
          </a:prstGeom>
          <a:noFill/>
        </p:spPr>
        <p:txBody>
          <a:bodyPr wrap="none" rtlCol="0">
            <a:spAutoFit/>
          </a:bodyPr>
          <a:lstStyle/>
          <a:p>
            <a:r>
              <a:rPr lang="en-US" altLang="ko-KR" sz="3200" b="1" dirty="0" smtClean="0"/>
              <a:t>          Local Economic Self-Sufficiency </a:t>
            </a:r>
            <a:endParaRPr lang="ko-KR" altLang="en-US" sz="3200" b="1" dirty="0"/>
          </a:p>
        </p:txBody>
      </p:sp>
      <p:sp>
        <p:nvSpPr>
          <p:cNvPr id="16" name="직사각형 15"/>
          <p:cNvSpPr/>
          <p:nvPr/>
        </p:nvSpPr>
        <p:spPr bwMode="auto">
          <a:xfrm>
            <a:off x="285688" y="285728"/>
            <a:ext cx="3071866" cy="599472"/>
          </a:xfrm>
          <a:prstGeom prst="rect">
            <a:avLst/>
          </a:prstGeom>
          <a:noFill/>
          <a:ln>
            <a:noFill/>
          </a:ln>
          <a:effectLst/>
        </p:spPr>
        <p:txBody>
          <a:bodyPr lIns="140970" tIns="0" rIns="46990" bIns="0" spcCol="1270" anchor="ctr"/>
          <a:lstStyle/>
          <a:p>
            <a:pPr algn="l" defTabSz="1644650" fontAlgn="auto" latinLnBrk="0">
              <a:lnSpc>
                <a:spcPct val="90000"/>
              </a:lnSpc>
              <a:spcBef>
                <a:spcPts val="0"/>
              </a:spcBef>
              <a:spcAft>
                <a:spcPct val="35000"/>
              </a:spcAft>
              <a:defRPr/>
            </a:pPr>
            <a:endParaRPr kumimoji="0" lang="ko-KR" altLang="en-US" sz="3700" b="1" kern="0" dirty="0">
              <a:solidFill>
                <a:prstClr val="black"/>
              </a:solidFill>
              <a:latin typeface="Corbel"/>
              <a:ea typeface="맑은 고딕"/>
            </a:endParaRPr>
          </a:p>
        </p:txBody>
      </p:sp>
      <p:grpSp>
        <p:nvGrpSpPr>
          <p:cNvPr id="2" name="그룹 2"/>
          <p:cNvGrpSpPr/>
          <p:nvPr/>
        </p:nvGrpSpPr>
        <p:grpSpPr>
          <a:xfrm>
            <a:off x="214282" y="0"/>
            <a:ext cx="1333382" cy="1258741"/>
            <a:chOff x="214282" y="0"/>
            <a:chExt cx="1333382" cy="1258741"/>
          </a:xfrm>
        </p:grpSpPr>
        <p:sp>
          <p:nvSpPr>
            <p:cNvPr id="17" name="Oval 11"/>
            <p:cNvSpPr>
              <a:spLocks noChangeArrowheads="1"/>
            </p:cNvSpPr>
            <p:nvPr/>
          </p:nvSpPr>
          <p:spPr bwMode="gray">
            <a:xfrm>
              <a:off x="214282" y="0"/>
              <a:ext cx="1275939" cy="1258741"/>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sp>
          <p:nvSpPr>
            <p:cNvPr id="18" name="Oval 19"/>
            <p:cNvSpPr>
              <a:spLocks noChangeArrowheads="1"/>
            </p:cNvSpPr>
            <p:nvPr/>
          </p:nvSpPr>
          <p:spPr bwMode="gray">
            <a:xfrm>
              <a:off x="323528" y="44624"/>
              <a:ext cx="1105200" cy="114210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endParaRPr lang="ko-KR" altLang="en-US" dirty="0"/>
            </a:p>
          </p:txBody>
        </p:sp>
        <p:sp>
          <p:nvSpPr>
            <p:cNvPr id="23" name="Text Box 38"/>
            <p:cNvSpPr txBox="1">
              <a:spLocks noChangeArrowheads="1"/>
            </p:cNvSpPr>
            <p:nvPr/>
          </p:nvSpPr>
          <p:spPr bwMode="gray">
            <a:xfrm>
              <a:off x="280971" y="504051"/>
              <a:ext cx="1266693" cy="307776"/>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Participation</a:t>
              </a:r>
              <a:endParaRPr lang="en-US" altLang="ko-KR" sz="1400" b="1" dirty="0">
                <a:solidFill>
                  <a:srgbClr val="000000"/>
                </a:solidFill>
                <a:ea typeface="굴림" charset="-127"/>
              </a:endParaRPr>
            </a:p>
          </p:txBody>
        </p:sp>
      </p:grpSp>
      <p:cxnSp>
        <p:nvCxnSpPr>
          <p:cNvPr id="19" name="직선 연결선 18"/>
          <p:cNvCxnSpPr/>
          <p:nvPr/>
        </p:nvCxnSpPr>
        <p:spPr>
          <a:xfrm>
            <a:off x="1997968" y="764704"/>
            <a:ext cx="7146032" cy="0"/>
          </a:xfrm>
          <a:prstGeom prst="line">
            <a:avLst/>
          </a:prstGeom>
        </p:spPr>
        <p:style>
          <a:lnRef idx="2">
            <a:schemeClr val="dk1"/>
          </a:lnRef>
          <a:fillRef idx="0">
            <a:schemeClr val="dk1"/>
          </a:fillRef>
          <a:effectRef idx="1">
            <a:schemeClr val="dk1"/>
          </a:effectRef>
          <a:fontRef idx="minor">
            <a:schemeClr val="tx1"/>
          </a:fontRef>
        </p:style>
      </p:cxnSp>
      <p:pic>
        <p:nvPicPr>
          <p:cNvPr id="2050" name="Picture 2" descr="C:\Users\조민성\Desktop\2012_보고서작성\2012_경상남도_바양3조림지_중간보고서\보고서사진_용량변경\용량변환_수박_DSC1051.JPG"/>
          <p:cNvPicPr>
            <a:picLocks noChangeAspect="1" noChangeArrowheads="1"/>
          </p:cNvPicPr>
          <p:nvPr/>
        </p:nvPicPr>
        <p:blipFill>
          <a:blip r:embed="rId3" cstate="print"/>
          <a:srcRect/>
          <a:stretch>
            <a:fillRect/>
          </a:stretch>
        </p:blipFill>
        <p:spPr bwMode="auto">
          <a:xfrm>
            <a:off x="0" y="2924944"/>
            <a:ext cx="3357554" cy="3933056"/>
          </a:xfrm>
          <a:prstGeom prst="rect">
            <a:avLst/>
          </a:prstGeom>
          <a:noFill/>
        </p:spPr>
      </p:pic>
      <p:pic>
        <p:nvPicPr>
          <p:cNvPr id="2051" name="Picture 3" descr="C:\Users\조민성\Desktop\2012_보고서작성\주민교육사진\바양노르주민교육\저용량\저용량_DSCF3195.JPG"/>
          <p:cNvPicPr>
            <a:picLocks noChangeAspect="1" noChangeArrowheads="1"/>
          </p:cNvPicPr>
          <p:nvPr/>
        </p:nvPicPr>
        <p:blipFill>
          <a:blip r:embed="rId4" cstate="print"/>
          <a:srcRect/>
          <a:stretch>
            <a:fillRect/>
          </a:stretch>
        </p:blipFill>
        <p:spPr bwMode="auto">
          <a:xfrm>
            <a:off x="3357554" y="2924944"/>
            <a:ext cx="2582598" cy="3933056"/>
          </a:xfrm>
          <a:prstGeom prst="rect">
            <a:avLst/>
          </a:prstGeom>
          <a:noFill/>
        </p:spPr>
      </p:pic>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2052" name="_x165451136" descr="EMB0000049038fd"/>
          <p:cNvPicPr>
            <a:picLocks noChangeAspect="1" noChangeArrowheads="1"/>
          </p:cNvPicPr>
          <p:nvPr/>
        </p:nvPicPr>
        <p:blipFill>
          <a:blip r:embed="rId5" cstate="print"/>
          <a:srcRect/>
          <a:stretch>
            <a:fillRect/>
          </a:stretch>
        </p:blipFill>
        <p:spPr bwMode="auto">
          <a:xfrm>
            <a:off x="5940152" y="2924944"/>
            <a:ext cx="3203848" cy="3933056"/>
          </a:xfrm>
          <a:prstGeom prst="rect">
            <a:avLst/>
          </a:prstGeom>
          <a:noFill/>
        </p:spPr>
      </p:pic>
      <p:pic>
        <p:nvPicPr>
          <p:cNvPr id="20" name="Picture 6" descr="G:\푸른아시아_영문로고JPG\En_GAN_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9226" y="787018"/>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제목 3"/>
          <p:cNvSpPr txBox="1">
            <a:spLocks/>
          </p:cNvSpPr>
          <p:nvPr/>
        </p:nvSpPr>
        <p:spPr bwMode="auto">
          <a:xfrm>
            <a:off x="246062" y="95250"/>
            <a:ext cx="6748281"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Local Economic Self-Sufficiency </a:t>
            </a:r>
            <a:endParaRPr lang="ko-KR" altLang="en-US" sz="2800" b="1" dirty="0">
              <a:solidFill>
                <a:srgbClr val="152F41"/>
              </a:solidFill>
              <a:latin typeface="맑은 고딕" pitchFamily="50" charset="-127"/>
            </a:endParaRPr>
          </a:p>
        </p:txBody>
      </p:sp>
      <p:graphicFrame>
        <p:nvGraphicFramePr>
          <p:cNvPr id="12" name="표 11"/>
          <p:cNvGraphicFramePr>
            <a:graphicFrameLocks noGrp="1"/>
          </p:cNvGraphicFramePr>
          <p:nvPr/>
        </p:nvGraphicFramePr>
        <p:xfrm>
          <a:off x="395288" y="1268760"/>
          <a:ext cx="8353424" cy="4808061"/>
        </p:xfrm>
        <a:graphic>
          <a:graphicData uri="http://schemas.openxmlformats.org/drawingml/2006/table">
            <a:tbl>
              <a:tblPr/>
              <a:tblGrid>
                <a:gridCol w="1296392"/>
                <a:gridCol w="1757567"/>
                <a:gridCol w="5299465"/>
              </a:tblGrid>
              <a:tr h="302579">
                <a:tc gridSpan="2">
                  <a:txBody>
                    <a:bodyPr/>
                    <a:lstStyle/>
                    <a:p>
                      <a:pPr marL="0" marR="0" indent="0" algn="ctr" fontAlgn="base" latinLnBrk="0">
                        <a:lnSpc>
                          <a:spcPct val="100000"/>
                        </a:lnSpc>
                        <a:spcBef>
                          <a:spcPts val="0"/>
                        </a:spcBef>
                        <a:spcAft>
                          <a:spcPts val="0"/>
                        </a:spcAft>
                      </a:pPr>
                      <a:r>
                        <a:rPr lang="en-US" sz="1600" b="1" i="0" kern="0" spc="0" dirty="0">
                          <a:solidFill>
                            <a:srgbClr val="000000"/>
                          </a:solidFill>
                          <a:latin typeface="맑은 고딕"/>
                          <a:ea typeface="+mn-ea"/>
                          <a:cs typeface="+mn-cs"/>
                        </a:rPr>
                        <a:t>Indicator</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c hMerge="1">
                  <a:txBody>
                    <a:bodyPr/>
                    <a:lstStyle/>
                    <a:p>
                      <a:pPr latinLnBrk="1"/>
                      <a:endParaRPr lang="ko-KR" altLang="en-US"/>
                    </a:p>
                  </a:txBody>
                  <a:tcPr/>
                </a:tc>
                <a:tc>
                  <a:txBody>
                    <a:bodyPr/>
                    <a:lstStyle/>
                    <a:p>
                      <a:pPr marL="0" marR="0" indent="0" algn="ctr" fontAlgn="base" latinLnBrk="0">
                        <a:lnSpc>
                          <a:spcPct val="100000"/>
                        </a:lnSpc>
                        <a:spcBef>
                          <a:spcPts val="0"/>
                        </a:spcBef>
                        <a:spcAft>
                          <a:spcPts val="0"/>
                        </a:spcAft>
                      </a:pPr>
                      <a:r>
                        <a:rPr lang="en-US" sz="1600" b="1" i="0" kern="0" spc="0" dirty="0">
                          <a:solidFill>
                            <a:srgbClr val="000000"/>
                          </a:solidFill>
                          <a:latin typeface="맑은 고딕"/>
                          <a:ea typeface="+mn-ea"/>
                          <a:cs typeface="+mn-cs"/>
                        </a:rPr>
                        <a:t>Explanation of figure, such as time period measured </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r>
              <a:tr h="2038629">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Agricultural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yields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before and after</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solidFill>
                      <a:srgbClr val="D6E3BC"/>
                    </a:solidFill>
                  </a:tcPr>
                </a:tc>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5,200 kg (including 1,700 kg of fruit)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and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30,000 seedlings</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rPr>
                        <a:t>Sales revenue for this was $96,800</a:t>
                      </a:r>
                      <a:endParaRPr lang="en-US" sz="1600" i="0" kern="0" spc="0" dirty="0">
                        <a:solidFill>
                          <a:srgbClr val="000000"/>
                        </a:solidFill>
                      </a:endParaRPr>
                    </a:p>
                    <a:p>
                      <a:pPr marL="0" marR="0" indent="0" algn="l" fontAlgn="base" latinLnBrk="0">
                        <a:lnSpc>
                          <a:spcPct val="100000"/>
                        </a:lnSpc>
                        <a:spcBef>
                          <a:spcPts val="0"/>
                        </a:spcBef>
                        <a:spcAft>
                          <a:spcPts val="0"/>
                        </a:spcAft>
                      </a:pPr>
                      <a:r>
                        <a:rPr lang="en-US" sz="1600" i="0" kern="0" spc="0" dirty="0">
                          <a:solidFill>
                            <a:srgbClr val="000000"/>
                          </a:solidFill>
                          <a:ea typeface="맑은 고딕"/>
                        </a:rPr>
                        <a:t>▶</a:t>
                      </a:r>
                      <a:r>
                        <a:rPr lang="en-US" sz="1600" i="0" kern="0" spc="0" dirty="0">
                          <a:solidFill>
                            <a:srgbClr val="000000"/>
                          </a:solidFill>
                          <a:latin typeface="맑은 고딕"/>
                        </a:rPr>
                        <a:t>3,500 kg of crops for self-consumption include potatoes, cabbages, carrots, pumpkins, radish, tomatoes, cucumbers </a:t>
                      </a:r>
                      <a:endParaRPr lang="en-US" sz="1600" i="0" kern="0" spc="0" dirty="0" smtClean="0">
                        <a:solidFill>
                          <a:srgbClr val="000000"/>
                        </a:solidFill>
                        <a:latin typeface="맑은 고딕"/>
                      </a:endParaRPr>
                    </a:p>
                    <a:p>
                      <a:pPr marL="0" marR="0" indent="0" algn="l" fontAlgn="base" latinLnBrk="0">
                        <a:lnSpc>
                          <a:spcPct val="100000"/>
                        </a:lnSpc>
                        <a:spcBef>
                          <a:spcPts val="0"/>
                        </a:spcBef>
                        <a:spcAft>
                          <a:spcPts val="0"/>
                        </a:spcAft>
                      </a:pPr>
                      <a:endParaRPr lang="en-US" sz="1600" i="0" kern="0" spc="0" dirty="0">
                        <a:solidFill>
                          <a:srgbClr val="000000"/>
                        </a:solidFill>
                      </a:endParaRPr>
                    </a:p>
                    <a:p>
                      <a:pPr marL="0" marR="0" indent="0" algn="l" fontAlgn="base" latinLnBrk="0">
                        <a:lnSpc>
                          <a:spcPct val="100000"/>
                        </a:lnSpc>
                        <a:spcBef>
                          <a:spcPts val="0"/>
                        </a:spcBef>
                        <a:spcAft>
                          <a:spcPts val="0"/>
                        </a:spcAft>
                      </a:pPr>
                      <a:r>
                        <a:rPr lang="en-US" sz="1600" i="0" kern="0" spc="0" dirty="0">
                          <a:solidFill>
                            <a:srgbClr val="000000"/>
                          </a:solidFill>
                          <a:ea typeface="맑은 고딕"/>
                        </a:rPr>
                        <a:t>▶</a:t>
                      </a:r>
                      <a:r>
                        <a:rPr lang="en-US" sz="1600" i="0" kern="0" spc="0" dirty="0">
                          <a:solidFill>
                            <a:srgbClr val="000000"/>
                          </a:solidFill>
                          <a:latin typeface="맑은 고딕"/>
                        </a:rPr>
                        <a:t>1,700 kg of crops for sale include sea buckthorn trees, and black currant trees </a:t>
                      </a:r>
                      <a:endParaRPr lang="en-US" sz="1600" i="0" kern="0" spc="0" dirty="0">
                        <a:solidFill>
                          <a:srgbClr val="000000"/>
                        </a:solidFill>
                      </a:endParaRPr>
                    </a:p>
                    <a:p>
                      <a:pPr marL="0" marR="0" indent="0" algn="l" fontAlgn="base" latinLnBrk="0">
                        <a:lnSpc>
                          <a:spcPct val="100000"/>
                        </a:lnSpc>
                        <a:spcBef>
                          <a:spcPts val="0"/>
                        </a:spcBef>
                        <a:spcAft>
                          <a:spcPts val="0"/>
                        </a:spcAft>
                      </a:pPr>
                      <a:r>
                        <a:rPr lang="en-US" sz="1600" i="0" kern="0" spc="0" dirty="0">
                          <a:solidFill>
                            <a:srgbClr val="000000"/>
                          </a:solidFill>
                          <a:latin typeface="맑은 고딕"/>
                        </a:rPr>
                        <a:t>(1 kg = $4 USD with a total of $6,800</a:t>
                      </a:r>
                      <a:r>
                        <a:rPr lang="en-US" sz="1600" i="0" kern="0" spc="0" dirty="0" smtClean="0">
                          <a:solidFill>
                            <a:srgbClr val="000000"/>
                          </a:solidFill>
                          <a:latin typeface="맑은 고딕"/>
                        </a:rPr>
                        <a:t>)</a:t>
                      </a:r>
                    </a:p>
                    <a:p>
                      <a:pPr marL="0" marR="0" indent="0" algn="l" fontAlgn="base" latinLnBrk="0">
                        <a:lnSpc>
                          <a:spcPct val="100000"/>
                        </a:lnSpc>
                        <a:spcBef>
                          <a:spcPts val="0"/>
                        </a:spcBef>
                        <a:spcAft>
                          <a:spcPts val="0"/>
                        </a:spcAft>
                      </a:pPr>
                      <a:endParaRPr lang="en-US" sz="1600" i="0" kern="0" spc="0" dirty="0">
                        <a:solidFill>
                          <a:srgbClr val="000000"/>
                        </a:solidFill>
                      </a:endParaRPr>
                    </a:p>
                    <a:p>
                      <a:pPr marL="0" marR="0" indent="0" algn="l" fontAlgn="base" latinLnBrk="0">
                        <a:lnSpc>
                          <a:spcPct val="100000"/>
                        </a:lnSpc>
                        <a:spcBef>
                          <a:spcPts val="0"/>
                        </a:spcBef>
                        <a:spcAft>
                          <a:spcPts val="0"/>
                        </a:spcAft>
                      </a:pPr>
                      <a:r>
                        <a:rPr lang="en-US" sz="1600" i="0" kern="0" spc="0" dirty="0">
                          <a:solidFill>
                            <a:srgbClr val="000000"/>
                          </a:solidFill>
                          <a:ea typeface="맑은 고딕"/>
                        </a:rPr>
                        <a:t>▶</a:t>
                      </a:r>
                      <a:r>
                        <a:rPr lang="en-US" sz="1600" i="0" kern="0" spc="0" dirty="0">
                          <a:solidFill>
                            <a:srgbClr val="000000"/>
                          </a:solidFill>
                          <a:latin typeface="맑은 고딕"/>
                        </a:rPr>
                        <a:t>30,000 trees </a:t>
                      </a:r>
                      <a:endParaRPr lang="en-US" sz="1600" i="0" kern="0" spc="0" dirty="0">
                        <a:solidFill>
                          <a:srgbClr val="000000"/>
                        </a:solidFill>
                      </a:endParaRPr>
                    </a:p>
                    <a:p>
                      <a:pPr marL="0" marR="0" indent="0" algn="l" fontAlgn="base" latinLnBrk="0">
                        <a:lnSpc>
                          <a:spcPct val="100000"/>
                        </a:lnSpc>
                        <a:spcBef>
                          <a:spcPts val="0"/>
                        </a:spcBef>
                        <a:spcAft>
                          <a:spcPts val="0"/>
                        </a:spcAft>
                      </a:pPr>
                      <a:r>
                        <a:rPr lang="en-US" sz="1600" i="0" kern="0" spc="0" dirty="0">
                          <a:solidFill>
                            <a:srgbClr val="000000"/>
                          </a:solidFill>
                          <a:latin typeface="맑은 고딕"/>
                        </a:rPr>
                        <a:t>(at $3 USD per tree equals $90,000 USD)</a:t>
                      </a:r>
                      <a:endParaRPr lang="en-US" sz="1600" i="0" kern="0" spc="0" dirty="0">
                        <a:solidFill>
                          <a:srgbClr val="000000"/>
                        </a:solidFill>
                      </a:endParaRP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r>
              <a:tr h="1702481">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Local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people’s </a:t>
                      </a:r>
                    </a:p>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income</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solidFill>
                      <a:srgbClr val="D6E3BC"/>
                    </a:solidFill>
                  </a:tcPr>
                </a:tc>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$96,800 USD</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c>
                  <a:txBody>
                    <a:bodyPr/>
                    <a:lstStyle/>
                    <a:p>
                      <a:pPr marL="0" marR="0" indent="0" algn="l" fontAlgn="base" latinLnBrk="0">
                        <a:lnSpc>
                          <a:spcPct val="100000"/>
                        </a:lnSpc>
                        <a:spcBef>
                          <a:spcPts val="0"/>
                        </a:spcBef>
                        <a:spcAft>
                          <a:spcPts val="0"/>
                        </a:spcAft>
                      </a:pPr>
                      <a:r>
                        <a:rPr lang="en-US" sz="1600" i="0" kern="0" spc="0" dirty="0">
                          <a:solidFill>
                            <a:srgbClr val="000000"/>
                          </a:solidFill>
                          <a:latin typeface="맑은 고딕"/>
                          <a:ea typeface="+mn-ea"/>
                          <a:cs typeface="+mn-cs"/>
                        </a:rPr>
                        <a:t>$96,800 = 70 households x $1,383 USD annually </a:t>
                      </a:r>
                      <a:endParaRPr lang="en-US" sz="1600" i="0" kern="0" spc="0" dirty="0" smtClean="0">
                        <a:solidFill>
                          <a:srgbClr val="000000"/>
                        </a:solidFill>
                        <a:latin typeface="맑은 고딕"/>
                        <a:ea typeface="+mn-ea"/>
                        <a:cs typeface="+mn-cs"/>
                      </a:endParaRPr>
                    </a:p>
                    <a:p>
                      <a:pPr marL="0" marR="0" indent="0" algn="l" fontAlgn="base" latinLnBrk="0">
                        <a:lnSpc>
                          <a:spcPct val="100000"/>
                        </a:lnSpc>
                        <a:spcBef>
                          <a:spcPts val="0"/>
                        </a:spcBef>
                        <a:spcAft>
                          <a:spcPts val="0"/>
                        </a:spcAft>
                      </a:pPr>
                      <a:r>
                        <a:rPr lang="en-US" sz="1600" i="0" kern="0" spc="0" dirty="0" smtClean="0">
                          <a:solidFill>
                            <a:srgbClr val="000000"/>
                          </a:solidFill>
                          <a:latin typeface="맑은 고딕"/>
                          <a:ea typeface="+mn-ea"/>
                          <a:cs typeface="+mn-cs"/>
                        </a:rPr>
                        <a:t>from </a:t>
                      </a:r>
                      <a:r>
                        <a:rPr lang="en-US" sz="1600" i="0" kern="0" spc="0" dirty="0">
                          <a:solidFill>
                            <a:srgbClr val="000000"/>
                          </a:solidFill>
                          <a:latin typeface="맑은 고딕"/>
                          <a:ea typeface="+mn-ea"/>
                          <a:cs typeface="+mn-cs"/>
                        </a:rPr>
                        <a:t>sales revenue (see above box) </a:t>
                      </a:r>
                    </a:p>
                    <a:p>
                      <a:pPr marL="0" marR="0" indent="0" algn="l" fontAlgn="base" latinLnBrk="0">
                        <a:lnSpc>
                          <a:spcPct val="100000"/>
                        </a:lnSpc>
                        <a:spcBef>
                          <a:spcPts val="0"/>
                        </a:spcBef>
                        <a:spcAft>
                          <a:spcPts val="0"/>
                        </a:spcAft>
                      </a:pPr>
                      <a:endParaRPr lang="en-US" sz="1600" i="0" kern="0" spc="0" dirty="0" smtClean="0">
                        <a:solidFill>
                          <a:srgbClr val="000000"/>
                        </a:solidFill>
                        <a:latin typeface="맑은 고딕"/>
                        <a:ea typeface="+mn-ea"/>
                        <a:cs typeface="+mn-cs"/>
                      </a:endParaRPr>
                    </a:p>
                    <a:p>
                      <a:pPr marL="0" marR="0" indent="0" algn="l" fontAlgn="base" latinLnBrk="0">
                        <a:lnSpc>
                          <a:spcPct val="100000"/>
                        </a:lnSpc>
                        <a:spcBef>
                          <a:spcPts val="0"/>
                        </a:spcBef>
                        <a:spcAft>
                          <a:spcPts val="0"/>
                        </a:spcAft>
                      </a:pPr>
                      <a:r>
                        <a:rPr lang="en-US" sz="1600" i="0" kern="0" spc="0" dirty="0" smtClean="0">
                          <a:solidFill>
                            <a:srgbClr val="000000"/>
                          </a:solidFill>
                          <a:latin typeface="맑은 고딕"/>
                          <a:ea typeface="+mn-ea"/>
                          <a:cs typeface="+mn-cs"/>
                        </a:rPr>
                        <a:t>For </a:t>
                      </a:r>
                      <a:r>
                        <a:rPr lang="en-US" sz="1600" i="0" kern="0" spc="0" dirty="0">
                          <a:solidFill>
                            <a:srgbClr val="000000"/>
                          </a:solidFill>
                          <a:latin typeface="맑은 고딕"/>
                          <a:ea typeface="+mn-ea"/>
                          <a:cs typeface="+mn-cs"/>
                        </a:rPr>
                        <a:t>one household, Mongolian minimum wage is $1,381 USD annually </a:t>
                      </a:r>
                    </a:p>
                  </a:txBody>
                  <a:tcPr marL="67312" marR="67312" marT="44875" marB="44875">
                    <a:lnL w="32385" cap="flat" cmpd="sng" algn="ctr">
                      <a:solidFill>
                        <a:srgbClr val="76923C"/>
                      </a:solidFill>
                      <a:prstDash val="solid"/>
                      <a:round/>
                      <a:headEnd type="none" w="med" len="med"/>
                      <a:tailEnd type="none" w="med" len="med"/>
                    </a:lnL>
                    <a:lnR w="32385" cap="flat" cmpd="sng" algn="ctr">
                      <a:solidFill>
                        <a:srgbClr val="76923C"/>
                      </a:solidFill>
                      <a:prstDash val="solid"/>
                      <a:round/>
                      <a:headEnd type="none" w="med" len="med"/>
                      <a:tailEnd type="none" w="med" len="med"/>
                    </a:lnR>
                    <a:lnT w="32385" cap="flat" cmpd="sng" algn="ctr">
                      <a:solidFill>
                        <a:srgbClr val="76923C"/>
                      </a:solidFill>
                      <a:prstDash val="solid"/>
                      <a:round/>
                      <a:headEnd type="none" w="med" len="med"/>
                      <a:tailEnd type="none" w="med" len="med"/>
                    </a:lnT>
                    <a:lnB w="32385" cap="flat" cmpd="sng" algn="ctr">
                      <a:solidFill>
                        <a:srgbClr val="76923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172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28"/>
          <p:cNvGrpSpPr/>
          <p:nvPr/>
        </p:nvGrpSpPr>
        <p:grpSpPr>
          <a:xfrm>
            <a:off x="214282" y="1373004"/>
            <a:ext cx="2589216" cy="2554320"/>
            <a:chOff x="785786" y="1714488"/>
            <a:chExt cx="2160588" cy="2160588"/>
          </a:xfrm>
        </p:grpSpPr>
        <p:sp>
          <p:nvSpPr>
            <p:cNvPr id="28"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3" name="Group 15"/>
            <p:cNvGrpSpPr>
              <a:grpSpLocks/>
            </p:cNvGrpSpPr>
            <p:nvPr/>
          </p:nvGrpSpPr>
          <p:grpSpPr bwMode="auto">
            <a:xfrm>
              <a:off x="1047724" y="1974838"/>
              <a:ext cx="1636712" cy="1636713"/>
              <a:chOff x="4166" y="1706"/>
              <a:chExt cx="1252" cy="1252"/>
            </a:xfrm>
          </p:grpSpPr>
          <p:sp>
            <p:nvSpPr>
              <p:cNvPr id="3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0" name="Text Box 38"/>
            <p:cNvSpPr txBox="1">
              <a:spLocks noChangeArrowheads="1"/>
            </p:cNvSpPr>
            <p:nvPr/>
          </p:nvSpPr>
          <p:spPr bwMode="gray">
            <a:xfrm>
              <a:off x="849332" y="2579676"/>
              <a:ext cx="2039854" cy="461665"/>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Participation</a:t>
              </a:r>
              <a:endParaRPr lang="en-US" altLang="ko-KR" sz="2400" b="1" dirty="0">
                <a:solidFill>
                  <a:srgbClr val="000000"/>
                </a:solidFill>
                <a:ea typeface="굴림" charset="-127"/>
              </a:endParaRPr>
            </a:p>
          </p:txBody>
        </p:sp>
      </p:grpSp>
      <p:grpSp>
        <p:nvGrpSpPr>
          <p:cNvPr id="4" name="그룹 30"/>
          <p:cNvGrpSpPr/>
          <p:nvPr/>
        </p:nvGrpSpPr>
        <p:grpSpPr>
          <a:xfrm>
            <a:off x="3143240" y="1355556"/>
            <a:ext cx="2691550" cy="2589216"/>
            <a:chOff x="3428992" y="1714488"/>
            <a:chExt cx="2160588" cy="2160588"/>
          </a:xfrm>
        </p:grpSpPr>
        <p:sp>
          <p:nvSpPr>
            <p:cNvPr id="21"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5" name="Group 15"/>
            <p:cNvGrpSpPr>
              <a:grpSpLocks/>
            </p:cNvGrpSpPr>
            <p:nvPr/>
          </p:nvGrpSpPr>
          <p:grpSpPr bwMode="auto">
            <a:xfrm>
              <a:off x="3690930" y="2000240"/>
              <a:ext cx="1636712" cy="1636713"/>
              <a:chOff x="4166" y="1706"/>
              <a:chExt cx="1252" cy="1252"/>
            </a:xfrm>
          </p:grpSpPr>
          <p:sp>
            <p:nvSpPr>
              <p:cNvPr id="2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2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2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3" name="Text Box 38"/>
            <p:cNvSpPr txBox="1">
              <a:spLocks noChangeArrowheads="1"/>
            </p:cNvSpPr>
            <p:nvPr/>
          </p:nvSpPr>
          <p:spPr bwMode="gray">
            <a:xfrm>
              <a:off x="3584209" y="2651114"/>
              <a:ext cx="1856513"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Empowerment</a:t>
              </a:r>
              <a:endParaRPr lang="en-US" altLang="ko-KR" sz="2400" b="1" dirty="0">
                <a:solidFill>
                  <a:srgbClr val="000000"/>
                </a:solidFill>
                <a:ea typeface="굴림" charset="-127"/>
              </a:endParaRPr>
            </a:p>
          </p:txBody>
        </p:sp>
      </p:grpSp>
      <p:grpSp>
        <p:nvGrpSpPr>
          <p:cNvPr id="6" name="그룹 31"/>
          <p:cNvGrpSpPr/>
          <p:nvPr/>
        </p:nvGrpSpPr>
        <p:grpSpPr>
          <a:xfrm>
            <a:off x="6215074" y="1338108"/>
            <a:ext cx="2697196" cy="2589216"/>
            <a:chOff x="6072198" y="1714488"/>
            <a:chExt cx="2160588" cy="2160588"/>
          </a:xfrm>
        </p:grpSpPr>
        <p:sp>
          <p:nvSpPr>
            <p:cNvPr id="14"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7" name="Group 15"/>
            <p:cNvGrpSpPr>
              <a:grpSpLocks/>
            </p:cNvGrpSpPr>
            <p:nvPr/>
          </p:nvGrpSpPr>
          <p:grpSpPr bwMode="auto">
            <a:xfrm>
              <a:off x="6334136" y="1974838"/>
              <a:ext cx="1636712" cy="1636713"/>
              <a:chOff x="4166" y="1706"/>
              <a:chExt cx="1252" cy="1252"/>
            </a:xfrm>
          </p:grpSpPr>
          <p:sp>
            <p:nvSpPr>
              <p:cNvPr id="17"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8"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9"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0"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16" name="Text Box 38"/>
            <p:cNvSpPr txBox="1">
              <a:spLocks noChangeArrowheads="1"/>
            </p:cNvSpPr>
            <p:nvPr/>
          </p:nvSpPr>
          <p:spPr bwMode="gray">
            <a:xfrm>
              <a:off x="6451787" y="2579676"/>
              <a:ext cx="1407769"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Ownership</a:t>
              </a:r>
              <a:endParaRPr lang="en-US" altLang="ko-KR" sz="2400" b="1" dirty="0">
                <a:solidFill>
                  <a:srgbClr val="000000"/>
                </a:solidFill>
                <a:ea typeface="굴림" charset="-127"/>
              </a:endParaRPr>
            </a:p>
          </p:txBody>
        </p:sp>
      </p:grpSp>
      <p:sp>
        <p:nvSpPr>
          <p:cNvPr id="12" name="AutoShape 3"/>
          <p:cNvSpPr>
            <a:spLocks noChangeArrowheads="1"/>
          </p:cNvSpPr>
          <p:nvPr/>
        </p:nvSpPr>
        <p:spPr bwMode="gray">
          <a:xfrm>
            <a:off x="2714612" y="2355688"/>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13" name="AutoShape 4"/>
          <p:cNvSpPr>
            <a:spLocks noChangeArrowheads="1"/>
          </p:cNvSpPr>
          <p:nvPr/>
        </p:nvSpPr>
        <p:spPr bwMode="gray">
          <a:xfrm>
            <a:off x="5786446" y="2284250"/>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36" name="AutoShape 6"/>
          <p:cNvSpPr>
            <a:spLocks noChangeArrowheads="1"/>
          </p:cNvSpPr>
          <p:nvPr/>
        </p:nvSpPr>
        <p:spPr bwMode="auto">
          <a:xfrm>
            <a:off x="3214678" y="3958706"/>
            <a:ext cx="2643206" cy="1486518"/>
          </a:xfrm>
          <a:prstGeom prst="roundRect">
            <a:avLst>
              <a:gd name="adj" fmla="val 13745"/>
            </a:avLst>
          </a:prstGeom>
          <a:solidFill>
            <a:schemeClr val="accent1">
              <a:lumMod val="20000"/>
              <a:lumOff val="80000"/>
            </a:schemeClr>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39" name="직사각형 38"/>
          <p:cNvSpPr/>
          <p:nvPr/>
        </p:nvSpPr>
        <p:spPr>
          <a:xfrm>
            <a:off x="3214678" y="4245837"/>
            <a:ext cx="2761718" cy="1031051"/>
          </a:xfrm>
          <a:prstGeom prst="rect">
            <a:avLst/>
          </a:prstGeom>
        </p:spPr>
        <p:txBody>
          <a:bodyPr wrap="none">
            <a:spAutoFit/>
          </a:bodyPr>
          <a:lstStyle/>
          <a:p>
            <a:r>
              <a:rPr lang="en-US" altLang="ko-KR" b="1" dirty="0" smtClean="0"/>
              <a:t>• Economic </a:t>
            </a:r>
          </a:p>
          <a:p>
            <a:r>
              <a:rPr lang="en-US" altLang="ko-KR" b="1" dirty="0" smtClean="0"/>
              <a:t>        Empowerment</a:t>
            </a:r>
          </a:p>
          <a:p>
            <a:endParaRPr lang="en-US" altLang="ko-KR" sz="700" b="1" dirty="0" smtClean="0"/>
          </a:p>
          <a:p>
            <a:pPr marL="177800" indent="-177800">
              <a:buFont typeface="Arial" pitchFamily="34" charset="0"/>
              <a:buChar char="•"/>
            </a:pPr>
            <a:r>
              <a:rPr lang="en-US" altLang="ko-KR" b="1" dirty="0"/>
              <a:t>Social </a:t>
            </a:r>
            <a:r>
              <a:rPr lang="en-US" altLang="ko-KR" b="1" dirty="0" smtClean="0"/>
              <a:t>Empowerment </a:t>
            </a:r>
            <a:endParaRPr lang="ko-KR" altLang="en-US" dirty="0"/>
          </a:p>
        </p:txBody>
      </p:sp>
      <p:grpSp>
        <p:nvGrpSpPr>
          <p:cNvPr id="8" name="그룹 42"/>
          <p:cNvGrpSpPr/>
          <p:nvPr/>
        </p:nvGrpSpPr>
        <p:grpSpPr>
          <a:xfrm>
            <a:off x="857224" y="332656"/>
            <a:ext cx="7528954" cy="584775"/>
            <a:chOff x="857224" y="-76469"/>
            <a:chExt cx="7684386" cy="875302"/>
          </a:xfrm>
        </p:grpSpPr>
        <p:sp>
          <p:nvSpPr>
            <p:cNvPr id="44" name="모서리가 둥근 직사각형 43"/>
            <p:cNvSpPr/>
            <p:nvPr/>
          </p:nvSpPr>
          <p:spPr>
            <a:xfrm>
              <a:off x="857224" y="71414"/>
              <a:ext cx="7500990" cy="714380"/>
            </a:xfrm>
            <a:prstGeom prst="roundRect">
              <a:avLst/>
            </a:prstGeom>
            <a:solidFill>
              <a:schemeClr val="accent1">
                <a:lumMod val="60000"/>
                <a:lumOff val="40000"/>
              </a:schemeClr>
            </a:solidFill>
            <a:ln w="63500" cmpd="tri">
              <a:noFill/>
              <a:prstDash val="solid"/>
            </a:ln>
            <a:scene3d>
              <a:camera prst="orthographicFront"/>
              <a:lightRig rig="threePt" dir="t"/>
            </a:scene3d>
            <a:sp3d extrusionH="76200" contourW="12700" prstMaterial="matte">
              <a:bevelT/>
              <a:extrusionClr>
                <a:schemeClr val="tx2">
                  <a:lumMod val="20000"/>
                  <a:lumOff val="8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p:cNvSpPr txBox="1"/>
            <p:nvPr/>
          </p:nvSpPr>
          <p:spPr>
            <a:xfrm>
              <a:off x="952353" y="-76469"/>
              <a:ext cx="7589257" cy="875302"/>
            </a:xfrm>
            <a:prstGeom prst="rect">
              <a:avLst/>
            </a:prstGeom>
            <a:noFill/>
          </p:spPr>
          <p:txBody>
            <a:bodyPr wrap="square" rtlCol="0">
              <a:spAutoFit/>
            </a:bodyPr>
            <a:lstStyle/>
            <a:p>
              <a:pPr algn="ctr"/>
              <a:r>
                <a:rPr lang="en-US" altLang="ko-KR" sz="3200" b="1" dirty="0" smtClean="0"/>
                <a:t>Local Sustainability of The Local  </a:t>
              </a:r>
              <a:endParaRPr lang="ko-KR" altLang="en-US" sz="3200" b="1" dirty="0"/>
            </a:p>
          </p:txBody>
        </p:sp>
      </p:grpSp>
      <p:sp>
        <p:nvSpPr>
          <p:cNvPr id="46" name="AutoShape 6"/>
          <p:cNvSpPr>
            <a:spLocks noChangeArrowheads="1"/>
          </p:cNvSpPr>
          <p:nvPr/>
        </p:nvSpPr>
        <p:spPr bwMode="auto">
          <a:xfrm>
            <a:off x="285720" y="3980744"/>
            <a:ext cx="2571768" cy="1464479"/>
          </a:xfrm>
          <a:prstGeom prst="roundRect">
            <a:avLst>
              <a:gd name="adj" fmla="val 13745"/>
            </a:avLst>
          </a:prstGeom>
          <a:solidFill>
            <a:schemeClr val="bg2"/>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47" name="직사각형 46"/>
          <p:cNvSpPr/>
          <p:nvPr/>
        </p:nvSpPr>
        <p:spPr>
          <a:xfrm>
            <a:off x="395536" y="4366845"/>
            <a:ext cx="2141933" cy="646331"/>
          </a:xfrm>
          <a:prstGeom prst="rect">
            <a:avLst/>
          </a:prstGeom>
        </p:spPr>
        <p:txBody>
          <a:bodyPr wrap="none">
            <a:spAutoFit/>
          </a:bodyPr>
          <a:lstStyle/>
          <a:p>
            <a:r>
              <a:rPr lang="en-US" altLang="ko-KR" b="1" dirty="0" smtClean="0"/>
              <a:t>• Local Economic </a:t>
            </a:r>
          </a:p>
          <a:p>
            <a:r>
              <a:rPr lang="en-US" altLang="ko-KR" b="1" dirty="0" smtClean="0"/>
              <a:t>  Self-Sufficiency </a:t>
            </a:r>
            <a:endParaRPr lang="ko-KR" altLang="en-US" dirty="0"/>
          </a:p>
        </p:txBody>
      </p:sp>
      <p:pic>
        <p:nvPicPr>
          <p:cNvPr id="40"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9226" y="565078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500" fill="hold"/>
                                        <p:tgtEl>
                                          <p:spTgt spid="36"/>
                                        </p:tgtEl>
                                        <p:attrNameLst>
                                          <p:attrName>ppt_x</p:attrName>
                                        </p:attrNameLst>
                                      </p:cBhvr>
                                      <p:tavLst>
                                        <p:tav tm="0">
                                          <p:val>
                                            <p:strVal val="#ppt_x"/>
                                          </p:val>
                                        </p:tav>
                                        <p:tav tm="100000">
                                          <p:val>
                                            <p:strVal val="#ppt_x"/>
                                          </p:val>
                                        </p:tav>
                                      </p:tavLst>
                                    </p:anim>
                                    <p:anim calcmode="lin" valueType="num">
                                      <p:cBhvr additive="base">
                                        <p:cTn id="11" dur="500" fill="hold"/>
                                        <p:tgtEl>
                                          <p:spTgt spid="36"/>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0"/>
                                  </p:stCondLst>
                                  <p:iterate type="lt">
                                    <p:tmAbs val="100"/>
                                  </p:iterate>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07504" y="1258741"/>
            <a:ext cx="8858280" cy="1984911"/>
          </a:xfrm>
          <a:solidFill>
            <a:schemeClr val="bg1"/>
          </a:solidFill>
        </p:spPr>
        <p:txBody>
          <a:bodyPr anchor="t">
            <a:noAutofit/>
          </a:bodyPr>
          <a:lstStyle/>
          <a:p>
            <a:pPr algn="l"/>
            <a:r>
              <a:rPr lang="en-US" altLang="ko-KR" sz="3600" b="1" dirty="0" smtClean="0"/>
              <a:t>&lt;Vocational Education&gt;</a:t>
            </a:r>
            <a:br>
              <a:rPr lang="en-US" altLang="ko-KR" sz="3600" b="1" dirty="0" smtClean="0"/>
            </a:br>
            <a:r>
              <a:rPr lang="en-US" altLang="ko-KR" sz="2400" b="1" dirty="0" smtClean="0">
                <a:ea typeface="+mn-ea"/>
              </a:rPr>
              <a:t> </a:t>
            </a:r>
            <a:r>
              <a:rPr lang="ko-KR" altLang="ko-KR" sz="2400" b="1" spc="-100" dirty="0" smtClean="0">
                <a:ea typeface="+mn-ea"/>
              </a:rPr>
              <a:t>•</a:t>
            </a:r>
            <a:r>
              <a:rPr lang="en-US" altLang="ko-KR" sz="2400" b="1" spc="-100" dirty="0" smtClean="0">
                <a:ea typeface="+mn-ea"/>
              </a:rPr>
              <a:t> Offering Agroforestry Manager Qualification Course for Local</a:t>
            </a:r>
            <a:br>
              <a:rPr lang="en-US" altLang="ko-KR" sz="2400" b="1" spc="-100" dirty="0" smtClean="0">
                <a:ea typeface="+mn-ea"/>
              </a:rPr>
            </a:br>
            <a:r>
              <a:rPr lang="en-US" altLang="ko-KR" sz="2400" b="1" spc="-100" dirty="0">
                <a:ea typeface="+mn-ea"/>
              </a:rPr>
              <a:t> </a:t>
            </a:r>
            <a:r>
              <a:rPr lang="en-US" altLang="ko-KR" sz="2400" b="1" spc="-100" dirty="0" smtClean="0">
                <a:ea typeface="+mn-ea"/>
              </a:rPr>
              <a:t>   - Theoretical Education</a:t>
            </a:r>
            <a:br>
              <a:rPr lang="en-US" altLang="ko-KR" sz="2400" b="1" spc="-100" dirty="0" smtClean="0">
                <a:ea typeface="+mn-ea"/>
              </a:rPr>
            </a:br>
            <a:r>
              <a:rPr lang="en-US" altLang="ko-KR" sz="2400" b="1" spc="-100" dirty="0">
                <a:ea typeface="+mn-ea"/>
              </a:rPr>
              <a:t> </a:t>
            </a:r>
            <a:r>
              <a:rPr lang="en-US" altLang="ko-KR" sz="2400" b="1" spc="-100" dirty="0" smtClean="0">
                <a:ea typeface="+mn-ea"/>
              </a:rPr>
              <a:t>   - Agro-forestry Techniques</a:t>
            </a:r>
            <a:r>
              <a:rPr lang="en-US" altLang="ko-KR" sz="3600" b="1" dirty="0" smtClean="0"/>
              <a:t/>
            </a:r>
            <a:br>
              <a:rPr lang="en-US" altLang="ko-KR" sz="3600" b="1" dirty="0" smtClean="0"/>
            </a:br>
            <a:endParaRPr lang="ko-KR" altLang="en-US" sz="3600" b="1" dirty="0"/>
          </a:p>
        </p:txBody>
      </p:sp>
      <p:pic>
        <p:nvPicPr>
          <p:cNvPr id="13316" name="_x152678272" descr="EMB00000a5c2b9d"/>
          <p:cNvPicPr>
            <a:picLocks noChangeAspect="1" noChangeArrowheads="1"/>
          </p:cNvPicPr>
          <p:nvPr/>
        </p:nvPicPr>
        <p:blipFill>
          <a:blip r:embed="rId3" cstate="print"/>
          <a:srcRect/>
          <a:stretch>
            <a:fillRect/>
          </a:stretch>
        </p:blipFill>
        <p:spPr bwMode="auto">
          <a:xfrm>
            <a:off x="0" y="3357562"/>
            <a:ext cx="4429124" cy="3500438"/>
          </a:xfrm>
          <a:prstGeom prst="rect">
            <a:avLst/>
          </a:prstGeom>
          <a:noFill/>
          <a:ln w="9525">
            <a:noFill/>
            <a:miter lim="800000"/>
            <a:headEnd/>
            <a:tailEnd/>
          </a:ln>
        </p:spPr>
      </p:pic>
      <p:sp>
        <p:nvSpPr>
          <p:cNvPr id="25" name="TextBox 24"/>
          <p:cNvSpPr txBox="1"/>
          <p:nvPr/>
        </p:nvSpPr>
        <p:spPr>
          <a:xfrm>
            <a:off x="1428728" y="214290"/>
            <a:ext cx="7778733" cy="584775"/>
          </a:xfrm>
          <a:prstGeom prst="rect">
            <a:avLst/>
          </a:prstGeom>
          <a:noFill/>
        </p:spPr>
        <p:txBody>
          <a:bodyPr wrap="none" rtlCol="0">
            <a:spAutoFit/>
          </a:bodyPr>
          <a:lstStyle/>
          <a:p>
            <a:r>
              <a:rPr lang="en-US" altLang="ko-KR" sz="3200" b="1" dirty="0" smtClean="0"/>
              <a:t>                 Economic Empowerment  </a:t>
            </a:r>
            <a:endParaRPr lang="ko-KR" altLang="en-US" sz="3200" b="1" dirty="0"/>
          </a:p>
        </p:txBody>
      </p:sp>
      <p:grpSp>
        <p:nvGrpSpPr>
          <p:cNvPr id="3" name="그룹 2"/>
          <p:cNvGrpSpPr/>
          <p:nvPr/>
        </p:nvGrpSpPr>
        <p:grpSpPr>
          <a:xfrm>
            <a:off x="142844" y="0"/>
            <a:ext cx="1423337" cy="1258741"/>
            <a:chOff x="142844" y="0"/>
            <a:chExt cx="1423337" cy="1258741"/>
          </a:xfrm>
        </p:grpSpPr>
        <p:grpSp>
          <p:nvGrpSpPr>
            <p:cNvPr id="4" name="그룹 13"/>
            <p:cNvGrpSpPr/>
            <p:nvPr/>
          </p:nvGrpSpPr>
          <p:grpSpPr>
            <a:xfrm>
              <a:off x="214282" y="0"/>
              <a:ext cx="1275939" cy="1258741"/>
              <a:chOff x="214282" y="0"/>
              <a:chExt cx="1275939" cy="1258741"/>
            </a:xfrm>
          </p:grpSpPr>
          <p:sp>
            <p:nvSpPr>
              <p:cNvPr id="15" name="Oval 11"/>
              <p:cNvSpPr>
                <a:spLocks noChangeArrowheads="1"/>
              </p:cNvSpPr>
              <p:nvPr/>
            </p:nvSpPr>
            <p:spPr bwMode="gray">
              <a:xfrm>
                <a:off x="214282" y="0"/>
                <a:ext cx="1275939" cy="1258741"/>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sp>
            <p:nvSpPr>
              <p:cNvPr id="19" name="Oval 19"/>
              <p:cNvSpPr>
                <a:spLocks noChangeArrowheads="1"/>
              </p:cNvSpPr>
              <p:nvPr/>
            </p:nvSpPr>
            <p:spPr bwMode="gray">
              <a:xfrm>
                <a:off x="323528" y="44624"/>
                <a:ext cx="1105200" cy="114210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endParaRPr lang="ko-KR" altLang="en-US" dirty="0"/>
              </a:p>
            </p:txBody>
          </p:sp>
        </p:grpSp>
        <p:sp>
          <p:nvSpPr>
            <p:cNvPr id="22" name="Text Box 38"/>
            <p:cNvSpPr txBox="1">
              <a:spLocks noChangeArrowheads="1"/>
            </p:cNvSpPr>
            <p:nvPr/>
          </p:nvSpPr>
          <p:spPr bwMode="gray">
            <a:xfrm>
              <a:off x="142844" y="491467"/>
              <a:ext cx="1423337" cy="307776"/>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Empowerment</a:t>
              </a:r>
              <a:endParaRPr lang="en-US" altLang="ko-KR" sz="1400" b="1" dirty="0">
                <a:solidFill>
                  <a:srgbClr val="000000"/>
                </a:solidFill>
                <a:ea typeface="굴림" charset="-127"/>
              </a:endParaRPr>
            </a:p>
          </p:txBody>
        </p:sp>
      </p:grpSp>
      <p:cxnSp>
        <p:nvCxnSpPr>
          <p:cNvPr id="23" name="직선 연결선 22"/>
          <p:cNvCxnSpPr/>
          <p:nvPr/>
        </p:nvCxnSpPr>
        <p:spPr>
          <a:xfrm>
            <a:off x="1997968" y="764704"/>
            <a:ext cx="7146032" cy="0"/>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4211960" y="2535287"/>
            <a:ext cx="4608512" cy="461665"/>
          </a:xfrm>
          <a:prstGeom prst="rect">
            <a:avLst/>
          </a:prstGeom>
          <a:noFill/>
        </p:spPr>
        <p:txBody>
          <a:bodyPr wrap="square" rtlCol="0">
            <a:spAutoFit/>
          </a:bodyPr>
          <a:lstStyle/>
          <a:p>
            <a:r>
              <a:rPr lang="en-US" altLang="ko-KR" sz="2400" b="1" spc="-100" dirty="0" smtClean="0"/>
              <a:t> which </a:t>
            </a:r>
            <a:r>
              <a:rPr lang="en-US" altLang="ko-KR" sz="2400" b="1" spc="-100" dirty="0"/>
              <a:t>can be easily </a:t>
            </a:r>
            <a:r>
              <a:rPr lang="en-US" altLang="ko-KR" sz="2400" b="1" spc="-100" dirty="0" smtClean="0"/>
              <a:t>achieved </a:t>
            </a:r>
            <a:endParaRPr lang="ko-KR" altLang="en-US" sz="2400" dirty="0"/>
          </a:p>
        </p:txBody>
      </p:sp>
      <p:pic>
        <p:nvPicPr>
          <p:cNvPr id="17410" name="Picture 2" descr="C:\Users\조민성\Desktop\2012_보고서작성\주민교육사진\바양노르주민교육\저용량\저용량_SAM_3604.JPG"/>
          <p:cNvPicPr>
            <a:picLocks noChangeAspect="1" noChangeArrowheads="1"/>
          </p:cNvPicPr>
          <p:nvPr/>
        </p:nvPicPr>
        <p:blipFill>
          <a:blip r:embed="rId4" cstate="print"/>
          <a:srcRect/>
          <a:stretch>
            <a:fillRect/>
          </a:stretch>
        </p:blipFill>
        <p:spPr bwMode="auto">
          <a:xfrm>
            <a:off x="4427984" y="3356992"/>
            <a:ext cx="4716016" cy="3501008"/>
          </a:xfrm>
          <a:prstGeom prst="rect">
            <a:avLst/>
          </a:prstGeom>
          <a:noFill/>
        </p:spPr>
      </p:pic>
      <p:pic>
        <p:nvPicPr>
          <p:cNvPr id="17" name="Picture 6" descr="G:\푸른아시아_영문로고JPG\En_GAN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799243"/>
            <a:ext cx="1143000" cy="97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iterate type="lt">
                                    <p:tmPct val="0"/>
                                  </p:iterate>
                                  <p:childTnLst>
                                    <p:animClr clrSpc="rgb" dir="cw">
                                      <p:cBhvr override="childStyle">
                                        <p:cTn id="12" dur="500" fill="hold"/>
                                        <p:tgtEl>
                                          <p:spTgt spid="5"/>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당나귀"/>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88" y="500063"/>
            <a:ext cx="7316787" cy="5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11110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49796" y="2348880"/>
            <a:ext cx="7772400" cy="1470025"/>
          </a:xfrm>
          <a:solidFill>
            <a:schemeClr val="bg1"/>
          </a:solidFill>
        </p:spPr>
        <p:txBody>
          <a:bodyPr>
            <a:noAutofit/>
          </a:bodyPr>
          <a:lstStyle/>
          <a:p>
            <a:r>
              <a:rPr lang="ko-KR" altLang="en-US" sz="4000" b="1" dirty="0" smtClean="0"/>
              <a:t>교육</a:t>
            </a:r>
            <a:endParaRPr lang="ko-KR" altLang="en-US" sz="4000" b="1" dirty="0"/>
          </a:p>
        </p:txBody>
      </p:sp>
      <p:sp>
        <p:nvSpPr>
          <p:cNvPr id="13" name="제목 1"/>
          <p:cNvSpPr txBox="1">
            <a:spLocks/>
          </p:cNvSpPr>
          <p:nvPr/>
        </p:nvSpPr>
        <p:spPr>
          <a:xfrm>
            <a:off x="214282" y="1814959"/>
            <a:ext cx="8929718" cy="1470025"/>
          </a:xfrm>
          <a:prstGeom prst="rect">
            <a:avLst/>
          </a:prstGeom>
          <a:solidFill>
            <a:schemeClr val="bg1"/>
          </a:solidFill>
        </p:spPr>
        <p:txBody>
          <a:bodyPr vert="horz" lIns="91440" tIns="45720" rIns="91440" bIns="45720" rtlCol="0" anchor="ctr">
            <a:noAutofit/>
          </a:bodyPr>
          <a:lstStyle/>
          <a:p>
            <a:pPr lvl="0">
              <a:spcBef>
                <a:spcPct val="0"/>
              </a:spcBef>
            </a:pPr>
            <a:r>
              <a:rPr lang="en-US" altLang="ko-KR" sz="3600" b="1" dirty="0" smtClean="0">
                <a:latin typeface="+mj-lt"/>
                <a:ea typeface="+mj-ea"/>
                <a:cs typeface="+mj-cs"/>
              </a:rPr>
              <a:t>&lt;Organizing The Local&gt;</a:t>
            </a:r>
            <a:r>
              <a:rPr kumimoji="0" lang="en-US" altLang="ko-KR" sz="36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ko-KR" sz="36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t> </a:t>
            </a:r>
            <a:r>
              <a:rPr kumimoji="0" lang="ko-KR" altLang="ko-KR" sz="2400" b="1" i="0" u="none" strike="noStrike" kern="1200" cap="none" spc="0" normalizeH="0" baseline="0" noProof="0" dirty="0" smtClean="0">
                <a:ln>
                  <a:noFill/>
                </a:ln>
                <a:solidFill>
                  <a:schemeClr val="tx1"/>
                </a:solidFill>
                <a:effectLst/>
                <a:uLnTx/>
                <a:uFillTx/>
                <a:latin typeface="+mj-lt"/>
                <a:ea typeface="+mj-ea"/>
                <a:cs typeface="+mj-cs"/>
              </a:rPr>
              <a:t>•</a:t>
            </a:r>
            <a: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t> </a:t>
            </a:r>
            <a:r>
              <a:rPr lang="en-US" altLang="ko-KR" sz="2400" b="1" dirty="0" smtClean="0">
                <a:latin typeface="+mj-lt"/>
                <a:ea typeface="+mj-ea"/>
                <a:cs typeface="+mj-cs"/>
              </a:rPr>
              <a:t>Monthly Local Meeting</a:t>
            </a:r>
            <a:r>
              <a:rPr lang="ko-KR" altLang="en-US" sz="2400" b="1" dirty="0" smtClean="0"/>
              <a:t> </a:t>
            </a:r>
            <a:endParaRPr lang="en-US" altLang="ko-KR" sz="2400" b="1" dirty="0" smtClean="0"/>
          </a:p>
          <a:p>
            <a:pPr lvl="0">
              <a:spcBef>
                <a:spcPct val="0"/>
              </a:spcBef>
            </a:pPr>
            <a:r>
              <a:rPr lang="en-US" altLang="ko-KR" sz="2400" b="1" dirty="0">
                <a:latin typeface="+mj-lt"/>
                <a:ea typeface="+mj-ea"/>
                <a:cs typeface="+mj-cs"/>
              </a:rPr>
              <a:t> </a:t>
            </a:r>
            <a:r>
              <a:rPr lang="en-US" altLang="ko-KR" sz="2400" b="1" dirty="0" smtClean="0">
                <a:latin typeface="+mj-lt"/>
                <a:ea typeface="+mj-ea"/>
                <a:cs typeface="+mj-cs"/>
              </a:rPr>
              <a:t>• Team Leader System </a:t>
            </a:r>
          </a:p>
          <a:p>
            <a:pPr lvl="0">
              <a:spcBef>
                <a:spcPct val="0"/>
              </a:spcBef>
            </a:pPr>
            <a:r>
              <a:rPr lang="en-US" altLang="ko-KR" sz="2400" b="1" dirty="0" smtClean="0"/>
              <a:t> • Organization of Local Events</a:t>
            </a:r>
            <a:endParaRPr lang="en-US" altLang="ko-KR" sz="2400" b="1" dirty="0" smtClean="0">
              <a:latin typeface="+mj-lt"/>
              <a:ea typeface="+mj-ea"/>
              <a:cs typeface="+mj-cs"/>
            </a:endParaRPr>
          </a:p>
          <a:p>
            <a:pPr lvl="0">
              <a:spcBef>
                <a:spcPct val="0"/>
              </a:spcBef>
              <a:defRPr/>
            </a:pPr>
            <a: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t>    </a:t>
            </a:r>
            <a:r>
              <a:rPr kumimoji="0" lang="ko-KR" altLang="en-US"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t/>
            </a:r>
            <a:br>
              <a:rPr kumimoji="0" lang="en-US" altLang="ko-KR" sz="2400" b="1" i="0" u="none" strike="noStrike" kern="1200" cap="none" spc="0" normalizeH="0" baseline="0" noProof="0" dirty="0" smtClean="0">
                <a:ln>
                  <a:noFill/>
                </a:ln>
                <a:solidFill>
                  <a:schemeClr val="tx1"/>
                </a:solidFill>
                <a:effectLst/>
                <a:uLnTx/>
                <a:uFillTx/>
                <a:latin typeface="+mj-lt"/>
                <a:ea typeface="+mj-ea"/>
                <a:cs typeface="+mj-cs"/>
              </a:rPr>
            </a:br>
            <a:endParaRPr kumimoji="0" lang="ko-KR" altLang="en-US"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7169" name="Picture 1" descr="\\Gan_db\media\Pictures\2011\09_바양노르_하르간 제거\12 - 하르간, 팀장회의, 컨테이너\DSC06163.JPG"/>
          <p:cNvPicPr>
            <a:picLocks noChangeAspect="1" noChangeArrowheads="1"/>
          </p:cNvPicPr>
          <p:nvPr/>
        </p:nvPicPr>
        <p:blipFill>
          <a:blip r:embed="rId3" cstate="print"/>
          <a:srcRect/>
          <a:stretch>
            <a:fillRect/>
          </a:stretch>
        </p:blipFill>
        <p:spPr bwMode="auto">
          <a:xfrm>
            <a:off x="0" y="2857496"/>
            <a:ext cx="4572000" cy="4000504"/>
          </a:xfrm>
          <a:prstGeom prst="rect">
            <a:avLst/>
          </a:prstGeom>
          <a:noFill/>
        </p:spPr>
      </p:pic>
      <p:sp>
        <p:nvSpPr>
          <p:cNvPr id="21" name="TextBox 20"/>
          <p:cNvSpPr txBox="1"/>
          <p:nvPr/>
        </p:nvSpPr>
        <p:spPr>
          <a:xfrm>
            <a:off x="1428728" y="214290"/>
            <a:ext cx="7762702" cy="584775"/>
          </a:xfrm>
          <a:prstGeom prst="rect">
            <a:avLst/>
          </a:prstGeom>
          <a:noFill/>
        </p:spPr>
        <p:txBody>
          <a:bodyPr wrap="none" rtlCol="0">
            <a:spAutoFit/>
          </a:bodyPr>
          <a:lstStyle/>
          <a:p>
            <a:r>
              <a:rPr lang="en-US" altLang="ko-KR" sz="3200" b="1" dirty="0" smtClean="0"/>
              <a:t>                      Social Empowerment  </a:t>
            </a:r>
            <a:endParaRPr lang="ko-KR" altLang="en-US" sz="3200" b="1" dirty="0"/>
          </a:p>
        </p:txBody>
      </p:sp>
      <p:pic>
        <p:nvPicPr>
          <p:cNvPr id="18" name="그림 13" descr="EMB00000ae81359"/>
          <p:cNvPicPr>
            <a:picLocks noChangeAspect="1" noChangeArrowheads="1"/>
          </p:cNvPicPr>
          <p:nvPr/>
        </p:nvPicPr>
        <p:blipFill>
          <a:blip r:embed="rId4" cstate="print"/>
          <a:srcRect/>
          <a:stretch>
            <a:fillRect/>
          </a:stretch>
        </p:blipFill>
        <p:spPr bwMode="auto">
          <a:xfrm>
            <a:off x="4552505" y="2857496"/>
            <a:ext cx="4643438" cy="4143380"/>
          </a:xfrm>
          <a:prstGeom prst="rect">
            <a:avLst/>
          </a:prstGeom>
          <a:noFill/>
          <a:ln w="9525">
            <a:noFill/>
            <a:miter lim="800000"/>
            <a:headEnd/>
            <a:tailEnd/>
          </a:ln>
        </p:spPr>
      </p:pic>
      <p:grpSp>
        <p:nvGrpSpPr>
          <p:cNvPr id="3" name="그룹 18"/>
          <p:cNvGrpSpPr/>
          <p:nvPr/>
        </p:nvGrpSpPr>
        <p:grpSpPr>
          <a:xfrm>
            <a:off x="142844" y="0"/>
            <a:ext cx="1423337" cy="1258741"/>
            <a:chOff x="142844" y="0"/>
            <a:chExt cx="1423337" cy="1258741"/>
          </a:xfrm>
        </p:grpSpPr>
        <p:grpSp>
          <p:nvGrpSpPr>
            <p:cNvPr id="4" name="그룹 19"/>
            <p:cNvGrpSpPr/>
            <p:nvPr/>
          </p:nvGrpSpPr>
          <p:grpSpPr>
            <a:xfrm>
              <a:off x="214282" y="0"/>
              <a:ext cx="1275939" cy="1258741"/>
              <a:chOff x="214282" y="0"/>
              <a:chExt cx="1275939" cy="1258741"/>
            </a:xfrm>
          </p:grpSpPr>
          <p:sp>
            <p:nvSpPr>
              <p:cNvPr id="23" name="Oval 11"/>
              <p:cNvSpPr>
                <a:spLocks noChangeArrowheads="1"/>
              </p:cNvSpPr>
              <p:nvPr/>
            </p:nvSpPr>
            <p:spPr bwMode="gray">
              <a:xfrm>
                <a:off x="214282" y="0"/>
                <a:ext cx="1275939" cy="1258741"/>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sp>
            <p:nvSpPr>
              <p:cNvPr id="24" name="Oval 19"/>
              <p:cNvSpPr>
                <a:spLocks noChangeArrowheads="1"/>
              </p:cNvSpPr>
              <p:nvPr/>
            </p:nvSpPr>
            <p:spPr bwMode="gray">
              <a:xfrm>
                <a:off x="323528" y="44624"/>
                <a:ext cx="1105200" cy="114210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eaVert" wrap="none" anchor="ctr"/>
              <a:lstStyle/>
              <a:p>
                <a:endParaRPr lang="ko-KR" altLang="en-US" dirty="0"/>
              </a:p>
            </p:txBody>
          </p:sp>
        </p:grpSp>
        <p:sp>
          <p:nvSpPr>
            <p:cNvPr id="22" name="Text Box 38"/>
            <p:cNvSpPr txBox="1">
              <a:spLocks noChangeArrowheads="1"/>
            </p:cNvSpPr>
            <p:nvPr/>
          </p:nvSpPr>
          <p:spPr bwMode="gray">
            <a:xfrm>
              <a:off x="142844" y="491467"/>
              <a:ext cx="1423337" cy="307776"/>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Empowerment</a:t>
              </a:r>
              <a:endParaRPr lang="en-US" altLang="ko-KR" sz="1400" b="1" dirty="0">
                <a:solidFill>
                  <a:srgbClr val="000000"/>
                </a:solidFill>
                <a:ea typeface="굴림" charset="-127"/>
              </a:endParaRPr>
            </a:p>
          </p:txBody>
        </p:sp>
      </p:grpSp>
      <p:cxnSp>
        <p:nvCxnSpPr>
          <p:cNvPr id="25" name="직선 연결선 24"/>
          <p:cNvCxnSpPr/>
          <p:nvPr/>
        </p:nvCxnSpPr>
        <p:spPr>
          <a:xfrm>
            <a:off x="1997968" y="764704"/>
            <a:ext cx="7146032" cy="0"/>
          </a:xfrm>
          <a:prstGeom prst="line">
            <a:avLst/>
          </a:prstGeom>
        </p:spPr>
        <p:style>
          <a:lnRef idx="2">
            <a:schemeClr val="dk1"/>
          </a:lnRef>
          <a:fillRef idx="0">
            <a:schemeClr val="dk1"/>
          </a:fillRef>
          <a:effectRef idx="1">
            <a:schemeClr val="dk1"/>
          </a:effectRef>
          <a:fontRef idx="minor">
            <a:schemeClr val="tx1"/>
          </a:fontRef>
        </p:style>
      </p:cxnSp>
      <p:pic>
        <p:nvPicPr>
          <p:cNvPr id="17" name="Picture 6" descr="G:\푸른아시아_영문로고JPG\En_GAN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79924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28"/>
          <p:cNvGrpSpPr/>
          <p:nvPr/>
        </p:nvGrpSpPr>
        <p:grpSpPr>
          <a:xfrm>
            <a:off x="214282" y="1361288"/>
            <a:ext cx="2589216" cy="2554320"/>
            <a:chOff x="785786" y="1714488"/>
            <a:chExt cx="2160588" cy="2160588"/>
          </a:xfrm>
        </p:grpSpPr>
        <p:sp>
          <p:nvSpPr>
            <p:cNvPr id="28"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3" name="Group 15"/>
            <p:cNvGrpSpPr>
              <a:grpSpLocks/>
            </p:cNvGrpSpPr>
            <p:nvPr/>
          </p:nvGrpSpPr>
          <p:grpSpPr bwMode="auto">
            <a:xfrm>
              <a:off x="1047724" y="1974838"/>
              <a:ext cx="1636712" cy="1636713"/>
              <a:chOff x="4166" y="1706"/>
              <a:chExt cx="1252" cy="1252"/>
            </a:xfrm>
          </p:grpSpPr>
          <p:sp>
            <p:nvSpPr>
              <p:cNvPr id="3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0" name="Text Box 38"/>
            <p:cNvSpPr txBox="1">
              <a:spLocks noChangeArrowheads="1"/>
            </p:cNvSpPr>
            <p:nvPr/>
          </p:nvSpPr>
          <p:spPr bwMode="gray">
            <a:xfrm>
              <a:off x="849332" y="2579676"/>
              <a:ext cx="2039854" cy="461665"/>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Participation</a:t>
              </a:r>
              <a:endParaRPr lang="en-US" altLang="ko-KR" sz="2400" b="1" dirty="0">
                <a:solidFill>
                  <a:srgbClr val="000000"/>
                </a:solidFill>
                <a:ea typeface="굴림" charset="-127"/>
              </a:endParaRPr>
            </a:p>
          </p:txBody>
        </p:sp>
      </p:grpSp>
      <p:grpSp>
        <p:nvGrpSpPr>
          <p:cNvPr id="4" name="그룹 30"/>
          <p:cNvGrpSpPr/>
          <p:nvPr/>
        </p:nvGrpSpPr>
        <p:grpSpPr>
          <a:xfrm>
            <a:off x="3143240" y="1343840"/>
            <a:ext cx="2691550" cy="2589216"/>
            <a:chOff x="3428992" y="1714488"/>
            <a:chExt cx="2160588" cy="2160588"/>
          </a:xfrm>
        </p:grpSpPr>
        <p:sp>
          <p:nvSpPr>
            <p:cNvPr id="21"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5" name="Group 15"/>
            <p:cNvGrpSpPr>
              <a:grpSpLocks/>
            </p:cNvGrpSpPr>
            <p:nvPr/>
          </p:nvGrpSpPr>
          <p:grpSpPr bwMode="auto">
            <a:xfrm>
              <a:off x="3690930" y="2000240"/>
              <a:ext cx="1636712" cy="1636713"/>
              <a:chOff x="4166" y="1706"/>
              <a:chExt cx="1252" cy="1252"/>
            </a:xfrm>
          </p:grpSpPr>
          <p:sp>
            <p:nvSpPr>
              <p:cNvPr id="2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2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2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3" name="Text Box 38"/>
            <p:cNvSpPr txBox="1">
              <a:spLocks noChangeArrowheads="1"/>
            </p:cNvSpPr>
            <p:nvPr/>
          </p:nvSpPr>
          <p:spPr bwMode="gray">
            <a:xfrm>
              <a:off x="3584209" y="2651114"/>
              <a:ext cx="1856513"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Empowerment</a:t>
              </a:r>
              <a:endParaRPr lang="en-US" altLang="ko-KR" sz="2400" b="1" dirty="0">
                <a:solidFill>
                  <a:srgbClr val="000000"/>
                </a:solidFill>
                <a:ea typeface="굴림" charset="-127"/>
              </a:endParaRPr>
            </a:p>
          </p:txBody>
        </p:sp>
      </p:grpSp>
      <p:grpSp>
        <p:nvGrpSpPr>
          <p:cNvPr id="6" name="그룹 31"/>
          <p:cNvGrpSpPr/>
          <p:nvPr/>
        </p:nvGrpSpPr>
        <p:grpSpPr>
          <a:xfrm>
            <a:off x="6215074" y="1326392"/>
            <a:ext cx="2697196" cy="2589216"/>
            <a:chOff x="6072198" y="1714488"/>
            <a:chExt cx="2160588" cy="2160588"/>
          </a:xfrm>
        </p:grpSpPr>
        <p:sp>
          <p:nvSpPr>
            <p:cNvPr id="14"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7" name="Group 15"/>
            <p:cNvGrpSpPr>
              <a:grpSpLocks/>
            </p:cNvGrpSpPr>
            <p:nvPr/>
          </p:nvGrpSpPr>
          <p:grpSpPr bwMode="auto">
            <a:xfrm>
              <a:off x="6334136" y="1974838"/>
              <a:ext cx="1636712" cy="1636713"/>
              <a:chOff x="4166" y="1706"/>
              <a:chExt cx="1252" cy="1252"/>
            </a:xfrm>
          </p:grpSpPr>
          <p:sp>
            <p:nvSpPr>
              <p:cNvPr id="17"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8"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9"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0"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16" name="Text Box 38"/>
            <p:cNvSpPr txBox="1">
              <a:spLocks noChangeArrowheads="1"/>
            </p:cNvSpPr>
            <p:nvPr/>
          </p:nvSpPr>
          <p:spPr bwMode="gray">
            <a:xfrm>
              <a:off x="6451787" y="2579676"/>
              <a:ext cx="1407769"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Ownership</a:t>
              </a:r>
              <a:endParaRPr lang="en-US" altLang="ko-KR" sz="2400" b="1" dirty="0">
                <a:solidFill>
                  <a:srgbClr val="000000"/>
                </a:solidFill>
                <a:ea typeface="굴림" charset="-127"/>
              </a:endParaRPr>
            </a:p>
          </p:txBody>
        </p:sp>
      </p:grpSp>
      <p:sp>
        <p:nvSpPr>
          <p:cNvPr id="12" name="AutoShape 3"/>
          <p:cNvSpPr>
            <a:spLocks noChangeArrowheads="1"/>
          </p:cNvSpPr>
          <p:nvPr/>
        </p:nvSpPr>
        <p:spPr bwMode="gray">
          <a:xfrm>
            <a:off x="2714612" y="2343972"/>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13" name="AutoShape 4"/>
          <p:cNvSpPr>
            <a:spLocks noChangeArrowheads="1"/>
          </p:cNvSpPr>
          <p:nvPr/>
        </p:nvSpPr>
        <p:spPr bwMode="gray">
          <a:xfrm>
            <a:off x="5786446" y="2272534"/>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37" name="AutoShape 6"/>
          <p:cNvSpPr>
            <a:spLocks noChangeArrowheads="1"/>
          </p:cNvSpPr>
          <p:nvPr/>
        </p:nvSpPr>
        <p:spPr bwMode="auto">
          <a:xfrm>
            <a:off x="6286512" y="3933056"/>
            <a:ext cx="2571768" cy="1440160"/>
          </a:xfrm>
          <a:prstGeom prst="roundRect">
            <a:avLst>
              <a:gd name="adj" fmla="val 13745"/>
            </a:avLst>
          </a:prstGeom>
          <a:solidFill>
            <a:schemeClr val="tx2">
              <a:lumMod val="60000"/>
              <a:lumOff val="40000"/>
            </a:schemeClr>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39" name="직사각형 38"/>
          <p:cNvSpPr/>
          <p:nvPr/>
        </p:nvSpPr>
        <p:spPr>
          <a:xfrm>
            <a:off x="6364013" y="4233862"/>
            <a:ext cx="2600475" cy="923330"/>
          </a:xfrm>
          <a:prstGeom prst="rect">
            <a:avLst/>
          </a:prstGeom>
        </p:spPr>
        <p:txBody>
          <a:bodyPr wrap="square">
            <a:spAutoFit/>
          </a:bodyPr>
          <a:lstStyle/>
          <a:p>
            <a:r>
              <a:rPr lang="en-US" altLang="ko-KR" b="1" dirty="0" smtClean="0"/>
              <a:t>• Creating </a:t>
            </a:r>
          </a:p>
          <a:p>
            <a:r>
              <a:rPr lang="en-US" altLang="ko-KR" b="1" dirty="0"/>
              <a:t> </a:t>
            </a:r>
            <a:r>
              <a:rPr lang="en-US" altLang="ko-KR" b="1" dirty="0" smtClean="0"/>
              <a:t> a Sustainable Form </a:t>
            </a:r>
          </a:p>
          <a:p>
            <a:r>
              <a:rPr lang="en-US" altLang="ko-KR" b="1" dirty="0"/>
              <a:t> </a:t>
            </a:r>
            <a:r>
              <a:rPr lang="en-US" altLang="ko-KR" b="1" dirty="0" smtClean="0"/>
              <a:t> of the Project </a:t>
            </a:r>
            <a:endParaRPr lang="ko-KR" altLang="en-US" dirty="0"/>
          </a:p>
        </p:txBody>
      </p:sp>
      <p:grpSp>
        <p:nvGrpSpPr>
          <p:cNvPr id="8" name="그룹 40"/>
          <p:cNvGrpSpPr/>
          <p:nvPr/>
        </p:nvGrpSpPr>
        <p:grpSpPr>
          <a:xfrm>
            <a:off x="857224" y="332656"/>
            <a:ext cx="7528954" cy="584775"/>
            <a:chOff x="857224" y="-76469"/>
            <a:chExt cx="7684386" cy="875302"/>
          </a:xfrm>
        </p:grpSpPr>
        <p:sp>
          <p:nvSpPr>
            <p:cNvPr id="42" name="모서리가 둥근 직사각형 41"/>
            <p:cNvSpPr/>
            <p:nvPr/>
          </p:nvSpPr>
          <p:spPr>
            <a:xfrm>
              <a:off x="857224" y="71414"/>
              <a:ext cx="7500990" cy="714380"/>
            </a:xfrm>
            <a:prstGeom prst="roundRect">
              <a:avLst/>
            </a:prstGeom>
            <a:solidFill>
              <a:schemeClr val="accent1">
                <a:lumMod val="60000"/>
                <a:lumOff val="40000"/>
              </a:schemeClr>
            </a:solidFill>
            <a:ln w="63500" cmpd="tri">
              <a:noFill/>
              <a:prstDash val="solid"/>
            </a:ln>
            <a:scene3d>
              <a:camera prst="orthographicFront"/>
              <a:lightRig rig="threePt" dir="t"/>
            </a:scene3d>
            <a:sp3d extrusionH="76200" contourW="12700" prstMaterial="matte">
              <a:bevelT/>
              <a:extrusionClr>
                <a:schemeClr val="tx2">
                  <a:lumMod val="20000"/>
                  <a:lumOff val="8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p:cNvSpPr txBox="1"/>
            <p:nvPr/>
          </p:nvSpPr>
          <p:spPr>
            <a:xfrm>
              <a:off x="952353" y="-76469"/>
              <a:ext cx="7589257" cy="875302"/>
            </a:xfrm>
            <a:prstGeom prst="rect">
              <a:avLst/>
            </a:prstGeom>
            <a:noFill/>
          </p:spPr>
          <p:txBody>
            <a:bodyPr wrap="square" rtlCol="0">
              <a:spAutoFit/>
            </a:bodyPr>
            <a:lstStyle/>
            <a:p>
              <a:pPr algn="ctr"/>
              <a:r>
                <a:rPr lang="en-US" altLang="ko-KR" sz="3200" b="1" dirty="0" smtClean="0"/>
                <a:t>Local Sustainability of The Local  </a:t>
              </a:r>
              <a:endParaRPr lang="ko-KR" altLang="en-US" sz="3200" b="1" dirty="0"/>
            </a:p>
          </p:txBody>
        </p:sp>
      </p:grpSp>
      <p:sp>
        <p:nvSpPr>
          <p:cNvPr id="47" name="AutoShape 6"/>
          <p:cNvSpPr>
            <a:spLocks noChangeArrowheads="1"/>
          </p:cNvSpPr>
          <p:nvPr/>
        </p:nvSpPr>
        <p:spPr bwMode="auto">
          <a:xfrm>
            <a:off x="3214678" y="3958706"/>
            <a:ext cx="2643206" cy="1486518"/>
          </a:xfrm>
          <a:prstGeom prst="roundRect">
            <a:avLst>
              <a:gd name="adj" fmla="val 13745"/>
            </a:avLst>
          </a:prstGeom>
          <a:solidFill>
            <a:schemeClr val="accent1">
              <a:lumMod val="20000"/>
              <a:lumOff val="80000"/>
            </a:schemeClr>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48" name="직사각형 47"/>
          <p:cNvSpPr/>
          <p:nvPr/>
        </p:nvSpPr>
        <p:spPr>
          <a:xfrm>
            <a:off x="3214678" y="4245837"/>
            <a:ext cx="2761718" cy="1031051"/>
          </a:xfrm>
          <a:prstGeom prst="rect">
            <a:avLst/>
          </a:prstGeom>
        </p:spPr>
        <p:txBody>
          <a:bodyPr wrap="none">
            <a:spAutoFit/>
          </a:bodyPr>
          <a:lstStyle/>
          <a:p>
            <a:r>
              <a:rPr lang="en-US" altLang="ko-KR" b="1" dirty="0" smtClean="0"/>
              <a:t>• Economic </a:t>
            </a:r>
          </a:p>
          <a:p>
            <a:r>
              <a:rPr lang="en-US" altLang="ko-KR" b="1" dirty="0" smtClean="0"/>
              <a:t>        Empowerment</a:t>
            </a:r>
          </a:p>
          <a:p>
            <a:endParaRPr lang="en-US" altLang="ko-KR" sz="700" b="1" dirty="0" smtClean="0"/>
          </a:p>
          <a:p>
            <a:pPr marL="177800" indent="-177800">
              <a:buFont typeface="Arial" pitchFamily="34" charset="0"/>
              <a:buChar char="•"/>
            </a:pPr>
            <a:r>
              <a:rPr lang="en-US" altLang="ko-KR" b="1" dirty="0"/>
              <a:t>Social </a:t>
            </a:r>
            <a:r>
              <a:rPr lang="en-US" altLang="ko-KR" b="1" dirty="0" smtClean="0"/>
              <a:t>Empowerment </a:t>
            </a:r>
            <a:endParaRPr lang="ko-KR" altLang="en-US" dirty="0"/>
          </a:p>
        </p:txBody>
      </p:sp>
      <p:sp>
        <p:nvSpPr>
          <p:cNvPr id="49" name="AutoShape 6"/>
          <p:cNvSpPr>
            <a:spLocks noChangeArrowheads="1"/>
          </p:cNvSpPr>
          <p:nvPr/>
        </p:nvSpPr>
        <p:spPr bwMode="auto">
          <a:xfrm>
            <a:off x="285720" y="3980744"/>
            <a:ext cx="2571768" cy="1464479"/>
          </a:xfrm>
          <a:prstGeom prst="roundRect">
            <a:avLst>
              <a:gd name="adj" fmla="val 13745"/>
            </a:avLst>
          </a:prstGeom>
          <a:solidFill>
            <a:schemeClr val="bg2"/>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50" name="직사각형 49"/>
          <p:cNvSpPr/>
          <p:nvPr/>
        </p:nvSpPr>
        <p:spPr>
          <a:xfrm>
            <a:off x="395536" y="4270517"/>
            <a:ext cx="2141933" cy="646331"/>
          </a:xfrm>
          <a:prstGeom prst="rect">
            <a:avLst/>
          </a:prstGeom>
        </p:spPr>
        <p:txBody>
          <a:bodyPr wrap="none">
            <a:spAutoFit/>
          </a:bodyPr>
          <a:lstStyle/>
          <a:p>
            <a:r>
              <a:rPr lang="en-US" altLang="ko-KR" b="1" dirty="0" smtClean="0"/>
              <a:t>• Local Economic </a:t>
            </a:r>
          </a:p>
          <a:p>
            <a:r>
              <a:rPr lang="en-US" altLang="ko-KR" b="1" dirty="0" smtClean="0"/>
              <a:t>  Self-Sufficiency </a:t>
            </a:r>
            <a:endParaRPr lang="ko-KR" altLang="en-US" dirty="0"/>
          </a:p>
        </p:txBody>
      </p:sp>
      <p:pic>
        <p:nvPicPr>
          <p:cNvPr id="43"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684738"/>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500" fill="hold"/>
                                        <p:tgtEl>
                                          <p:spTgt spid="37"/>
                                        </p:tgtEl>
                                        <p:attrNameLst>
                                          <p:attrName>ppt_x</p:attrName>
                                        </p:attrNameLst>
                                      </p:cBhvr>
                                      <p:tavLst>
                                        <p:tav tm="0">
                                          <p:val>
                                            <p:strVal val="#ppt_x"/>
                                          </p:val>
                                        </p:tav>
                                        <p:tav tm="100000">
                                          <p:val>
                                            <p:strVal val="#ppt_x"/>
                                          </p:val>
                                        </p:tav>
                                      </p:tavLst>
                                    </p:anim>
                                    <p:anim calcmode="lin" valueType="num">
                                      <p:cBhvr additive="base">
                                        <p:cTn id="11" dur="500" fill="hold"/>
                                        <p:tgtEl>
                                          <p:spTgt spid="37"/>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0"/>
                                  </p:stCondLst>
                                  <p:iterate type="lt">
                                    <p:tmAbs val="100"/>
                                  </p:iterate>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332516" y="2166486"/>
            <a:ext cx="3871929" cy="1428760"/>
          </a:xfrm>
          <a:prstGeom prst="rect">
            <a:avLst/>
          </a:prstGeom>
          <a:solidFill>
            <a:schemeClr val="accent5">
              <a:lumMod val="20000"/>
              <a:lumOff val="80000"/>
            </a:schemeClr>
          </a:solidFill>
          <a:ln w="444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2" name="제목 1"/>
          <p:cNvSpPr>
            <a:spLocks noGrp="1"/>
          </p:cNvSpPr>
          <p:nvPr>
            <p:ph type="ctrTitle"/>
          </p:nvPr>
        </p:nvSpPr>
        <p:spPr>
          <a:xfrm>
            <a:off x="368004" y="2337936"/>
            <a:ext cx="3622127" cy="1091064"/>
          </a:xfrm>
          <a:noFill/>
        </p:spPr>
        <p:txBody>
          <a:bodyPr>
            <a:noAutofit/>
          </a:bodyPr>
          <a:lstStyle/>
          <a:p>
            <a:pPr algn="l"/>
            <a:r>
              <a:rPr lang="en-US" altLang="ko-KR" sz="2000" b="1" dirty="0" smtClean="0"/>
              <a:t>Trainee </a:t>
            </a:r>
            <a:br>
              <a:rPr lang="en-US" altLang="ko-KR" sz="2000" b="1" dirty="0" smtClean="0"/>
            </a:br>
            <a:r>
              <a:rPr lang="en-US" altLang="ko-KR" sz="2000" b="1" dirty="0" smtClean="0"/>
              <a:t> </a:t>
            </a:r>
            <a:r>
              <a:rPr lang="en-US" altLang="ko-KR" sz="1600" b="1" dirty="0" smtClean="0"/>
              <a:t>• Contract by the year</a:t>
            </a:r>
            <a:r>
              <a:rPr lang="ko-KR" altLang="en-US" sz="1600" b="1" dirty="0" smtClean="0"/>
              <a:t> </a:t>
            </a:r>
            <a:r>
              <a:rPr lang="en-US" altLang="ko-KR" sz="1600" b="1" dirty="0" smtClean="0"/>
              <a:t/>
            </a:r>
            <a:br>
              <a:rPr lang="en-US" altLang="ko-KR" sz="1600" b="1" dirty="0" smtClean="0"/>
            </a:br>
            <a:r>
              <a:rPr lang="en-US" altLang="ko-KR" sz="1600" b="1" dirty="0" smtClean="0"/>
              <a:t> • After 3years of Training,</a:t>
            </a:r>
            <a:r>
              <a:rPr lang="ko-KR" altLang="en-US" sz="1600" b="1" dirty="0" smtClean="0"/>
              <a:t> </a:t>
            </a:r>
            <a:r>
              <a:rPr lang="en-US" altLang="ko-KR" sz="1600" b="1" dirty="0" smtClean="0"/>
              <a:t/>
            </a:r>
            <a:br>
              <a:rPr lang="en-US" altLang="ko-KR" sz="1600" b="1" dirty="0" smtClean="0"/>
            </a:br>
            <a:r>
              <a:rPr lang="en-US" altLang="ko-KR" sz="1600" b="1" dirty="0" smtClean="0"/>
              <a:t>   become a co-op member</a:t>
            </a:r>
            <a:endParaRPr lang="ko-KR" altLang="en-US" sz="2000" b="1" dirty="0"/>
          </a:p>
        </p:txBody>
      </p:sp>
      <p:sp>
        <p:nvSpPr>
          <p:cNvPr id="12" name="모서리가 둥근 직사각형 11"/>
          <p:cNvSpPr/>
          <p:nvPr/>
        </p:nvSpPr>
        <p:spPr>
          <a:xfrm>
            <a:off x="1104158" y="1332979"/>
            <a:ext cx="2248217"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smtClean="0">
                <a:solidFill>
                  <a:schemeClr val="tx1"/>
                </a:solidFill>
              </a:rPr>
              <a:t>The Local</a:t>
            </a:r>
            <a:endParaRPr lang="ko-KR" altLang="en-US" sz="3200" b="1" dirty="0">
              <a:solidFill>
                <a:schemeClr val="tx1"/>
              </a:solidFill>
            </a:endParaRPr>
          </a:p>
        </p:txBody>
      </p:sp>
      <p:sp>
        <p:nvSpPr>
          <p:cNvPr id="13" name="모서리가 둥근 직사각형 12"/>
          <p:cNvSpPr/>
          <p:nvPr/>
        </p:nvSpPr>
        <p:spPr>
          <a:xfrm>
            <a:off x="5751430" y="1237792"/>
            <a:ext cx="2310667"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smtClean="0">
                <a:solidFill>
                  <a:schemeClr val="tx1"/>
                </a:solidFill>
              </a:rPr>
              <a:t>Co-op</a:t>
            </a:r>
            <a:endParaRPr lang="ko-KR" altLang="en-US" sz="3200" b="1" dirty="0">
              <a:solidFill>
                <a:schemeClr val="tx1"/>
              </a:solidFill>
            </a:endParaRPr>
          </a:p>
        </p:txBody>
      </p:sp>
      <p:sp>
        <p:nvSpPr>
          <p:cNvPr id="15" name="아래쪽 화살표 14"/>
          <p:cNvSpPr/>
          <p:nvPr/>
        </p:nvSpPr>
        <p:spPr>
          <a:xfrm>
            <a:off x="1619672" y="3717032"/>
            <a:ext cx="1000132" cy="500066"/>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4"/>
          <p:cNvGrpSpPr/>
          <p:nvPr/>
        </p:nvGrpSpPr>
        <p:grpSpPr>
          <a:xfrm>
            <a:off x="323528" y="4381064"/>
            <a:ext cx="3809479" cy="2000264"/>
            <a:chOff x="323528" y="4381064"/>
            <a:chExt cx="3809479" cy="2000264"/>
          </a:xfrm>
        </p:grpSpPr>
        <p:sp>
          <p:nvSpPr>
            <p:cNvPr id="18" name="직사각형 17"/>
            <p:cNvSpPr/>
            <p:nvPr/>
          </p:nvSpPr>
          <p:spPr>
            <a:xfrm>
              <a:off x="323528" y="4381064"/>
              <a:ext cx="3809479" cy="2000264"/>
            </a:xfrm>
            <a:prstGeom prst="rect">
              <a:avLst/>
            </a:prstGeom>
            <a:solidFill>
              <a:schemeClr val="tx2">
                <a:lumMod val="40000"/>
                <a:lumOff val="6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7" name="직사각형 16"/>
            <p:cNvSpPr/>
            <p:nvPr/>
          </p:nvSpPr>
          <p:spPr>
            <a:xfrm>
              <a:off x="359016" y="4426412"/>
              <a:ext cx="3559677" cy="1877437"/>
            </a:xfrm>
            <a:prstGeom prst="rect">
              <a:avLst/>
            </a:prstGeom>
            <a:noFill/>
          </p:spPr>
          <p:txBody>
            <a:bodyPr wrap="square">
              <a:spAutoFit/>
            </a:bodyPr>
            <a:lstStyle/>
            <a:p>
              <a:r>
                <a:rPr lang="en-US" altLang="ko-KR" sz="2000" b="1" dirty="0" smtClean="0"/>
                <a:t>Co-op Member</a:t>
              </a:r>
              <a:r>
                <a:rPr lang="en-US" altLang="ko-KR" sz="1400" b="1" dirty="0" smtClean="0"/>
                <a:t/>
              </a:r>
              <a:br>
                <a:rPr lang="en-US" altLang="ko-KR" sz="1400" b="1" dirty="0" smtClean="0"/>
              </a:br>
              <a:r>
                <a:rPr lang="en-US" altLang="ko-KR" sz="1600" b="1" dirty="0" smtClean="0"/>
                <a:t> • Managing 300 </a:t>
              </a:r>
              <a:r>
                <a:rPr lang="en-US" altLang="ko-KR" sz="1600" b="1" dirty="0" err="1" smtClean="0"/>
                <a:t>Chachargans</a:t>
              </a:r>
              <a:r>
                <a:rPr lang="en-US" altLang="ko-KR" sz="1600" b="1" dirty="0" smtClean="0"/>
                <a:t>    </a:t>
              </a:r>
            </a:p>
            <a:p>
              <a:r>
                <a:rPr lang="en-US" altLang="ko-KR" sz="1600" b="1" dirty="0" smtClean="0"/>
                <a:t>   and 1000-1500 Windbreaks </a:t>
              </a:r>
              <a:r>
                <a:rPr lang="ko-KR" altLang="en-US" sz="1600" b="1" dirty="0" smtClean="0"/>
                <a:t> </a:t>
              </a:r>
              <a:r>
                <a:rPr lang="en-US" altLang="ko-KR" sz="1600" b="1" dirty="0" smtClean="0"/>
                <a:t/>
              </a:r>
              <a:br>
                <a:rPr lang="en-US" altLang="ko-KR" sz="1600" b="1" dirty="0" smtClean="0"/>
              </a:br>
              <a:r>
                <a:rPr lang="en-US" altLang="ko-KR" sz="1600" b="1" dirty="0" smtClean="0"/>
                <a:t> • Having Ownership of Harvest</a:t>
              </a:r>
              <a:br>
                <a:rPr lang="en-US" altLang="ko-KR" sz="1600" b="1" dirty="0" smtClean="0"/>
              </a:br>
              <a:r>
                <a:rPr lang="en-US" altLang="ko-KR" sz="1600" b="1" dirty="0" smtClean="0"/>
                <a:t> </a:t>
              </a:r>
              <a:r>
                <a:rPr lang="en-US" altLang="ko-KR" sz="1600" b="1" spc="-100" dirty="0" smtClean="0"/>
                <a:t>• Paying 50%</a:t>
              </a:r>
              <a:r>
                <a:rPr lang="ko-KR" altLang="en-US" sz="1600" b="1" spc="-100" dirty="0" smtClean="0"/>
                <a:t> </a:t>
              </a:r>
              <a:r>
                <a:rPr lang="en-US" altLang="ko-KR" sz="1600" b="1" spc="-100" dirty="0" smtClean="0"/>
                <a:t>of Sales to Co-op</a:t>
              </a:r>
            </a:p>
            <a:p>
              <a:r>
                <a:rPr lang="en-US" altLang="ko-KR" sz="1600" b="1" dirty="0" smtClean="0"/>
                <a:t>   - 30%</a:t>
              </a:r>
              <a:r>
                <a:rPr lang="ko-KR" altLang="en-US" sz="1600" b="1" dirty="0" smtClean="0"/>
                <a:t> </a:t>
              </a:r>
              <a:r>
                <a:rPr lang="en-US" altLang="ko-KR" sz="1600" b="1" dirty="0" smtClean="0"/>
                <a:t>for Community Fund</a:t>
              </a:r>
              <a:r>
                <a:rPr lang="ko-KR" altLang="en-US" sz="1600" b="1" dirty="0" smtClean="0"/>
                <a:t> </a:t>
              </a:r>
              <a:endParaRPr lang="en-US" altLang="ko-KR" sz="1600" b="1" dirty="0" smtClean="0"/>
            </a:p>
            <a:p>
              <a:r>
                <a:rPr lang="en-US" altLang="ko-KR" sz="1600" b="1" spc="-100" dirty="0" smtClean="0"/>
                <a:t>    - 20%</a:t>
              </a:r>
              <a:r>
                <a:rPr lang="ko-KR" altLang="en-US" sz="1600" b="1" spc="-100" dirty="0" smtClean="0"/>
                <a:t> </a:t>
              </a:r>
              <a:r>
                <a:rPr lang="en-US" altLang="ko-KR" sz="1600" b="1" spc="-100" dirty="0" smtClean="0"/>
                <a:t>for Forestry Maintenance</a:t>
              </a:r>
            </a:p>
          </p:txBody>
        </p:sp>
      </p:grpSp>
      <p:grpSp>
        <p:nvGrpSpPr>
          <p:cNvPr id="4" name="그룹 5"/>
          <p:cNvGrpSpPr/>
          <p:nvPr/>
        </p:nvGrpSpPr>
        <p:grpSpPr>
          <a:xfrm>
            <a:off x="5292080" y="2147637"/>
            <a:ext cx="3372297" cy="4156211"/>
            <a:chOff x="5292080" y="2147637"/>
            <a:chExt cx="3372297" cy="4156211"/>
          </a:xfrm>
        </p:grpSpPr>
        <p:sp>
          <p:nvSpPr>
            <p:cNvPr id="8" name="직사각형 7"/>
            <p:cNvSpPr/>
            <p:nvPr/>
          </p:nvSpPr>
          <p:spPr>
            <a:xfrm>
              <a:off x="5323726" y="2147637"/>
              <a:ext cx="3309875" cy="4156211"/>
            </a:xfrm>
            <a:prstGeom prst="rect">
              <a:avLst/>
            </a:prstGeom>
            <a:solidFill>
              <a:srgbClr val="92D050"/>
            </a:solidFill>
            <a:ln w="539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9" name="제목 1"/>
            <p:cNvSpPr txBox="1">
              <a:spLocks/>
            </p:cNvSpPr>
            <p:nvPr/>
          </p:nvSpPr>
          <p:spPr>
            <a:xfrm>
              <a:off x="5292080" y="2708920"/>
              <a:ext cx="3372297" cy="2657494"/>
            </a:xfrm>
            <a:prstGeom prst="rect">
              <a:avLst/>
            </a:prstGeom>
            <a:noFill/>
          </p:spPr>
          <p:txBody>
            <a:bodyPr vert="horz" lIns="91440" tIns="45720" rIns="91440" bIns="45720" rtlCol="0" anchor="b">
              <a:noAutofit/>
            </a:bodyPr>
            <a:lstStyle/>
            <a:p>
              <a:pPr marL="0" marR="0" lvl="0" indent="0" algn="l" defTabSz="914400" rtl="0" eaLnBrk="1" fontAlgn="auto" latinLnBrk="1" hangingPunct="1">
                <a:lnSpc>
                  <a:spcPct val="100000"/>
                </a:lnSpc>
                <a:spcBef>
                  <a:spcPct val="0"/>
                </a:spcBef>
                <a:spcAft>
                  <a:spcPts val="0"/>
                </a:spcAft>
                <a:buClrTx/>
                <a:buSzTx/>
                <a:buFontTx/>
                <a:buNone/>
                <a:tabLst/>
                <a:defRPr/>
              </a:pPr>
              <a:r>
                <a:rPr lang="ko-KR" altLang="en-US" sz="2000" b="1" dirty="0" smtClean="0">
                  <a:latin typeface="+mj-lt"/>
                  <a:ea typeface="+mj-ea"/>
                  <a:cs typeface="+mj-cs"/>
                </a:rPr>
                <a:t> </a:t>
              </a:r>
              <a:r>
                <a:rPr kumimoji="0" lang="en-US" altLang="ko-KR" sz="2000" b="1" i="0" u="none" strike="noStrike" kern="1200" cap="none" spc="0" normalizeH="0" baseline="0" noProof="0" dirty="0" smtClean="0">
                  <a:ln>
                    <a:noFill/>
                  </a:ln>
                  <a:solidFill>
                    <a:schemeClr val="tx1"/>
                  </a:solidFill>
                  <a:effectLst/>
                  <a:uLnTx/>
                  <a:uFillTx/>
                  <a:latin typeface="+mj-lt"/>
                  <a:ea typeface="+mj-ea"/>
                  <a:cs typeface="+mj-cs"/>
                </a:rPr>
                <a:t> </a:t>
              </a:r>
              <a:br>
                <a:rPr kumimoji="0" lang="en-US" altLang="ko-KR" sz="2000" b="1" i="0" u="none" strike="noStrike" kern="1200" cap="none" spc="0" normalizeH="0" baseline="0" noProof="0" dirty="0" smtClean="0">
                  <a:ln>
                    <a:noFill/>
                  </a:ln>
                  <a:solidFill>
                    <a:schemeClr val="tx1"/>
                  </a:solidFill>
                  <a:effectLst/>
                  <a:uLnTx/>
                  <a:uFillTx/>
                  <a:latin typeface="+mj-lt"/>
                  <a:ea typeface="+mj-ea"/>
                  <a:cs typeface="+mj-cs"/>
                </a:rPr>
              </a:br>
              <a:r>
                <a:rPr kumimoji="0" lang="en-US" altLang="ko-KR" b="1" i="0" u="none" strike="noStrike" kern="1200" cap="none" spc="0" normalizeH="0" baseline="0" noProof="0" dirty="0" smtClean="0">
                  <a:ln>
                    <a:noFill/>
                  </a:ln>
                  <a:solidFill>
                    <a:schemeClr val="tx1"/>
                  </a:solidFill>
                  <a:effectLst/>
                  <a:uLnTx/>
                  <a:uFillTx/>
                  <a:latin typeface="+mj-lt"/>
                  <a:ea typeface="+mj-ea"/>
                  <a:cs typeface="+mj-cs"/>
                </a:rPr>
                <a:t>• Joint Ownership of Forest</a:t>
              </a:r>
            </a:p>
            <a:p>
              <a:pPr marL="0" marR="0" lvl="0" indent="0" algn="l" defTabSz="914400" rtl="0" eaLnBrk="1" fontAlgn="auto" latinLnBrk="1" hangingPunct="1">
                <a:lnSpc>
                  <a:spcPct val="100000"/>
                </a:lnSpc>
                <a:spcBef>
                  <a:spcPct val="0"/>
                </a:spcBef>
                <a:spcAft>
                  <a:spcPts val="0"/>
                </a:spcAft>
                <a:buClrTx/>
                <a:buSzTx/>
                <a:buFontTx/>
                <a:buNone/>
                <a:tabLst/>
                <a:defRPr/>
              </a:pPr>
              <a:endParaRPr kumimoji="0" lang="en-US" altLang="ko-KR" b="1"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pPr>
              <a:r>
                <a:rPr lang="en-US" altLang="ko-KR" b="1" dirty="0" smtClean="0"/>
                <a:t>• Joint Management of   </a:t>
              </a:r>
            </a:p>
            <a:p>
              <a:pPr lvl="0">
                <a:spcBef>
                  <a:spcPct val="0"/>
                </a:spcBef>
              </a:pPr>
              <a:r>
                <a:rPr lang="en-US" altLang="ko-KR" b="1" dirty="0" smtClean="0"/>
                <a:t>              Community Fund</a:t>
              </a:r>
            </a:p>
            <a:p>
              <a:pPr lvl="0">
                <a:spcBef>
                  <a:spcPct val="0"/>
                </a:spcBef>
              </a:pPr>
              <a:endParaRPr lang="en-US" altLang="ko-KR" b="1" spc="100" dirty="0" smtClean="0"/>
            </a:p>
            <a:p>
              <a:pPr lvl="0">
                <a:spcBef>
                  <a:spcPct val="0"/>
                </a:spcBef>
              </a:pPr>
              <a:r>
                <a:rPr lang="en-US" altLang="ko-KR" b="1" spc="100" dirty="0" smtClean="0"/>
                <a:t>• Establishment of </a:t>
              </a:r>
            </a:p>
            <a:p>
              <a:pPr lvl="0">
                <a:spcBef>
                  <a:spcPct val="0"/>
                </a:spcBef>
              </a:pPr>
              <a:r>
                <a:rPr lang="en-US" altLang="ko-KR" b="1" spc="100" dirty="0" smtClean="0"/>
                <a:t>  Fruit processing Factory</a:t>
              </a:r>
            </a:p>
            <a:p>
              <a:pPr lvl="0">
                <a:spcBef>
                  <a:spcPct val="0"/>
                </a:spcBef>
              </a:pPr>
              <a:r>
                <a:rPr lang="en-US" altLang="ko-KR" b="1" spc="100" dirty="0" smtClean="0"/>
                <a:t>   : Develop into </a:t>
              </a:r>
            </a:p>
            <a:p>
              <a:pPr lvl="0">
                <a:spcBef>
                  <a:spcPct val="0"/>
                </a:spcBef>
              </a:pPr>
              <a:r>
                <a:rPr lang="en-US" altLang="ko-KR" b="1" spc="100" dirty="0" smtClean="0"/>
                <a:t>         Social Enterprise</a:t>
              </a:r>
              <a:endParaRPr kumimoji="0" lang="ko-KR" altLang="en-US" sz="2000" b="1" i="0" u="none" strike="noStrike" kern="1200" cap="none" spc="0" normalizeH="0" baseline="0" noProof="0" dirty="0">
                <a:ln>
                  <a:noFill/>
                </a:ln>
                <a:solidFill>
                  <a:schemeClr val="tx1"/>
                </a:solidFill>
                <a:effectLst/>
                <a:uLnTx/>
                <a:uFillTx/>
                <a:latin typeface="+mj-lt"/>
                <a:ea typeface="+mj-ea"/>
                <a:cs typeface="+mj-cs"/>
              </a:endParaRPr>
            </a:p>
          </p:txBody>
        </p:sp>
      </p:grpSp>
      <p:sp>
        <p:nvSpPr>
          <p:cNvPr id="14" name="오른쪽 화살표 13"/>
          <p:cNvSpPr/>
          <p:nvPr/>
        </p:nvSpPr>
        <p:spPr>
          <a:xfrm>
            <a:off x="4362246" y="3929066"/>
            <a:ext cx="785818" cy="1714512"/>
          </a:xfrm>
          <a:prstGeom prst="rightArrow">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259632" y="260648"/>
            <a:ext cx="8001549" cy="584775"/>
          </a:xfrm>
          <a:prstGeom prst="rect">
            <a:avLst/>
          </a:prstGeom>
          <a:noFill/>
        </p:spPr>
        <p:txBody>
          <a:bodyPr wrap="none" rtlCol="0">
            <a:spAutoFit/>
          </a:bodyPr>
          <a:lstStyle/>
          <a:p>
            <a:r>
              <a:rPr lang="en-US" altLang="ko-KR" sz="3200" b="1" spc="-150" dirty="0"/>
              <a:t> </a:t>
            </a:r>
            <a:r>
              <a:rPr lang="en-US" altLang="ko-KR" sz="3200" b="1" spc="-150" dirty="0" smtClean="0"/>
              <a:t>Creating a Sustainable Form of the Project </a:t>
            </a:r>
            <a:endParaRPr lang="ko-KR" altLang="en-US" sz="3200" b="1" spc="-150" dirty="0"/>
          </a:p>
        </p:txBody>
      </p:sp>
      <p:grpSp>
        <p:nvGrpSpPr>
          <p:cNvPr id="5" name="그룹 15"/>
          <p:cNvGrpSpPr/>
          <p:nvPr/>
        </p:nvGrpSpPr>
        <p:grpSpPr>
          <a:xfrm>
            <a:off x="35496" y="64830"/>
            <a:ext cx="1329150" cy="1275938"/>
            <a:chOff x="35496" y="64830"/>
            <a:chExt cx="1329150" cy="1275938"/>
          </a:xfrm>
        </p:grpSpPr>
        <p:sp>
          <p:nvSpPr>
            <p:cNvPr id="25" name="Oval 11"/>
            <p:cNvSpPr>
              <a:spLocks noChangeArrowheads="1"/>
            </p:cNvSpPr>
            <p:nvPr/>
          </p:nvSpPr>
          <p:spPr bwMode="gray">
            <a:xfrm>
              <a:off x="35496" y="64830"/>
              <a:ext cx="1329150" cy="1275938"/>
            </a:xfrm>
            <a:prstGeom prst="ellipse">
              <a:avLst/>
            </a:prstGeom>
            <a:solidFill>
              <a:schemeClr val="accent1">
                <a:lumMod val="40000"/>
                <a:lumOff val="60000"/>
              </a:schemeClr>
            </a:solidFill>
            <a:ln w="38100" algn="ctr">
              <a:noFill/>
              <a:round/>
              <a:headEnd/>
              <a:tailEnd/>
            </a:ln>
            <a:effectLst/>
          </p:spPr>
          <p:txBody>
            <a:bodyPr wrap="none" anchor="ctr">
              <a:spAutoFit/>
            </a:bodyPr>
            <a:lstStyle/>
            <a:p>
              <a:endParaRPr lang="ko-KR" altLang="en-US"/>
            </a:p>
          </p:txBody>
        </p:sp>
        <p:sp>
          <p:nvSpPr>
            <p:cNvPr id="26" name="Oval 19"/>
            <p:cNvSpPr>
              <a:spLocks noChangeArrowheads="1"/>
            </p:cNvSpPr>
            <p:nvPr/>
          </p:nvSpPr>
          <p:spPr bwMode="gray">
            <a:xfrm>
              <a:off x="151525" y="109453"/>
              <a:ext cx="1144775" cy="1152000"/>
            </a:xfrm>
            <a:prstGeom prst="ellipse">
              <a:avLst/>
            </a:prstGeom>
            <a:solidFill>
              <a:schemeClr val="accent1">
                <a:lumMod val="20000"/>
                <a:lumOff val="80000"/>
              </a:schemeClr>
            </a:solidFill>
            <a:ln w="9525" algn="ctr">
              <a:noFill/>
              <a:round/>
              <a:headEnd/>
              <a:tailEnd/>
            </a:ln>
            <a:effectLst/>
            <a:scene3d>
              <a:camera prst="orthographicFront">
                <a:rot lat="0" lon="0" rev="0"/>
              </a:camera>
              <a:lightRig rig="contrasting" dir="t">
                <a:rot lat="0" lon="0" rev="7800000"/>
              </a:lightRig>
            </a:scene3d>
            <a:sp3d>
              <a:bevelT w="139700" h="139700"/>
            </a:sp3d>
          </p:spPr>
          <p:txBody>
            <a:bodyPr vert="eaVert" wrap="none" anchor="ctr"/>
            <a:lstStyle/>
            <a:p>
              <a:endParaRPr lang="ko-KR" altLang="en-US"/>
            </a:p>
          </p:txBody>
        </p:sp>
        <p:sp>
          <p:nvSpPr>
            <p:cNvPr id="27" name="Text Box 38"/>
            <p:cNvSpPr txBox="1">
              <a:spLocks noChangeArrowheads="1"/>
            </p:cNvSpPr>
            <p:nvPr/>
          </p:nvSpPr>
          <p:spPr bwMode="gray">
            <a:xfrm>
              <a:off x="151525" y="575768"/>
              <a:ext cx="1101006" cy="307776"/>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Ownership</a:t>
              </a:r>
              <a:endParaRPr lang="en-US" altLang="ko-KR" sz="1400" b="1" dirty="0">
                <a:solidFill>
                  <a:srgbClr val="000000"/>
                </a:solidFill>
                <a:ea typeface="굴림" charset="-127"/>
              </a:endParaRPr>
            </a:p>
          </p:txBody>
        </p:sp>
      </p:grpSp>
      <p:cxnSp>
        <p:nvCxnSpPr>
          <p:cNvPr id="21" name="직선 연결선 20"/>
          <p:cNvCxnSpPr/>
          <p:nvPr/>
        </p:nvCxnSpPr>
        <p:spPr>
          <a:xfrm>
            <a:off x="1364646" y="764704"/>
            <a:ext cx="7779354" cy="0"/>
          </a:xfrm>
          <a:prstGeom prst="line">
            <a:avLst/>
          </a:prstGeom>
        </p:spPr>
        <p:style>
          <a:lnRef idx="2">
            <a:schemeClr val="dk1"/>
          </a:lnRef>
          <a:fillRef idx="0">
            <a:schemeClr val="dk1"/>
          </a:fillRef>
          <a:effectRef idx="1">
            <a:schemeClr val="dk1"/>
          </a:effectRef>
          <a:fontRef idx="minor">
            <a:schemeClr val="tx1"/>
          </a:fontRef>
        </p:style>
      </p:cxnSp>
      <p:pic>
        <p:nvPicPr>
          <p:cNvPr id="28"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9226" y="5650783"/>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utoShape 6"/>
          <p:cNvSpPr>
            <a:spLocks noChangeArrowheads="1"/>
          </p:cNvSpPr>
          <p:nvPr/>
        </p:nvSpPr>
        <p:spPr bwMode="auto">
          <a:xfrm>
            <a:off x="6286512" y="4077072"/>
            <a:ext cx="2571768" cy="1440160"/>
          </a:xfrm>
          <a:prstGeom prst="roundRect">
            <a:avLst>
              <a:gd name="adj" fmla="val 13745"/>
            </a:avLst>
          </a:prstGeom>
          <a:solidFill>
            <a:schemeClr val="tx2">
              <a:lumMod val="60000"/>
              <a:lumOff val="40000"/>
            </a:schemeClr>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52" name="AutoShape 6"/>
          <p:cNvSpPr>
            <a:spLocks noChangeArrowheads="1"/>
          </p:cNvSpPr>
          <p:nvPr/>
        </p:nvSpPr>
        <p:spPr bwMode="auto">
          <a:xfrm>
            <a:off x="3214678" y="4102722"/>
            <a:ext cx="2643206" cy="1486518"/>
          </a:xfrm>
          <a:prstGeom prst="roundRect">
            <a:avLst>
              <a:gd name="adj" fmla="val 13745"/>
            </a:avLst>
          </a:prstGeom>
          <a:solidFill>
            <a:schemeClr val="accent1">
              <a:lumMod val="20000"/>
              <a:lumOff val="80000"/>
            </a:schemeClr>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sp>
        <p:nvSpPr>
          <p:cNvPr id="53" name="AutoShape 6"/>
          <p:cNvSpPr>
            <a:spLocks noChangeArrowheads="1"/>
          </p:cNvSpPr>
          <p:nvPr/>
        </p:nvSpPr>
        <p:spPr bwMode="auto">
          <a:xfrm>
            <a:off x="285720" y="4124760"/>
            <a:ext cx="2571768" cy="1464479"/>
          </a:xfrm>
          <a:prstGeom prst="roundRect">
            <a:avLst>
              <a:gd name="adj" fmla="val 13745"/>
            </a:avLst>
          </a:prstGeom>
          <a:solidFill>
            <a:schemeClr val="bg2"/>
          </a:solidFill>
          <a:ln w="3810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ko-KR" altLang="en-US"/>
          </a:p>
        </p:txBody>
      </p:sp>
      <p:grpSp>
        <p:nvGrpSpPr>
          <p:cNvPr id="2" name="그룹 7"/>
          <p:cNvGrpSpPr/>
          <p:nvPr/>
        </p:nvGrpSpPr>
        <p:grpSpPr>
          <a:xfrm>
            <a:off x="214282" y="1470408"/>
            <a:ext cx="8697988" cy="2606664"/>
            <a:chOff x="285720" y="1768478"/>
            <a:chExt cx="8697988" cy="2606664"/>
          </a:xfrm>
        </p:grpSpPr>
        <p:grpSp>
          <p:nvGrpSpPr>
            <p:cNvPr id="3" name="그룹 28"/>
            <p:cNvGrpSpPr/>
            <p:nvPr/>
          </p:nvGrpSpPr>
          <p:grpSpPr>
            <a:xfrm>
              <a:off x="285720" y="1803374"/>
              <a:ext cx="2589216" cy="2554320"/>
              <a:chOff x="785786" y="1714488"/>
              <a:chExt cx="2160588" cy="2160588"/>
            </a:xfrm>
          </p:grpSpPr>
          <p:sp>
            <p:nvSpPr>
              <p:cNvPr id="28"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4" name="Group 15"/>
              <p:cNvGrpSpPr>
                <a:grpSpLocks/>
              </p:cNvGrpSpPr>
              <p:nvPr/>
            </p:nvGrpSpPr>
            <p:grpSpPr bwMode="auto">
              <a:xfrm>
                <a:off x="1047724" y="1974838"/>
                <a:ext cx="1636712" cy="1636713"/>
                <a:chOff x="4166" y="1706"/>
                <a:chExt cx="1252" cy="1252"/>
              </a:xfrm>
            </p:grpSpPr>
            <p:sp>
              <p:nvSpPr>
                <p:cNvPr id="3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0" name="Text Box 38"/>
              <p:cNvSpPr txBox="1">
                <a:spLocks noChangeArrowheads="1"/>
              </p:cNvSpPr>
              <p:nvPr/>
            </p:nvSpPr>
            <p:spPr bwMode="gray">
              <a:xfrm>
                <a:off x="849332" y="2579676"/>
                <a:ext cx="2039854" cy="461665"/>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Participation</a:t>
                </a:r>
                <a:endParaRPr lang="en-US" altLang="ko-KR" sz="2400" b="1" dirty="0">
                  <a:solidFill>
                    <a:srgbClr val="000000"/>
                  </a:solidFill>
                  <a:ea typeface="굴림" charset="-127"/>
                </a:endParaRPr>
              </a:p>
            </p:txBody>
          </p:sp>
        </p:grpSp>
        <p:grpSp>
          <p:nvGrpSpPr>
            <p:cNvPr id="5" name="그룹 30"/>
            <p:cNvGrpSpPr/>
            <p:nvPr/>
          </p:nvGrpSpPr>
          <p:grpSpPr>
            <a:xfrm>
              <a:off x="3214678" y="1785926"/>
              <a:ext cx="2691550" cy="2589216"/>
              <a:chOff x="3428992" y="1714488"/>
              <a:chExt cx="2160588" cy="2160588"/>
            </a:xfrm>
          </p:grpSpPr>
          <p:sp>
            <p:nvSpPr>
              <p:cNvPr id="21"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6" name="Group 15"/>
              <p:cNvGrpSpPr>
                <a:grpSpLocks/>
              </p:cNvGrpSpPr>
              <p:nvPr/>
            </p:nvGrpSpPr>
            <p:grpSpPr bwMode="auto">
              <a:xfrm>
                <a:off x="3690930" y="2000240"/>
                <a:ext cx="1636712" cy="1636713"/>
                <a:chOff x="4166" y="1706"/>
                <a:chExt cx="1252" cy="1252"/>
              </a:xfrm>
            </p:grpSpPr>
            <p:sp>
              <p:nvSpPr>
                <p:cNvPr id="2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2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2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23" name="Text Box 38"/>
              <p:cNvSpPr txBox="1">
                <a:spLocks noChangeArrowheads="1"/>
              </p:cNvSpPr>
              <p:nvPr/>
            </p:nvSpPr>
            <p:spPr bwMode="gray">
              <a:xfrm>
                <a:off x="3584209" y="2651114"/>
                <a:ext cx="1856513"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Empowerment</a:t>
                </a:r>
                <a:endParaRPr lang="en-US" altLang="ko-KR" sz="2400" b="1" dirty="0">
                  <a:solidFill>
                    <a:srgbClr val="000000"/>
                  </a:solidFill>
                  <a:ea typeface="굴림" charset="-127"/>
                </a:endParaRPr>
              </a:p>
            </p:txBody>
          </p:sp>
        </p:grpSp>
        <p:grpSp>
          <p:nvGrpSpPr>
            <p:cNvPr id="7" name="그룹 31"/>
            <p:cNvGrpSpPr/>
            <p:nvPr/>
          </p:nvGrpSpPr>
          <p:grpSpPr>
            <a:xfrm>
              <a:off x="6286512" y="1768478"/>
              <a:ext cx="2697196" cy="2589216"/>
              <a:chOff x="6072198" y="1714488"/>
              <a:chExt cx="2160588" cy="2160588"/>
            </a:xfrm>
          </p:grpSpPr>
          <p:sp>
            <p:nvSpPr>
              <p:cNvPr id="14"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8" name="Group 15"/>
              <p:cNvGrpSpPr>
                <a:grpSpLocks/>
              </p:cNvGrpSpPr>
              <p:nvPr/>
            </p:nvGrpSpPr>
            <p:grpSpPr bwMode="auto">
              <a:xfrm>
                <a:off x="6334136" y="1974838"/>
                <a:ext cx="1636712" cy="1636713"/>
                <a:chOff x="4166" y="1706"/>
                <a:chExt cx="1252" cy="1252"/>
              </a:xfrm>
            </p:grpSpPr>
            <p:sp>
              <p:nvSpPr>
                <p:cNvPr id="17"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18"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19"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20"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16" name="Text Box 38"/>
              <p:cNvSpPr txBox="1">
                <a:spLocks noChangeArrowheads="1"/>
              </p:cNvSpPr>
              <p:nvPr/>
            </p:nvSpPr>
            <p:spPr bwMode="gray">
              <a:xfrm>
                <a:off x="6451787" y="2579676"/>
                <a:ext cx="1407769" cy="385239"/>
              </a:xfrm>
              <a:prstGeom prst="rect">
                <a:avLst/>
              </a:prstGeom>
              <a:noFill/>
              <a:ln w="9525" algn="ctr">
                <a:noFill/>
                <a:miter lim="800000"/>
                <a:headEnd/>
                <a:tailEnd/>
              </a:ln>
              <a:effectLst/>
            </p:spPr>
            <p:txBody>
              <a:bodyPr wrap="none">
                <a:spAutoFit/>
              </a:bodyPr>
              <a:lstStyle/>
              <a:p>
                <a:pPr algn="ctr" eaLnBrk="0" hangingPunct="0"/>
                <a:r>
                  <a:rPr lang="en-US" altLang="ko-KR" sz="2400" b="1" dirty="0" smtClean="0">
                    <a:solidFill>
                      <a:srgbClr val="000000"/>
                    </a:solidFill>
                    <a:ea typeface="굴림" charset="-127"/>
                  </a:rPr>
                  <a:t>Ownership</a:t>
                </a:r>
                <a:endParaRPr lang="en-US" altLang="ko-KR" sz="2400" b="1" dirty="0">
                  <a:solidFill>
                    <a:srgbClr val="000000"/>
                  </a:solidFill>
                  <a:ea typeface="굴림" charset="-127"/>
                </a:endParaRPr>
              </a:p>
            </p:txBody>
          </p:sp>
        </p:grpSp>
        <p:sp>
          <p:nvSpPr>
            <p:cNvPr id="12" name="AutoShape 3"/>
            <p:cNvSpPr>
              <a:spLocks noChangeArrowheads="1"/>
            </p:cNvSpPr>
            <p:nvPr/>
          </p:nvSpPr>
          <p:spPr bwMode="gray">
            <a:xfrm>
              <a:off x="2786050" y="2786058"/>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13" name="AutoShape 4"/>
            <p:cNvSpPr>
              <a:spLocks noChangeArrowheads="1"/>
            </p:cNvSpPr>
            <p:nvPr/>
          </p:nvSpPr>
          <p:spPr bwMode="gray">
            <a:xfrm>
              <a:off x="5857884" y="2714620"/>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grpSp>
      <p:sp>
        <p:nvSpPr>
          <p:cNvPr id="38" name="직사각형 37"/>
          <p:cNvSpPr/>
          <p:nvPr/>
        </p:nvSpPr>
        <p:spPr>
          <a:xfrm>
            <a:off x="395536" y="4494254"/>
            <a:ext cx="2141933" cy="646331"/>
          </a:xfrm>
          <a:prstGeom prst="rect">
            <a:avLst/>
          </a:prstGeom>
        </p:spPr>
        <p:txBody>
          <a:bodyPr wrap="none">
            <a:spAutoFit/>
          </a:bodyPr>
          <a:lstStyle/>
          <a:p>
            <a:r>
              <a:rPr lang="en-US" altLang="ko-KR" b="1" dirty="0" smtClean="0"/>
              <a:t>• Local Economic </a:t>
            </a:r>
          </a:p>
          <a:p>
            <a:r>
              <a:rPr lang="en-US" altLang="ko-KR" b="1" dirty="0" smtClean="0"/>
              <a:t>  Self-Sufficiency </a:t>
            </a:r>
            <a:endParaRPr lang="ko-KR" altLang="en-US" dirty="0"/>
          </a:p>
        </p:txBody>
      </p:sp>
      <p:sp>
        <p:nvSpPr>
          <p:cNvPr id="42" name="직사각형 41"/>
          <p:cNvSpPr/>
          <p:nvPr/>
        </p:nvSpPr>
        <p:spPr>
          <a:xfrm>
            <a:off x="3295962" y="5003884"/>
            <a:ext cx="2356158" cy="369332"/>
          </a:xfrm>
          <a:prstGeom prst="rect">
            <a:avLst/>
          </a:prstGeom>
        </p:spPr>
        <p:txBody>
          <a:bodyPr wrap="none">
            <a:spAutoFit/>
          </a:bodyPr>
          <a:lstStyle/>
          <a:p>
            <a:r>
              <a:rPr lang="en-US" altLang="ko-KR" b="1" spc="-150" dirty="0" smtClean="0"/>
              <a:t>• Social Empowerment </a:t>
            </a:r>
            <a:endParaRPr lang="ko-KR" altLang="en-US" spc="-150" dirty="0"/>
          </a:p>
        </p:txBody>
      </p:sp>
      <p:grpSp>
        <p:nvGrpSpPr>
          <p:cNvPr id="9" name="그룹 1"/>
          <p:cNvGrpSpPr/>
          <p:nvPr/>
        </p:nvGrpSpPr>
        <p:grpSpPr>
          <a:xfrm>
            <a:off x="3275856" y="4225078"/>
            <a:ext cx="2365434" cy="716090"/>
            <a:chOff x="3214678" y="3643314"/>
            <a:chExt cx="2509450" cy="716090"/>
          </a:xfrm>
        </p:grpSpPr>
        <p:sp>
          <p:nvSpPr>
            <p:cNvPr id="46" name="모서리가 둥근 직사각형 45"/>
            <p:cNvSpPr/>
            <p:nvPr/>
          </p:nvSpPr>
          <p:spPr>
            <a:xfrm>
              <a:off x="3223798" y="3645024"/>
              <a:ext cx="2500330" cy="7143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3214678" y="3643314"/>
              <a:ext cx="2025939" cy="646331"/>
            </a:xfrm>
            <a:prstGeom prst="rect">
              <a:avLst/>
            </a:prstGeom>
          </p:spPr>
          <p:txBody>
            <a:bodyPr wrap="none">
              <a:spAutoFit/>
            </a:bodyPr>
            <a:lstStyle/>
            <a:p>
              <a:r>
                <a:rPr lang="en-US" altLang="ko-KR" b="1" dirty="0" smtClean="0"/>
                <a:t>• Economic </a:t>
              </a:r>
            </a:p>
            <a:p>
              <a:r>
                <a:rPr lang="en-US" altLang="ko-KR" b="1" dirty="0" smtClean="0"/>
                <a:t>  Empowerment </a:t>
              </a:r>
              <a:endParaRPr lang="ko-KR" altLang="en-US" dirty="0"/>
            </a:p>
          </p:txBody>
        </p:sp>
      </p:grpSp>
      <p:grpSp>
        <p:nvGrpSpPr>
          <p:cNvPr id="10" name="그룹 2"/>
          <p:cNvGrpSpPr/>
          <p:nvPr/>
        </p:nvGrpSpPr>
        <p:grpSpPr>
          <a:xfrm>
            <a:off x="6372200" y="4300506"/>
            <a:ext cx="2362721" cy="928694"/>
            <a:chOff x="6357950" y="4012474"/>
            <a:chExt cx="2500330" cy="928694"/>
          </a:xfrm>
        </p:grpSpPr>
        <p:sp>
          <p:nvSpPr>
            <p:cNvPr id="47" name="모서리가 둥근 직사각형 46"/>
            <p:cNvSpPr/>
            <p:nvPr/>
          </p:nvSpPr>
          <p:spPr>
            <a:xfrm>
              <a:off x="6357950" y="4012474"/>
              <a:ext cx="2500330" cy="92869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p:cNvSpPr/>
            <p:nvPr/>
          </p:nvSpPr>
          <p:spPr>
            <a:xfrm>
              <a:off x="6366255" y="4017838"/>
              <a:ext cx="2367959" cy="923330"/>
            </a:xfrm>
            <a:prstGeom prst="rect">
              <a:avLst/>
            </a:prstGeom>
          </p:spPr>
          <p:txBody>
            <a:bodyPr wrap="square">
              <a:spAutoFit/>
            </a:bodyPr>
            <a:lstStyle/>
            <a:p>
              <a:r>
                <a:rPr lang="en-US" altLang="ko-KR" b="1" spc="-150" dirty="0" smtClean="0"/>
                <a:t>• Creating </a:t>
              </a:r>
            </a:p>
            <a:p>
              <a:r>
                <a:rPr lang="en-US" altLang="ko-KR" b="1" spc="-150" dirty="0"/>
                <a:t> </a:t>
              </a:r>
              <a:r>
                <a:rPr lang="en-US" altLang="ko-KR" b="1" spc="-150" dirty="0" smtClean="0"/>
                <a:t> a Sustainable Form </a:t>
              </a:r>
            </a:p>
            <a:p>
              <a:r>
                <a:rPr lang="en-US" altLang="ko-KR" b="1" spc="-150" dirty="0"/>
                <a:t> </a:t>
              </a:r>
              <a:r>
                <a:rPr lang="en-US" altLang="ko-KR" b="1" spc="-150" dirty="0" smtClean="0"/>
                <a:t> of the Project </a:t>
              </a:r>
              <a:endParaRPr lang="ko-KR" altLang="en-US" spc="-150" dirty="0"/>
            </a:p>
          </p:txBody>
        </p:sp>
      </p:grpSp>
      <p:grpSp>
        <p:nvGrpSpPr>
          <p:cNvPr id="11" name="그룹 47"/>
          <p:cNvGrpSpPr/>
          <p:nvPr/>
        </p:nvGrpSpPr>
        <p:grpSpPr>
          <a:xfrm>
            <a:off x="857224" y="332656"/>
            <a:ext cx="7528954" cy="584775"/>
            <a:chOff x="857224" y="-76469"/>
            <a:chExt cx="7684386" cy="875302"/>
          </a:xfrm>
        </p:grpSpPr>
        <p:sp>
          <p:nvSpPr>
            <p:cNvPr id="49" name="모서리가 둥근 직사각형 48"/>
            <p:cNvSpPr/>
            <p:nvPr/>
          </p:nvSpPr>
          <p:spPr>
            <a:xfrm>
              <a:off x="857224" y="71414"/>
              <a:ext cx="7500990" cy="714380"/>
            </a:xfrm>
            <a:prstGeom prst="roundRect">
              <a:avLst/>
            </a:prstGeom>
            <a:solidFill>
              <a:schemeClr val="accent1">
                <a:lumMod val="60000"/>
                <a:lumOff val="40000"/>
              </a:schemeClr>
            </a:solidFill>
            <a:ln w="63500" cmpd="tri">
              <a:noFill/>
              <a:prstDash val="solid"/>
            </a:ln>
            <a:scene3d>
              <a:camera prst="orthographicFront"/>
              <a:lightRig rig="threePt" dir="t"/>
            </a:scene3d>
            <a:sp3d extrusionH="76200" contourW="12700" prstMaterial="matte">
              <a:bevelT/>
              <a:extrusionClr>
                <a:schemeClr val="tx2">
                  <a:lumMod val="20000"/>
                  <a:lumOff val="8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TextBox 49"/>
            <p:cNvSpPr txBox="1"/>
            <p:nvPr/>
          </p:nvSpPr>
          <p:spPr>
            <a:xfrm>
              <a:off x="952353" y="-76469"/>
              <a:ext cx="7589257" cy="875302"/>
            </a:xfrm>
            <a:prstGeom prst="rect">
              <a:avLst/>
            </a:prstGeom>
            <a:noFill/>
          </p:spPr>
          <p:txBody>
            <a:bodyPr wrap="square" rtlCol="0">
              <a:spAutoFit/>
            </a:bodyPr>
            <a:lstStyle/>
            <a:p>
              <a:pPr algn="ctr"/>
              <a:r>
                <a:rPr lang="en-US" altLang="ko-KR" sz="3200" b="1" dirty="0" smtClean="0"/>
                <a:t>Local Sustainability of The Local  </a:t>
              </a:r>
              <a:endParaRPr lang="ko-KR" altLang="en-US" sz="3200" b="1" dirty="0"/>
            </a:p>
          </p:txBody>
        </p:sp>
      </p:grpSp>
      <p:pic>
        <p:nvPicPr>
          <p:cNvPr id="54"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0928"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23528" y="4581128"/>
            <a:ext cx="8501122" cy="1440161"/>
          </a:xfrm>
        </p:spPr>
        <p:txBody>
          <a:bodyPr>
            <a:normAutofit/>
          </a:bodyPr>
          <a:lstStyle/>
          <a:p>
            <a:r>
              <a:rPr lang="en-US" sz="2200" b="1" dirty="0"/>
              <a:t>“We are indeed lucky to do good things visible and </a:t>
            </a:r>
            <a:r>
              <a:rPr lang="en-US" sz="2200" b="1" dirty="0" smtClean="0"/>
              <a:t>tangible” </a:t>
            </a:r>
            <a:br>
              <a:rPr lang="en-US" sz="2200" b="1" dirty="0" smtClean="0"/>
            </a:br>
            <a:r>
              <a:rPr lang="en-US" sz="2200" b="1" dirty="0" smtClean="0"/>
              <a:t>“</a:t>
            </a:r>
            <a:r>
              <a:rPr lang="en-US" sz="2200" b="1" dirty="0"/>
              <a:t>I hope more people to know this work is beneficial to our </a:t>
            </a:r>
            <a:r>
              <a:rPr lang="en-US" sz="2200" b="1" dirty="0" smtClean="0"/>
              <a:t>  children </a:t>
            </a:r>
            <a:r>
              <a:rPr lang="en-US" sz="2200" b="1" dirty="0"/>
              <a:t>and being productive for this region, </a:t>
            </a:r>
            <a:r>
              <a:rPr lang="en-US" sz="2200" b="1" dirty="0" smtClean="0"/>
              <a:t/>
            </a:r>
            <a:br>
              <a:rPr lang="en-US" sz="2200" b="1" dirty="0" smtClean="0"/>
            </a:br>
            <a:r>
              <a:rPr lang="en-US" sz="2200" b="1" dirty="0" smtClean="0"/>
              <a:t>and </a:t>
            </a:r>
            <a:r>
              <a:rPr lang="en-US" sz="2200" b="1" dirty="0"/>
              <a:t>to cooperate with us”. </a:t>
            </a:r>
            <a:endParaRPr lang="ko-KR" altLang="en-US" dirty="0"/>
          </a:p>
        </p:txBody>
      </p:sp>
      <p:sp>
        <p:nvSpPr>
          <p:cNvPr id="8" name="TextBox 7"/>
          <p:cNvSpPr txBox="1"/>
          <p:nvPr/>
        </p:nvSpPr>
        <p:spPr>
          <a:xfrm>
            <a:off x="1214414" y="467961"/>
            <a:ext cx="6539804" cy="584775"/>
          </a:xfrm>
          <a:prstGeom prst="rect">
            <a:avLst/>
          </a:prstGeom>
          <a:noFill/>
        </p:spPr>
        <p:txBody>
          <a:bodyPr wrap="none" rtlCol="0">
            <a:spAutoFit/>
          </a:bodyPr>
          <a:lstStyle/>
          <a:p>
            <a:r>
              <a:rPr lang="en-US" altLang="ko-KR" sz="3200" b="1" u="sng" dirty="0"/>
              <a:t> </a:t>
            </a:r>
            <a:r>
              <a:rPr lang="en-US" altLang="ko-KR" sz="3200" b="1" u="sng" dirty="0" smtClean="0"/>
              <a:t>  The Story of </a:t>
            </a:r>
            <a:r>
              <a:rPr lang="en-US" altLang="ko-KR" sz="3200" b="1" u="sng" dirty="0" err="1" smtClean="0"/>
              <a:t>Sarangchimeg</a:t>
            </a:r>
            <a:r>
              <a:rPr lang="en-US" altLang="ko-KR" sz="3200" b="1" u="sng" dirty="0" smtClean="0"/>
              <a:t>    </a:t>
            </a:r>
            <a:endParaRPr lang="ko-KR" altLang="en-US" sz="3200" b="1" u="sng" dirty="0"/>
          </a:p>
        </p:txBody>
      </p:sp>
      <p:pic>
        <p:nvPicPr>
          <p:cNvPr id="9" name="Picture 1" descr="C:\Users\조민성\Desktop\2012_보고서작성\주민교육사진\바양노르주민교육\저용량\저용량__DSC1039.JPG"/>
          <p:cNvPicPr>
            <a:picLocks noChangeAspect="1" noChangeArrowheads="1"/>
          </p:cNvPicPr>
          <p:nvPr/>
        </p:nvPicPr>
        <p:blipFill>
          <a:blip r:embed="rId3" cstate="print"/>
          <a:srcRect/>
          <a:stretch>
            <a:fillRect/>
          </a:stretch>
        </p:blipFill>
        <p:spPr bwMode="auto">
          <a:xfrm>
            <a:off x="1331640" y="980728"/>
            <a:ext cx="6336704" cy="3456384"/>
          </a:xfrm>
          <a:prstGeom prst="rect">
            <a:avLst/>
          </a:prstGeom>
          <a:noFill/>
        </p:spPr>
      </p:pic>
      <p:pic>
        <p:nvPicPr>
          <p:cNvPr id="10" name="Picture 6" descr="G:\푸른아시아_영문로고JPG\En_GAN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56642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타원 32"/>
          <p:cNvSpPr/>
          <p:nvPr/>
        </p:nvSpPr>
        <p:spPr>
          <a:xfrm>
            <a:off x="-642974" y="-2000288"/>
            <a:ext cx="10644262" cy="7572428"/>
          </a:xfrm>
          <a:prstGeom prst="ellipse">
            <a:avLst/>
          </a:prstGeom>
          <a:solidFill>
            <a:srgbClr val="F7F8E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ctrTitle"/>
          </p:nvPr>
        </p:nvSpPr>
        <p:spPr>
          <a:xfrm>
            <a:off x="714348" y="1142984"/>
            <a:ext cx="7772400" cy="1470025"/>
          </a:xfrm>
        </p:spPr>
        <p:txBody>
          <a:bodyPr/>
          <a:lstStyle/>
          <a:p>
            <a:r>
              <a:rPr lang="en-US" altLang="ko-KR" b="1" dirty="0" smtClean="0">
                <a:solidFill>
                  <a:schemeClr val="tx2"/>
                </a:solidFill>
              </a:rPr>
              <a:t>Local Sustainability</a:t>
            </a:r>
            <a:endParaRPr lang="ko-KR" altLang="en-US" b="1" dirty="0">
              <a:solidFill>
                <a:schemeClr val="tx2"/>
              </a:solidFill>
            </a:endParaRPr>
          </a:p>
        </p:txBody>
      </p:sp>
      <p:sp>
        <p:nvSpPr>
          <p:cNvPr id="16" name="모서리가 둥근 직사각형 15"/>
          <p:cNvSpPr/>
          <p:nvPr/>
        </p:nvSpPr>
        <p:spPr>
          <a:xfrm>
            <a:off x="1000100" y="3429000"/>
            <a:ext cx="3000396" cy="2928958"/>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1000100" y="1071546"/>
            <a:ext cx="7143800" cy="1785950"/>
          </a:xfrm>
          <a:prstGeom prst="ellipse">
            <a:avLst/>
          </a:prstGeom>
          <a:solidFill>
            <a:schemeClr val="tx2">
              <a:lumMod val="40000"/>
              <a:lumOff val="60000"/>
            </a:schemeClr>
          </a:solidFill>
          <a:scene3d>
            <a:camera prst="orthographicFront"/>
            <a:lightRig rig="threePt" dir="t"/>
          </a:scene3d>
          <a:sp3d extrusionH="76200" contourW="12700" prstMaterial="clear">
            <a:bevelT w="203200" h="203200"/>
            <a:extrusionClr>
              <a:schemeClr val="tx2">
                <a:lumMod val="40000"/>
                <a:lumOff val="60000"/>
              </a:schemeClr>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 name="직선 연결선 18"/>
          <p:cNvCxnSpPr>
            <a:endCxn id="16" idx="0"/>
          </p:cNvCxnSpPr>
          <p:nvPr/>
        </p:nvCxnSpPr>
        <p:spPr>
          <a:xfrm rot="5400000">
            <a:off x="2464579" y="2750339"/>
            <a:ext cx="714380" cy="642942"/>
          </a:xfrm>
          <a:prstGeom prst="line">
            <a:avLst/>
          </a:prstGeom>
          <a:ln w="76200" cmpd="sng"/>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rot="16200000" flipH="1">
            <a:off x="6429388" y="2714620"/>
            <a:ext cx="642942" cy="642942"/>
          </a:xfrm>
          <a:prstGeom prst="line">
            <a:avLst/>
          </a:prstGeom>
          <a:ln w="76200" cmpd="sng"/>
        </p:spPr>
        <p:style>
          <a:lnRef idx="1">
            <a:schemeClr val="accent1"/>
          </a:lnRef>
          <a:fillRef idx="0">
            <a:schemeClr val="accent1"/>
          </a:fillRef>
          <a:effectRef idx="0">
            <a:schemeClr val="accent1"/>
          </a:effectRef>
          <a:fontRef idx="minor">
            <a:schemeClr val="tx1"/>
          </a:fontRef>
        </p:style>
      </p:cxnSp>
      <p:sp>
        <p:nvSpPr>
          <p:cNvPr id="17" name="모서리가 둥근 직사각형 16"/>
          <p:cNvSpPr/>
          <p:nvPr/>
        </p:nvSpPr>
        <p:spPr>
          <a:xfrm>
            <a:off x="5072066" y="3357562"/>
            <a:ext cx="3143272" cy="3000396"/>
          </a:xfrm>
          <a:prstGeom prst="roundRect">
            <a:avLst/>
          </a:prstGeom>
          <a:solidFill>
            <a:schemeClr val="bg1"/>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모서리가 둥근 직사각형 19"/>
          <p:cNvSpPr/>
          <p:nvPr/>
        </p:nvSpPr>
        <p:spPr>
          <a:xfrm>
            <a:off x="5072066" y="3357562"/>
            <a:ext cx="3143272" cy="3000396"/>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1000100" y="3429000"/>
            <a:ext cx="3000396" cy="2928958"/>
          </a:xfrm>
          <a:prstGeom prst="roundRect">
            <a:avLst/>
          </a:prstGeom>
          <a:solidFill>
            <a:schemeClr val="accent1">
              <a:lumMod val="60000"/>
              <a:lumOff val="40000"/>
            </a:schemeClr>
          </a:solidFill>
          <a:ln w="63500"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1286549" y="3700433"/>
            <a:ext cx="2398413" cy="584775"/>
          </a:xfrm>
          <a:prstGeom prst="rect">
            <a:avLst/>
          </a:prstGeom>
          <a:noFill/>
        </p:spPr>
        <p:txBody>
          <a:bodyPr wrap="none" rtlCol="0">
            <a:spAutoFit/>
          </a:bodyPr>
          <a:lstStyle/>
          <a:p>
            <a:pPr algn="ctr"/>
            <a:r>
              <a:rPr lang="en-US" altLang="ko-KR" sz="3200" b="1" dirty="0" smtClean="0">
                <a:solidFill>
                  <a:schemeClr val="accent1">
                    <a:lumMod val="75000"/>
                  </a:schemeClr>
                </a:solidFill>
              </a:rPr>
              <a:t>The Region</a:t>
            </a:r>
            <a:endParaRPr lang="ko-KR" altLang="en-US" sz="3200" b="1" dirty="0">
              <a:solidFill>
                <a:schemeClr val="accent1">
                  <a:lumMod val="75000"/>
                </a:schemeClr>
              </a:solidFill>
            </a:endParaRPr>
          </a:p>
        </p:txBody>
      </p:sp>
      <p:sp>
        <p:nvSpPr>
          <p:cNvPr id="30" name="TextBox 29"/>
          <p:cNvSpPr txBox="1"/>
          <p:nvPr/>
        </p:nvSpPr>
        <p:spPr>
          <a:xfrm>
            <a:off x="5652120" y="3708321"/>
            <a:ext cx="2042546" cy="584775"/>
          </a:xfrm>
          <a:prstGeom prst="rect">
            <a:avLst/>
          </a:prstGeom>
          <a:noFill/>
        </p:spPr>
        <p:txBody>
          <a:bodyPr wrap="none" rtlCol="0">
            <a:spAutoFit/>
          </a:bodyPr>
          <a:lstStyle/>
          <a:p>
            <a:pPr algn="ctr"/>
            <a:r>
              <a:rPr lang="en-US" altLang="ko-KR" sz="3200" b="1" dirty="0" smtClean="0">
                <a:solidFill>
                  <a:schemeClr val="accent1">
                    <a:lumMod val="75000"/>
                  </a:schemeClr>
                </a:solidFill>
              </a:rPr>
              <a:t>The Local</a:t>
            </a:r>
            <a:endParaRPr lang="ko-KR" altLang="en-US" sz="3200" b="1" dirty="0">
              <a:solidFill>
                <a:schemeClr val="accent1">
                  <a:lumMod val="75000"/>
                </a:schemeClr>
              </a:solidFill>
            </a:endParaRPr>
          </a:p>
        </p:txBody>
      </p:sp>
      <p:grpSp>
        <p:nvGrpSpPr>
          <p:cNvPr id="3" name="그룹 53"/>
          <p:cNvGrpSpPr/>
          <p:nvPr/>
        </p:nvGrpSpPr>
        <p:grpSpPr>
          <a:xfrm>
            <a:off x="4499992" y="4365104"/>
            <a:ext cx="4286280" cy="1571636"/>
            <a:chOff x="4572000" y="4857760"/>
            <a:chExt cx="4286280" cy="1571636"/>
          </a:xfrm>
        </p:grpSpPr>
        <p:sp>
          <p:nvSpPr>
            <p:cNvPr id="53" name="AutoShape 6"/>
            <p:cNvSpPr>
              <a:spLocks noChangeArrowheads="1"/>
            </p:cNvSpPr>
            <p:nvPr/>
          </p:nvSpPr>
          <p:spPr bwMode="auto">
            <a:xfrm>
              <a:off x="4643438" y="4857760"/>
              <a:ext cx="4143404" cy="1571636"/>
            </a:xfrm>
            <a:prstGeom prst="roundRect">
              <a:avLst>
                <a:gd name="adj" fmla="val 13745"/>
              </a:avLst>
            </a:prstGeom>
            <a:solidFill>
              <a:schemeClr val="bg2"/>
            </a:solidFill>
            <a:ln w="1270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p:spPr>
          <p:txBody>
            <a:bodyPr wrap="none" anchor="ctr"/>
            <a:lstStyle/>
            <a:p>
              <a:pPr algn="ctr"/>
              <a:endParaRPr lang="en-US" altLang="ko-KR" dirty="0" smtClean="0"/>
            </a:p>
            <a:p>
              <a:pPr algn="ctr"/>
              <a:r>
                <a:rPr lang="en-US" altLang="ko-KR" dirty="0" smtClean="0"/>
                <a:t>  </a:t>
              </a:r>
              <a:r>
                <a:rPr lang="en-US" altLang="ko-KR" sz="2000" b="1" dirty="0" smtClean="0"/>
                <a:t>  </a:t>
              </a:r>
              <a:endParaRPr lang="ko-KR" altLang="en-US" sz="2000" b="1" dirty="0"/>
            </a:p>
          </p:txBody>
        </p:sp>
        <p:grpSp>
          <p:nvGrpSpPr>
            <p:cNvPr id="4" name="그룹 20"/>
            <p:cNvGrpSpPr/>
            <p:nvPr/>
          </p:nvGrpSpPr>
          <p:grpSpPr>
            <a:xfrm>
              <a:off x="4572000" y="5072074"/>
              <a:ext cx="4286280" cy="1284538"/>
              <a:chOff x="285720" y="1768478"/>
              <a:chExt cx="8697988" cy="2606664"/>
            </a:xfrm>
          </p:grpSpPr>
          <p:grpSp>
            <p:nvGrpSpPr>
              <p:cNvPr id="5" name="그룹 28"/>
              <p:cNvGrpSpPr/>
              <p:nvPr/>
            </p:nvGrpSpPr>
            <p:grpSpPr>
              <a:xfrm>
                <a:off x="285720" y="1803374"/>
                <a:ext cx="2589216" cy="2554320"/>
                <a:chOff x="785786" y="1714488"/>
                <a:chExt cx="2160588" cy="2160588"/>
              </a:xfrm>
            </p:grpSpPr>
            <p:sp>
              <p:nvSpPr>
                <p:cNvPr id="45" name="Oval 11"/>
                <p:cNvSpPr>
                  <a:spLocks noChangeArrowheads="1"/>
                </p:cNvSpPr>
                <p:nvPr/>
              </p:nvSpPr>
              <p:spPr bwMode="gray">
                <a:xfrm>
                  <a:off x="785786" y="1714488"/>
                  <a:ext cx="2160588" cy="2160588"/>
                </a:xfrm>
                <a:prstGeom prst="ellipse">
                  <a:avLst/>
                </a:prstGeom>
                <a:gradFill rotWithShape="1">
                  <a:gsLst>
                    <a:gs pos="0">
                      <a:schemeClr val="bg1"/>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6" name="Group 15"/>
                <p:cNvGrpSpPr>
                  <a:grpSpLocks/>
                </p:cNvGrpSpPr>
                <p:nvPr/>
              </p:nvGrpSpPr>
              <p:grpSpPr bwMode="auto">
                <a:xfrm>
                  <a:off x="1047724" y="1974838"/>
                  <a:ext cx="1636712" cy="1636713"/>
                  <a:chOff x="4166" y="1706"/>
                  <a:chExt cx="1252" cy="1252"/>
                </a:xfrm>
              </p:grpSpPr>
              <p:sp>
                <p:nvSpPr>
                  <p:cNvPr id="48"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49"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50"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51"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47" name="Text Box 38"/>
                <p:cNvSpPr txBox="1">
                  <a:spLocks noChangeArrowheads="1"/>
                </p:cNvSpPr>
                <p:nvPr/>
              </p:nvSpPr>
              <p:spPr bwMode="gray">
                <a:xfrm>
                  <a:off x="796793" y="2579675"/>
                  <a:ext cx="2144931" cy="52828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Participation</a:t>
                  </a:r>
                  <a:endParaRPr lang="en-US" altLang="ko-KR" sz="1400" b="1" dirty="0">
                    <a:solidFill>
                      <a:srgbClr val="000000"/>
                    </a:solidFill>
                    <a:ea typeface="굴림" charset="-127"/>
                  </a:endParaRPr>
                </a:p>
              </p:txBody>
            </p:sp>
          </p:grpSp>
          <p:grpSp>
            <p:nvGrpSpPr>
              <p:cNvPr id="7" name="그룹 30"/>
              <p:cNvGrpSpPr/>
              <p:nvPr/>
            </p:nvGrpSpPr>
            <p:grpSpPr>
              <a:xfrm>
                <a:off x="3090502" y="1785926"/>
                <a:ext cx="2888326" cy="2589216"/>
                <a:chOff x="3329312" y="1714488"/>
                <a:chExt cx="2318546" cy="2160588"/>
              </a:xfrm>
            </p:grpSpPr>
            <p:sp>
              <p:nvSpPr>
                <p:cNvPr id="38" name="Oval 11"/>
                <p:cNvSpPr>
                  <a:spLocks noChangeArrowheads="1"/>
                </p:cNvSpPr>
                <p:nvPr/>
              </p:nvSpPr>
              <p:spPr bwMode="gray">
                <a:xfrm>
                  <a:off x="3428992" y="1714488"/>
                  <a:ext cx="2160588" cy="2160588"/>
                </a:xfrm>
                <a:prstGeom prst="ellipse">
                  <a:avLst/>
                </a:prstGeom>
                <a:gradFill rotWithShape="1">
                  <a:gsLst>
                    <a:gs pos="0">
                      <a:schemeClr val="tx2">
                        <a:lumMod val="20000"/>
                        <a:lumOff val="8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8" name="Group 15"/>
                <p:cNvGrpSpPr>
                  <a:grpSpLocks/>
                </p:cNvGrpSpPr>
                <p:nvPr/>
              </p:nvGrpSpPr>
              <p:grpSpPr bwMode="auto">
                <a:xfrm>
                  <a:off x="3690930" y="2000240"/>
                  <a:ext cx="1636712" cy="1636713"/>
                  <a:chOff x="4166" y="1706"/>
                  <a:chExt cx="1252" cy="1252"/>
                </a:xfrm>
              </p:grpSpPr>
              <p:sp>
                <p:nvSpPr>
                  <p:cNvPr id="41"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42"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43"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44"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40" name="Text Box 38"/>
                <p:cNvSpPr txBox="1">
                  <a:spLocks noChangeArrowheads="1"/>
                </p:cNvSpPr>
                <p:nvPr/>
              </p:nvSpPr>
              <p:spPr bwMode="gray">
                <a:xfrm>
                  <a:off x="3329312" y="2546706"/>
                  <a:ext cx="2318546" cy="52116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Empowerment</a:t>
                  </a:r>
                  <a:endParaRPr lang="en-US" altLang="ko-KR" sz="1400" b="1" dirty="0">
                    <a:solidFill>
                      <a:srgbClr val="000000"/>
                    </a:solidFill>
                    <a:ea typeface="굴림" charset="-127"/>
                  </a:endParaRPr>
                </a:p>
              </p:txBody>
            </p:sp>
          </p:grpSp>
          <p:grpSp>
            <p:nvGrpSpPr>
              <p:cNvPr id="9" name="그룹 31"/>
              <p:cNvGrpSpPr/>
              <p:nvPr/>
            </p:nvGrpSpPr>
            <p:grpSpPr>
              <a:xfrm>
                <a:off x="6286512" y="1768478"/>
                <a:ext cx="2697196" cy="2589216"/>
                <a:chOff x="6072198" y="1714488"/>
                <a:chExt cx="2160588" cy="2160588"/>
              </a:xfrm>
            </p:grpSpPr>
            <p:sp>
              <p:nvSpPr>
                <p:cNvPr id="28" name="Oval 11"/>
                <p:cNvSpPr>
                  <a:spLocks noChangeArrowheads="1"/>
                </p:cNvSpPr>
                <p:nvPr/>
              </p:nvSpPr>
              <p:spPr bwMode="gray">
                <a:xfrm>
                  <a:off x="6072198" y="1714488"/>
                  <a:ext cx="2160588" cy="2160588"/>
                </a:xfrm>
                <a:prstGeom prst="ellipse">
                  <a:avLst/>
                </a:prstGeom>
                <a:gradFill rotWithShape="1">
                  <a:gsLst>
                    <a:gs pos="0">
                      <a:schemeClr val="tx2">
                        <a:lumMod val="60000"/>
                        <a:lumOff val="40000"/>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ko-KR" altLang="en-US"/>
                </a:p>
              </p:txBody>
            </p:sp>
            <p:grpSp>
              <p:nvGrpSpPr>
                <p:cNvPr id="10" name="Group 15"/>
                <p:cNvGrpSpPr>
                  <a:grpSpLocks/>
                </p:cNvGrpSpPr>
                <p:nvPr/>
              </p:nvGrpSpPr>
              <p:grpSpPr bwMode="auto">
                <a:xfrm>
                  <a:off x="6334136" y="1974838"/>
                  <a:ext cx="1636712" cy="1636713"/>
                  <a:chOff x="4166" y="1706"/>
                  <a:chExt cx="1252" cy="1252"/>
                </a:xfrm>
              </p:grpSpPr>
              <p:sp>
                <p:nvSpPr>
                  <p:cNvPr id="34" name="Oval 16"/>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ko-KR" altLang="en-US"/>
                  </a:p>
                </p:txBody>
              </p:sp>
              <p:sp>
                <p:nvSpPr>
                  <p:cNvPr id="35" name="Oval 17"/>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ko-KR" altLang="en-US"/>
                  </a:p>
                </p:txBody>
              </p:sp>
              <p:sp>
                <p:nvSpPr>
                  <p:cNvPr id="36" name="Oval 18"/>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ko-KR" altLang="en-US"/>
                  </a:p>
                </p:txBody>
              </p:sp>
              <p:sp>
                <p:nvSpPr>
                  <p:cNvPr id="37" name="Oval 19"/>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ko-KR" altLang="en-US"/>
                  </a:p>
                </p:txBody>
              </p:sp>
            </p:grpSp>
            <p:sp>
              <p:nvSpPr>
                <p:cNvPr id="32" name="Text Box 38"/>
                <p:cNvSpPr txBox="1">
                  <a:spLocks noChangeArrowheads="1"/>
                </p:cNvSpPr>
                <p:nvPr/>
              </p:nvSpPr>
              <p:spPr bwMode="gray">
                <a:xfrm>
                  <a:off x="6260808" y="2579677"/>
                  <a:ext cx="1789731" cy="521168"/>
                </a:xfrm>
                <a:prstGeom prst="rect">
                  <a:avLst/>
                </a:prstGeom>
                <a:noFill/>
                <a:ln w="9525" algn="ctr">
                  <a:noFill/>
                  <a:miter lim="800000"/>
                  <a:headEnd/>
                  <a:tailEnd/>
                </a:ln>
                <a:effectLst/>
              </p:spPr>
              <p:txBody>
                <a:bodyPr wrap="none">
                  <a:spAutoFit/>
                </a:bodyPr>
                <a:lstStyle/>
                <a:p>
                  <a:pPr algn="ctr" eaLnBrk="0" hangingPunct="0"/>
                  <a:r>
                    <a:rPr lang="en-US" altLang="ko-KR" sz="1400" b="1" dirty="0" smtClean="0">
                      <a:solidFill>
                        <a:srgbClr val="000000"/>
                      </a:solidFill>
                      <a:ea typeface="굴림" charset="-127"/>
                    </a:rPr>
                    <a:t>Ownership</a:t>
                  </a:r>
                  <a:endParaRPr lang="en-US" altLang="ko-KR" sz="1400" b="1" dirty="0">
                    <a:solidFill>
                      <a:srgbClr val="000000"/>
                    </a:solidFill>
                    <a:ea typeface="굴림" charset="-127"/>
                  </a:endParaRPr>
                </a:p>
              </p:txBody>
            </p:sp>
          </p:grpSp>
          <p:sp>
            <p:nvSpPr>
              <p:cNvPr id="26" name="AutoShape 3"/>
              <p:cNvSpPr>
                <a:spLocks noChangeArrowheads="1"/>
              </p:cNvSpPr>
              <p:nvPr/>
            </p:nvSpPr>
            <p:spPr bwMode="gray">
              <a:xfrm>
                <a:off x="2786050" y="2786058"/>
                <a:ext cx="504825" cy="576262"/>
              </a:xfrm>
              <a:prstGeom prst="chevron">
                <a:avLst>
                  <a:gd name="adj" fmla="val 52514"/>
                </a:avLst>
              </a:prstGeom>
              <a:gradFill>
                <a:gsLst>
                  <a:gs pos="0">
                    <a:schemeClr val="tx2">
                      <a:lumMod val="20000"/>
                      <a:lumOff val="8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sp>
            <p:nvSpPr>
              <p:cNvPr id="27" name="AutoShape 4"/>
              <p:cNvSpPr>
                <a:spLocks noChangeArrowheads="1"/>
              </p:cNvSpPr>
              <p:nvPr/>
            </p:nvSpPr>
            <p:spPr bwMode="gray">
              <a:xfrm>
                <a:off x="5857884" y="2714620"/>
                <a:ext cx="504825" cy="576262"/>
              </a:xfrm>
              <a:prstGeom prst="chevron">
                <a:avLst>
                  <a:gd name="adj" fmla="val 52514"/>
                </a:avLst>
              </a:prstGeom>
              <a:gradFill>
                <a:gsLst>
                  <a:gs pos="0">
                    <a:schemeClr val="tx2">
                      <a:lumMod val="60000"/>
                      <a:lumOff val="40000"/>
                    </a:schemeClr>
                  </a:gs>
                  <a:gs pos="100000">
                    <a:schemeClr val="folHlink">
                      <a:gamma/>
                      <a:shade val="0"/>
                      <a:invGamma/>
                      <a:alpha val="89999"/>
                    </a:schemeClr>
                  </a:gs>
                </a:gsLst>
                <a:lin ang="2700000" scaled="1"/>
              </a:gradFill>
              <a:ln w="0" algn="ctr">
                <a:noFill/>
                <a:miter lim="800000"/>
                <a:headEnd/>
                <a:tailEnd/>
              </a:ln>
              <a:effectLst/>
            </p:spPr>
            <p:txBody>
              <a:bodyPr wrap="none" anchor="ctr"/>
              <a:lstStyle/>
              <a:p>
                <a:endParaRPr lang="ko-KR" altLang="en-US"/>
              </a:p>
            </p:txBody>
          </p:sp>
        </p:grpSp>
      </p:grpSp>
      <p:pic>
        <p:nvPicPr>
          <p:cNvPr id="46" name="Picture 6" descr="G:\푸른아시아_영문로고JPG\En_GAN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9226" y="5936741"/>
            <a:ext cx="1143000" cy="9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rot="16200000">
            <a:off x="4548766" y="-3659718"/>
            <a:ext cx="51143" cy="9144001"/>
            <a:chOff x="-12855" y="-1"/>
            <a:chExt cx="192367" cy="6858002"/>
          </a:xfrm>
        </p:grpSpPr>
        <p:sp>
          <p:nvSpPr>
            <p:cNvPr id="6" name="직사각형 5"/>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7" name="그룹 6"/>
            <p:cNvGrpSpPr/>
            <p:nvPr/>
          </p:nvGrpSpPr>
          <p:grpSpPr>
            <a:xfrm rot="5400000">
              <a:off x="-2747220" y="2734519"/>
              <a:ext cx="5661251" cy="192212"/>
              <a:chOff x="-9098" y="2324852"/>
              <a:chExt cx="9159599" cy="2061960"/>
            </a:xfrm>
            <a:effectLst/>
          </p:grpSpPr>
          <p:sp>
            <p:nvSpPr>
              <p:cNvPr id="8" name="직사각형 7"/>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9" name="직사각형 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0" name="직사각형 9"/>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sp>
        <p:nvSpPr>
          <p:cNvPr id="2" name="직사각형 1"/>
          <p:cNvSpPr/>
          <p:nvPr/>
        </p:nvSpPr>
        <p:spPr>
          <a:xfrm>
            <a:off x="323528" y="1052736"/>
            <a:ext cx="4414305" cy="677108"/>
          </a:xfrm>
          <a:prstGeom prst="rect">
            <a:avLst/>
          </a:prstGeom>
        </p:spPr>
        <p:txBody>
          <a:bodyPr wrap="square">
            <a:spAutoFit/>
          </a:bodyPr>
          <a:lstStyle/>
          <a:p>
            <a:r>
              <a:rPr lang="en-GB" altLang="ko-KR" sz="2000" b="1" dirty="0"/>
              <a:t>Increase in grassland </a:t>
            </a:r>
            <a:r>
              <a:rPr lang="en-GB" altLang="ko-KR" sz="2000" b="1" dirty="0" smtClean="0"/>
              <a:t>production</a:t>
            </a:r>
          </a:p>
          <a:p>
            <a:pPr algn="ctr"/>
            <a:r>
              <a:rPr lang="en-US" altLang="ko-KR" b="1" dirty="0" smtClean="0">
                <a:solidFill>
                  <a:schemeClr val="bg2">
                    <a:lumMod val="50000"/>
                  </a:schemeClr>
                </a:solidFill>
              </a:rPr>
              <a:t>(</a:t>
            </a:r>
            <a:r>
              <a:rPr lang="ko-KR" altLang="en-US" b="1" dirty="0" smtClean="0">
                <a:solidFill>
                  <a:schemeClr val="bg2">
                    <a:lumMod val="50000"/>
                  </a:schemeClr>
                </a:solidFill>
              </a:rPr>
              <a:t>초지 생산량 증대</a:t>
            </a:r>
            <a:r>
              <a:rPr lang="en-US" altLang="ko-KR" b="1" dirty="0" smtClean="0">
                <a:solidFill>
                  <a:schemeClr val="bg2">
                    <a:lumMod val="50000"/>
                  </a:schemeClr>
                </a:solidFill>
              </a:rPr>
              <a:t>)</a:t>
            </a:r>
            <a:endParaRPr lang="ko-KR" altLang="ko-KR" i="1" dirty="0">
              <a:solidFill>
                <a:schemeClr val="bg2">
                  <a:lumMod val="50000"/>
                </a:schemeClr>
              </a:solidFill>
            </a:endParaRPr>
          </a:p>
        </p:txBody>
      </p:sp>
      <p:pic>
        <p:nvPicPr>
          <p:cNvPr id="36" name="그림 35" descr="C:\Users\Green Lab\Desktop\2014LandforLife\IMG_10032014_145020_1.jpg"/>
          <p:cNvPicPr/>
          <p:nvPr/>
        </p:nvPicPr>
        <p:blipFill>
          <a:blip r:embed="rId2" cstate="print"/>
          <a:srcRect/>
          <a:stretch>
            <a:fillRect/>
          </a:stretch>
        </p:blipFill>
        <p:spPr bwMode="auto">
          <a:xfrm>
            <a:off x="748100" y="1878608"/>
            <a:ext cx="3382973" cy="4862760"/>
          </a:xfrm>
          <a:prstGeom prst="rect">
            <a:avLst/>
          </a:prstGeom>
          <a:noFill/>
          <a:ln w="9525">
            <a:noFill/>
            <a:miter lim="800000"/>
            <a:headEnd/>
            <a:tailEnd/>
          </a:ln>
          <a:effectLst>
            <a:innerShdw blurRad="114300">
              <a:prstClr val="black"/>
            </a:innerShdw>
          </a:effectLst>
        </p:spPr>
      </p:pic>
      <p:sp>
        <p:nvSpPr>
          <p:cNvPr id="12" name="직사각형 11"/>
          <p:cNvSpPr/>
          <p:nvPr/>
        </p:nvSpPr>
        <p:spPr>
          <a:xfrm>
            <a:off x="4737833" y="1052736"/>
            <a:ext cx="3528392" cy="677108"/>
          </a:xfrm>
          <a:prstGeom prst="rect">
            <a:avLst/>
          </a:prstGeom>
        </p:spPr>
        <p:txBody>
          <a:bodyPr wrap="square">
            <a:spAutoFit/>
          </a:bodyPr>
          <a:lstStyle/>
          <a:p>
            <a:r>
              <a:rPr lang="en-GB" altLang="ko-KR" sz="2000" b="1" dirty="0"/>
              <a:t>Land fertility </a:t>
            </a:r>
            <a:r>
              <a:rPr lang="en-GB" altLang="ko-KR" sz="2000" b="1" dirty="0" smtClean="0"/>
              <a:t>improvement</a:t>
            </a:r>
          </a:p>
          <a:p>
            <a:pPr algn="ctr"/>
            <a:r>
              <a:rPr lang="en-US" altLang="ko-KR" b="1" dirty="0" smtClean="0">
                <a:solidFill>
                  <a:schemeClr val="bg2">
                    <a:lumMod val="50000"/>
                  </a:schemeClr>
                </a:solidFill>
              </a:rPr>
              <a:t>(</a:t>
            </a:r>
            <a:r>
              <a:rPr lang="ko-KR" altLang="en-US" b="1" dirty="0" smtClean="0">
                <a:solidFill>
                  <a:schemeClr val="bg2">
                    <a:lumMod val="50000"/>
                  </a:schemeClr>
                </a:solidFill>
              </a:rPr>
              <a:t>토지 비옥도 증대</a:t>
            </a:r>
            <a:r>
              <a:rPr lang="en-US" altLang="ko-KR" b="1" dirty="0" smtClean="0">
                <a:solidFill>
                  <a:schemeClr val="bg2">
                    <a:lumMod val="50000"/>
                  </a:schemeClr>
                </a:solidFill>
              </a:rPr>
              <a:t>)</a:t>
            </a:r>
            <a:endParaRPr lang="ko-KR" altLang="en-US" dirty="0">
              <a:solidFill>
                <a:schemeClr val="bg2">
                  <a:lumMod val="50000"/>
                </a:schemeClr>
              </a:solidFill>
            </a:endParaRPr>
          </a:p>
        </p:txBody>
      </p:sp>
      <p:pic>
        <p:nvPicPr>
          <p:cNvPr id="38" name="그림 37" descr="C:\Users\USER\Desktop\baganuur.png"/>
          <p:cNvPicPr/>
          <p:nvPr/>
        </p:nvPicPr>
        <p:blipFill>
          <a:blip r:embed="rId3" cstate="print"/>
          <a:srcRect/>
          <a:stretch>
            <a:fillRect/>
          </a:stretch>
        </p:blipFill>
        <p:spPr bwMode="auto">
          <a:xfrm>
            <a:off x="4733549" y="1878608"/>
            <a:ext cx="3820708" cy="3134568"/>
          </a:xfrm>
          <a:prstGeom prst="rect">
            <a:avLst/>
          </a:prstGeom>
          <a:noFill/>
          <a:ln w="9525">
            <a:noFill/>
            <a:miter lim="800000"/>
            <a:headEnd/>
            <a:tailEnd/>
          </a:ln>
          <a:effectLst>
            <a:innerShdw blurRad="114300">
              <a:prstClr val="black"/>
            </a:innerShdw>
          </a:effectLst>
        </p:spPr>
      </p:pic>
      <p:sp>
        <p:nvSpPr>
          <p:cNvPr id="15" name="제목 3"/>
          <p:cNvSpPr txBox="1">
            <a:spLocks/>
          </p:cNvSpPr>
          <p:nvPr/>
        </p:nvSpPr>
        <p:spPr bwMode="auto">
          <a:xfrm>
            <a:off x="246062" y="95250"/>
            <a:ext cx="6748281"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00B0F0"/>
                </a:solidFill>
                <a:latin typeface="+mj-lt"/>
              </a:rPr>
              <a:t>Environmental Impact </a:t>
            </a:r>
            <a:r>
              <a:rPr lang="ko-KR" altLang="en-US" sz="2800" b="1" dirty="0" smtClean="0">
                <a:solidFill>
                  <a:schemeClr val="bg2">
                    <a:lumMod val="50000"/>
                  </a:schemeClr>
                </a:solidFill>
                <a:latin typeface="+mj-lt"/>
              </a:rPr>
              <a:t>환경적 효과</a:t>
            </a:r>
            <a:endParaRPr lang="ko-KR" altLang="en-US" sz="2400" b="1" dirty="0">
              <a:solidFill>
                <a:schemeClr val="bg2">
                  <a:lumMod val="50000"/>
                </a:schemeClr>
              </a:solidFill>
              <a:latin typeface="+mj-lt"/>
            </a:endParaRPr>
          </a:p>
        </p:txBody>
      </p:sp>
    </p:spTree>
    <p:extLst>
      <p:ext uri="{BB962C8B-B14F-4D97-AF65-F5344CB8AC3E}">
        <p14:creationId xmlns:p14="http://schemas.microsoft.com/office/powerpoint/2010/main" val="348144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rot="16200000">
            <a:off x="4548766" y="-3659718"/>
            <a:ext cx="51143" cy="9144001"/>
            <a:chOff x="-12855" y="-1"/>
            <a:chExt cx="192367" cy="6858002"/>
          </a:xfrm>
        </p:grpSpPr>
        <p:sp>
          <p:nvSpPr>
            <p:cNvPr id="6" name="직사각형 5"/>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7" name="그룹 6"/>
            <p:cNvGrpSpPr/>
            <p:nvPr/>
          </p:nvGrpSpPr>
          <p:grpSpPr>
            <a:xfrm rot="5400000">
              <a:off x="-2747220" y="2734519"/>
              <a:ext cx="5661251" cy="192212"/>
              <a:chOff x="-9098" y="2324852"/>
              <a:chExt cx="9159599" cy="2061960"/>
            </a:xfrm>
            <a:effectLst/>
          </p:grpSpPr>
          <p:sp>
            <p:nvSpPr>
              <p:cNvPr id="8" name="직사각형 7"/>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9" name="직사각형 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0" name="직사각형 9"/>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sp>
        <p:nvSpPr>
          <p:cNvPr id="2" name="직사각형 1"/>
          <p:cNvSpPr/>
          <p:nvPr/>
        </p:nvSpPr>
        <p:spPr>
          <a:xfrm>
            <a:off x="138100" y="958736"/>
            <a:ext cx="8928881" cy="400110"/>
          </a:xfrm>
          <a:prstGeom prst="rect">
            <a:avLst/>
          </a:prstGeom>
        </p:spPr>
        <p:txBody>
          <a:bodyPr wrap="square">
            <a:spAutoFit/>
          </a:bodyPr>
          <a:lstStyle/>
          <a:p>
            <a:r>
              <a:rPr lang="en-GB" altLang="ko-KR" sz="2000" b="1" dirty="0"/>
              <a:t>Empowerment </a:t>
            </a:r>
            <a:r>
              <a:rPr lang="en-US" altLang="ko-KR" sz="2000" b="1" dirty="0" smtClean="0"/>
              <a:t>of</a:t>
            </a:r>
            <a:r>
              <a:rPr lang="ko-KR" altLang="en-US" sz="2000" b="1" dirty="0" smtClean="0"/>
              <a:t> </a:t>
            </a:r>
            <a:r>
              <a:rPr lang="en-US" altLang="ko-KR" sz="2000" b="1" dirty="0" smtClean="0"/>
              <a:t>the Locals by participating </a:t>
            </a:r>
            <a:r>
              <a:rPr lang="en-US" altLang="ko-KR" sz="1600" b="1" dirty="0" smtClean="0">
                <a:solidFill>
                  <a:schemeClr val="bg2">
                    <a:lumMod val="50000"/>
                  </a:schemeClr>
                </a:solidFill>
              </a:rPr>
              <a:t>(</a:t>
            </a:r>
            <a:r>
              <a:rPr lang="ko-KR" altLang="en-US" sz="1600" b="1" dirty="0" smtClean="0">
                <a:solidFill>
                  <a:schemeClr val="bg2">
                    <a:lumMod val="50000"/>
                  </a:schemeClr>
                </a:solidFill>
              </a:rPr>
              <a:t>지역 주민 참여 및 역량 강화</a:t>
            </a:r>
            <a:r>
              <a:rPr lang="en-US" altLang="ko-KR" sz="1600" b="1" dirty="0" smtClean="0">
                <a:solidFill>
                  <a:schemeClr val="bg2">
                    <a:lumMod val="50000"/>
                  </a:schemeClr>
                </a:solidFill>
              </a:rPr>
              <a:t>)</a:t>
            </a:r>
            <a:endParaRPr lang="ko-KR" altLang="en-US" sz="2000" dirty="0">
              <a:solidFill>
                <a:schemeClr val="bg2">
                  <a:lumMod val="50000"/>
                </a:schemeClr>
              </a:solidFill>
            </a:endParaRPr>
          </a:p>
        </p:txBody>
      </p:sp>
      <p:pic>
        <p:nvPicPr>
          <p:cNvPr id="3075" name="Picture 3" descr="C:\Users\song\Desktop\푸른아시아\pictures-2014-11-16\pictures\크기변환_주민교육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87" y="1459246"/>
            <a:ext cx="3156626" cy="2050270"/>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descr="EMB00000ae81359"/>
          <p:cNvPicPr>
            <a:picLocks noChangeAspect="1" noChangeArrowheads="1"/>
          </p:cNvPicPr>
          <p:nvPr/>
        </p:nvPicPr>
        <p:blipFill>
          <a:blip r:embed="rId4" cstate="print"/>
          <a:srcRect/>
          <a:stretch>
            <a:fillRect/>
          </a:stretch>
        </p:blipFill>
        <p:spPr bwMode="auto">
          <a:xfrm>
            <a:off x="1043608" y="4157788"/>
            <a:ext cx="3209130" cy="2049932"/>
          </a:xfrm>
          <a:prstGeom prst="rect">
            <a:avLst/>
          </a:prstGeom>
          <a:noFill/>
          <a:ln w="9525">
            <a:noFill/>
            <a:miter lim="800000"/>
            <a:headEnd/>
            <a:tailEnd/>
          </a:ln>
        </p:spPr>
      </p:pic>
      <p:pic>
        <p:nvPicPr>
          <p:cNvPr id="15" name="Picture 2" descr="C:\Users\조민성\Desktop\2012_보고서작성\주민교육사진\바양노르주민교육\저용량\저용량_CIMG0301.JPG"/>
          <p:cNvPicPr>
            <a:picLocks noChangeAspect="1" noChangeArrowheads="1"/>
          </p:cNvPicPr>
          <p:nvPr/>
        </p:nvPicPr>
        <p:blipFill>
          <a:blip r:embed="rId5" cstate="print"/>
          <a:srcRect/>
          <a:stretch>
            <a:fillRect/>
          </a:stretch>
        </p:blipFill>
        <p:spPr bwMode="auto">
          <a:xfrm>
            <a:off x="4589297" y="1459246"/>
            <a:ext cx="3148626" cy="2050270"/>
          </a:xfrm>
          <a:prstGeom prst="rect">
            <a:avLst/>
          </a:prstGeom>
          <a:noFill/>
        </p:spPr>
      </p:pic>
      <p:pic>
        <p:nvPicPr>
          <p:cNvPr id="16" name="_x165451136" descr="EMB0000049038fd"/>
          <p:cNvPicPr>
            <a:picLocks noChangeAspect="1" noChangeArrowheads="1"/>
          </p:cNvPicPr>
          <p:nvPr/>
        </p:nvPicPr>
        <p:blipFill>
          <a:blip r:embed="rId6" cstate="print"/>
          <a:srcRect/>
          <a:stretch>
            <a:fillRect/>
          </a:stretch>
        </p:blipFill>
        <p:spPr bwMode="auto">
          <a:xfrm>
            <a:off x="4579594" y="4167514"/>
            <a:ext cx="3209129" cy="2032305"/>
          </a:xfrm>
          <a:prstGeom prst="rect">
            <a:avLst/>
          </a:prstGeom>
          <a:noFill/>
        </p:spPr>
      </p:pic>
      <p:sp>
        <p:nvSpPr>
          <p:cNvPr id="12" name="직사각형 11"/>
          <p:cNvSpPr/>
          <p:nvPr/>
        </p:nvSpPr>
        <p:spPr>
          <a:xfrm>
            <a:off x="1039416" y="6207720"/>
            <a:ext cx="6749308" cy="584775"/>
          </a:xfrm>
          <a:prstGeom prst="rect">
            <a:avLst/>
          </a:prstGeom>
        </p:spPr>
        <p:txBody>
          <a:bodyPr wrap="square">
            <a:spAutoFit/>
          </a:bodyPr>
          <a:lstStyle/>
          <a:p>
            <a:pPr algn="ctr"/>
            <a:r>
              <a:rPr lang="en-GB" altLang="ko-KR" sz="1600" b="1" dirty="0"/>
              <a:t>Host a local market to sell their fruit </a:t>
            </a:r>
            <a:r>
              <a:rPr lang="en-GB" altLang="ko-KR" sz="1600" b="1" dirty="0" smtClean="0"/>
              <a:t>harvest </a:t>
            </a:r>
          </a:p>
          <a:p>
            <a:pPr algn="ctr"/>
            <a:r>
              <a:rPr lang="en-GB" altLang="ko-KR" sz="1600" b="1" dirty="0" smtClean="0">
                <a:solidFill>
                  <a:schemeClr val="bg2">
                    <a:lumMod val="50000"/>
                  </a:schemeClr>
                </a:solidFill>
              </a:rPr>
              <a:t>(</a:t>
            </a:r>
            <a:r>
              <a:rPr lang="ko-KR" altLang="en-US" sz="1600" b="1" dirty="0" smtClean="0">
                <a:solidFill>
                  <a:schemeClr val="bg2">
                    <a:lumMod val="50000"/>
                  </a:schemeClr>
                </a:solidFill>
              </a:rPr>
              <a:t>생산자</a:t>
            </a:r>
            <a:r>
              <a:rPr lang="en-US" altLang="ko-KR" sz="1600" b="1" dirty="0" smtClean="0">
                <a:solidFill>
                  <a:schemeClr val="bg2">
                    <a:lumMod val="50000"/>
                  </a:schemeClr>
                </a:solidFill>
              </a:rPr>
              <a:t>-</a:t>
            </a:r>
            <a:r>
              <a:rPr lang="ko-KR" altLang="en-US" sz="1600" b="1" dirty="0" smtClean="0">
                <a:solidFill>
                  <a:schemeClr val="bg2">
                    <a:lumMod val="50000"/>
                  </a:schemeClr>
                </a:solidFill>
              </a:rPr>
              <a:t>소비자간 직접적 </a:t>
            </a:r>
            <a:r>
              <a:rPr lang="ko-KR" altLang="en-US" sz="1600" b="1" dirty="0" err="1" smtClean="0">
                <a:solidFill>
                  <a:schemeClr val="bg2">
                    <a:lumMod val="50000"/>
                  </a:schemeClr>
                </a:solidFill>
              </a:rPr>
              <a:t>수확물</a:t>
            </a:r>
            <a:r>
              <a:rPr lang="ko-KR" altLang="en-US" sz="1600" b="1" dirty="0" smtClean="0">
                <a:solidFill>
                  <a:schemeClr val="bg2">
                    <a:lumMod val="50000"/>
                  </a:schemeClr>
                </a:solidFill>
              </a:rPr>
              <a:t> 판매</a:t>
            </a:r>
            <a:r>
              <a:rPr lang="en-US" altLang="ko-KR" sz="1600" b="1" dirty="0" smtClean="0">
                <a:solidFill>
                  <a:schemeClr val="bg2">
                    <a:lumMod val="50000"/>
                  </a:schemeClr>
                </a:solidFill>
              </a:rPr>
              <a:t>)</a:t>
            </a:r>
            <a:endParaRPr lang="en-GB" altLang="ko-KR" sz="1600" b="1" dirty="0">
              <a:solidFill>
                <a:schemeClr val="bg2">
                  <a:lumMod val="50000"/>
                </a:schemeClr>
              </a:solidFill>
            </a:endParaRPr>
          </a:p>
        </p:txBody>
      </p:sp>
      <p:sp>
        <p:nvSpPr>
          <p:cNvPr id="3" name="직사각형 2"/>
          <p:cNvSpPr/>
          <p:nvPr/>
        </p:nvSpPr>
        <p:spPr>
          <a:xfrm>
            <a:off x="1039416" y="3509516"/>
            <a:ext cx="7375109" cy="584775"/>
          </a:xfrm>
          <a:prstGeom prst="rect">
            <a:avLst/>
          </a:prstGeom>
        </p:spPr>
        <p:txBody>
          <a:bodyPr wrap="square">
            <a:spAutoFit/>
          </a:bodyPr>
          <a:lstStyle/>
          <a:p>
            <a:r>
              <a:rPr lang="en-US" altLang="ko-KR" sz="1600" b="1" dirty="0" smtClean="0"/>
              <a:t>Arrange monthly meeting </a:t>
            </a:r>
            <a:r>
              <a:rPr lang="en-US" altLang="ko-KR" sz="1600" b="1" dirty="0" smtClean="0">
                <a:solidFill>
                  <a:schemeClr val="bg2">
                    <a:lumMod val="50000"/>
                  </a:schemeClr>
                </a:solidFill>
              </a:rPr>
              <a:t>(</a:t>
            </a:r>
            <a:r>
              <a:rPr lang="ko-KR" altLang="en-US" sz="1600" b="1" dirty="0" smtClean="0">
                <a:solidFill>
                  <a:schemeClr val="bg2">
                    <a:lumMod val="50000"/>
                  </a:schemeClr>
                </a:solidFill>
              </a:rPr>
              <a:t>월례회의 진행</a:t>
            </a:r>
            <a:r>
              <a:rPr lang="en-US" altLang="ko-KR" sz="1600" b="1" dirty="0" smtClean="0">
                <a:solidFill>
                  <a:schemeClr val="bg2">
                    <a:lumMod val="50000"/>
                  </a:schemeClr>
                </a:solidFill>
              </a:rPr>
              <a:t>)</a:t>
            </a:r>
            <a:r>
              <a:rPr lang="en-US" altLang="ko-KR" sz="1600" b="1" dirty="0" smtClean="0"/>
              <a:t>: </a:t>
            </a:r>
          </a:p>
          <a:p>
            <a:r>
              <a:rPr lang="en-GB" altLang="ko-KR" sz="1600" b="1" dirty="0" smtClean="0"/>
              <a:t>                  Discuss </a:t>
            </a:r>
            <a:r>
              <a:rPr lang="en-GB" altLang="ko-KR" sz="1600" b="1" dirty="0"/>
              <a:t>current activities and future endeavours and </a:t>
            </a:r>
            <a:r>
              <a:rPr lang="en-GB" altLang="ko-KR" sz="1600" b="1" dirty="0" smtClean="0"/>
              <a:t>events</a:t>
            </a:r>
          </a:p>
        </p:txBody>
      </p:sp>
      <p:sp>
        <p:nvSpPr>
          <p:cNvPr id="17" name="제목 3"/>
          <p:cNvSpPr txBox="1">
            <a:spLocks/>
          </p:cNvSpPr>
          <p:nvPr/>
        </p:nvSpPr>
        <p:spPr bwMode="auto">
          <a:xfrm>
            <a:off x="246062" y="95250"/>
            <a:ext cx="6748281"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92D050"/>
                </a:solidFill>
                <a:latin typeface="+mj-lt"/>
              </a:rPr>
              <a:t>Social Impact </a:t>
            </a:r>
            <a:r>
              <a:rPr lang="ko-KR" altLang="en-US" sz="2800" b="1" dirty="0" smtClean="0">
                <a:solidFill>
                  <a:schemeClr val="bg2">
                    <a:lumMod val="50000"/>
                  </a:schemeClr>
                </a:solidFill>
                <a:latin typeface="+mj-lt"/>
              </a:rPr>
              <a:t>사</a:t>
            </a:r>
            <a:r>
              <a:rPr lang="ko-KR" altLang="en-US" sz="2800" b="1" dirty="0">
                <a:solidFill>
                  <a:schemeClr val="bg2">
                    <a:lumMod val="50000"/>
                  </a:schemeClr>
                </a:solidFill>
                <a:latin typeface="+mj-lt"/>
              </a:rPr>
              <a:t>회</a:t>
            </a:r>
            <a:r>
              <a:rPr lang="ko-KR" altLang="en-US" sz="2800" b="1" dirty="0" smtClean="0">
                <a:solidFill>
                  <a:schemeClr val="bg2">
                    <a:lumMod val="50000"/>
                  </a:schemeClr>
                </a:solidFill>
                <a:latin typeface="+mj-lt"/>
              </a:rPr>
              <a:t>적 효과</a:t>
            </a:r>
            <a:endParaRPr lang="ko-KR" altLang="en-US" sz="2400" b="1" dirty="0">
              <a:solidFill>
                <a:schemeClr val="bg2">
                  <a:lumMod val="50000"/>
                </a:schemeClr>
              </a:solidFill>
              <a:latin typeface="+mj-lt"/>
            </a:endParaRPr>
          </a:p>
        </p:txBody>
      </p:sp>
    </p:spTree>
    <p:extLst>
      <p:ext uri="{BB962C8B-B14F-4D97-AF65-F5344CB8AC3E}">
        <p14:creationId xmlns:p14="http://schemas.microsoft.com/office/powerpoint/2010/main" val="356568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rot="16200000">
            <a:off x="4548766" y="-3659718"/>
            <a:ext cx="51143" cy="9144001"/>
            <a:chOff x="-12855" y="-1"/>
            <a:chExt cx="192367" cy="6858002"/>
          </a:xfrm>
        </p:grpSpPr>
        <p:sp>
          <p:nvSpPr>
            <p:cNvPr id="6" name="직사각형 5"/>
            <p:cNvSpPr/>
            <p:nvPr/>
          </p:nvSpPr>
          <p:spPr>
            <a:xfrm rot="5400000">
              <a:off x="-884720" y="5794078"/>
              <a:ext cx="1935788" cy="19205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nvGrpSpPr>
            <p:cNvPr id="7" name="그룹 6"/>
            <p:cNvGrpSpPr/>
            <p:nvPr/>
          </p:nvGrpSpPr>
          <p:grpSpPr>
            <a:xfrm rot="5400000">
              <a:off x="-2747220" y="2734519"/>
              <a:ext cx="5661251" cy="192212"/>
              <a:chOff x="-9098" y="2324852"/>
              <a:chExt cx="9159599" cy="2061960"/>
            </a:xfrm>
            <a:effectLst/>
          </p:grpSpPr>
          <p:sp>
            <p:nvSpPr>
              <p:cNvPr id="8" name="직사각형 7"/>
              <p:cNvSpPr/>
              <p:nvPr/>
            </p:nvSpPr>
            <p:spPr>
              <a:xfrm>
                <a:off x="6018501" y="2326513"/>
                <a:ext cx="3132000" cy="206029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9" name="직사각형 8"/>
              <p:cNvSpPr/>
              <p:nvPr/>
            </p:nvSpPr>
            <p:spPr>
              <a:xfrm>
                <a:off x="2997166" y="2324852"/>
                <a:ext cx="3132000" cy="2060299"/>
              </a:xfrm>
              <a:prstGeom prst="rect">
                <a:avLst/>
              </a:pr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sp>
            <p:nvSpPr>
              <p:cNvPr id="10" name="직사각형 9"/>
              <p:cNvSpPr/>
              <p:nvPr/>
            </p:nvSpPr>
            <p:spPr>
              <a:xfrm>
                <a:off x="-9098" y="2328177"/>
                <a:ext cx="3916868" cy="2056973"/>
              </a:xfrm>
              <a:prstGeom prst="rect">
                <a:avLst/>
              </a:prstGeom>
              <a:solidFill>
                <a:srgbClr val="6FCC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00" dirty="0">
                  <a:ln>
                    <a:solidFill>
                      <a:prstClr val="white">
                        <a:alpha val="5000"/>
                      </a:prstClr>
                    </a:solidFill>
                  </a:ln>
                  <a:solidFill>
                    <a:prstClr val="white"/>
                  </a:solidFill>
                  <a:effectLst>
                    <a:outerShdw blurRad="63500" algn="ctr" rotWithShape="0">
                      <a:prstClr val="black">
                        <a:alpha val="68000"/>
                      </a:prstClr>
                    </a:outerShdw>
                  </a:effectLst>
                  <a:latin typeface="-윤고딕350" panose="02030504000101010101" pitchFamily="18" charset="-127"/>
                  <a:ea typeface="-윤고딕350" panose="02030504000101010101" pitchFamily="18" charset="-127"/>
                </a:endParaRPr>
              </a:p>
            </p:txBody>
          </p:sp>
        </p:grpSp>
      </p:grpSp>
      <p:sp>
        <p:nvSpPr>
          <p:cNvPr id="2" name="직사각형 1"/>
          <p:cNvSpPr/>
          <p:nvPr/>
        </p:nvSpPr>
        <p:spPr>
          <a:xfrm>
            <a:off x="156243" y="953402"/>
            <a:ext cx="7526670" cy="400110"/>
          </a:xfrm>
          <a:prstGeom prst="rect">
            <a:avLst/>
          </a:prstGeom>
        </p:spPr>
        <p:txBody>
          <a:bodyPr wrap="square">
            <a:spAutoFit/>
          </a:bodyPr>
          <a:lstStyle/>
          <a:p>
            <a:r>
              <a:rPr lang="en-GB" altLang="ko-KR" sz="2000" b="1" dirty="0"/>
              <a:t>Improved economic </a:t>
            </a:r>
            <a:r>
              <a:rPr lang="en-GB" altLang="ko-KR" sz="2000" b="1" dirty="0" smtClean="0"/>
              <a:t>opportunities </a:t>
            </a:r>
            <a:r>
              <a:rPr lang="en-GB" altLang="ko-KR" b="1" dirty="0" smtClean="0">
                <a:solidFill>
                  <a:schemeClr val="bg2">
                    <a:lumMod val="50000"/>
                  </a:schemeClr>
                </a:solidFill>
              </a:rPr>
              <a:t>(</a:t>
            </a:r>
            <a:r>
              <a:rPr lang="ko-KR" altLang="en-US" b="1" dirty="0" smtClean="0">
                <a:solidFill>
                  <a:schemeClr val="bg2">
                    <a:lumMod val="50000"/>
                  </a:schemeClr>
                </a:solidFill>
              </a:rPr>
              <a:t>경제적 효과 증대</a:t>
            </a:r>
            <a:r>
              <a:rPr lang="en-US" altLang="ko-KR" b="1" dirty="0" smtClean="0">
                <a:solidFill>
                  <a:schemeClr val="bg2">
                    <a:lumMod val="50000"/>
                  </a:schemeClr>
                </a:solidFill>
              </a:rPr>
              <a:t>)</a:t>
            </a:r>
            <a:endParaRPr lang="ko-KR" altLang="en-US" dirty="0">
              <a:solidFill>
                <a:schemeClr val="bg2">
                  <a:lumMod val="50000"/>
                </a:schemeClr>
              </a:solidFill>
            </a:endParaRPr>
          </a:p>
        </p:txBody>
      </p:sp>
      <p:sp>
        <p:nvSpPr>
          <p:cNvPr id="3" name="직사각형 2"/>
          <p:cNvSpPr/>
          <p:nvPr/>
        </p:nvSpPr>
        <p:spPr>
          <a:xfrm>
            <a:off x="568355" y="1412776"/>
            <a:ext cx="8345163" cy="1323439"/>
          </a:xfrm>
          <a:prstGeom prst="rect">
            <a:avLst/>
          </a:prstGeom>
        </p:spPr>
        <p:txBody>
          <a:bodyPr wrap="square">
            <a:spAutoFit/>
          </a:bodyPr>
          <a:lstStyle/>
          <a:p>
            <a:r>
              <a:rPr lang="en-GB" altLang="ko-KR" b="1" dirty="0" smtClean="0"/>
              <a:t>Fruit tree cultivation: Sea </a:t>
            </a:r>
            <a:r>
              <a:rPr lang="en-GB" altLang="ko-KR" b="1" dirty="0"/>
              <a:t>buckthorn and black </a:t>
            </a:r>
            <a:r>
              <a:rPr lang="en-GB" altLang="ko-KR" b="1" dirty="0" smtClean="0"/>
              <a:t>currant </a:t>
            </a:r>
            <a:r>
              <a:rPr lang="en-GB" altLang="ko-KR" sz="1600" b="1" dirty="0" smtClean="0">
                <a:solidFill>
                  <a:schemeClr val="bg2">
                    <a:lumMod val="50000"/>
                  </a:schemeClr>
                </a:solidFill>
              </a:rPr>
              <a:t>(</a:t>
            </a:r>
            <a:r>
              <a:rPr lang="ko-KR" altLang="en-US" sz="1600" b="1" dirty="0" smtClean="0">
                <a:solidFill>
                  <a:schemeClr val="bg2">
                    <a:lumMod val="50000"/>
                  </a:schemeClr>
                </a:solidFill>
              </a:rPr>
              <a:t>유실수 재배</a:t>
            </a:r>
            <a:r>
              <a:rPr lang="en-US" altLang="ko-KR" sz="1600" b="1" dirty="0">
                <a:solidFill>
                  <a:schemeClr val="bg2">
                    <a:lumMod val="50000"/>
                  </a:schemeClr>
                </a:solidFill>
              </a:rPr>
              <a:t>)</a:t>
            </a:r>
            <a:r>
              <a:rPr lang="en-GB" altLang="ko-KR" sz="1600" b="1" dirty="0" smtClean="0">
                <a:solidFill>
                  <a:schemeClr val="bg2">
                    <a:lumMod val="50000"/>
                  </a:schemeClr>
                </a:solidFill>
              </a:rPr>
              <a:t> </a:t>
            </a:r>
          </a:p>
          <a:p>
            <a:r>
              <a:rPr lang="en-GB" altLang="ko-KR" b="1" dirty="0"/>
              <a:t>Raising </a:t>
            </a:r>
            <a:r>
              <a:rPr lang="en-US" altLang="ko-KR" b="1" dirty="0" smtClean="0"/>
              <a:t>tree </a:t>
            </a:r>
            <a:r>
              <a:rPr lang="en-GB" altLang="ko-KR" b="1" dirty="0" smtClean="0"/>
              <a:t>saplings and harvesting crops </a:t>
            </a:r>
            <a:r>
              <a:rPr lang="en-GB" altLang="ko-KR" sz="1600" b="1" dirty="0" smtClean="0">
                <a:solidFill>
                  <a:schemeClr val="bg2">
                    <a:lumMod val="50000"/>
                  </a:schemeClr>
                </a:solidFill>
              </a:rPr>
              <a:t>(</a:t>
            </a:r>
            <a:r>
              <a:rPr lang="ko-KR" altLang="en-US" sz="1600" b="1" dirty="0" err="1" smtClean="0">
                <a:solidFill>
                  <a:schemeClr val="bg2">
                    <a:lumMod val="50000"/>
                  </a:schemeClr>
                </a:solidFill>
              </a:rPr>
              <a:t>양묘</a:t>
            </a:r>
            <a:r>
              <a:rPr lang="ko-KR" altLang="en-US" sz="1600" b="1" dirty="0" smtClean="0">
                <a:solidFill>
                  <a:schemeClr val="bg2">
                    <a:lumMod val="50000"/>
                  </a:schemeClr>
                </a:solidFill>
              </a:rPr>
              <a:t> 및 농작물 생산</a:t>
            </a:r>
            <a:r>
              <a:rPr lang="en-US" altLang="ko-KR" sz="1600" b="1" dirty="0" smtClean="0">
                <a:solidFill>
                  <a:schemeClr val="bg2">
                    <a:lumMod val="50000"/>
                  </a:schemeClr>
                </a:solidFill>
              </a:rPr>
              <a:t>)</a:t>
            </a:r>
            <a:endParaRPr lang="en-GB" altLang="ko-KR" sz="1600" b="1" dirty="0" smtClean="0">
              <a:solidFill>
                <a:schemeClr val="bg2">
                  <a:lumMod val="50000"/>
                </a:schemeClr>
              </a:solidFill>
            </a:endParaRPr>
          </a:p>
          <a:p>
            <a:endParaRPr lang="en-GB" altLang="ko-KR" sz="800" b="1" dirty="0" smtClean="0"/>
          </a:p>
          <a:p>
            <a:r>
              <a:rPr lang="en-GB" altLang="ko-KR" b="1" dirty="0" smtClean="0"/>
              <a:t>All </a:t>
            </a:r>
            <a:r>
              <a:rPr lang="en-GB" altLang="ko-KR" b="1" dirty="0"/>
              <a:t>profit earned from these sales will be retained by the </a:t>
            </a:r>
            <a:r>
              <a:rPr lang="en-GB" altLang="ko-KR" b="1" dirty="0" smtClean="0"/>
              <a:t>locals </a:t>
            </a:r>
          </a:p>
          <a:p>
            <a:pPr algn="ctr"/>
            <a:r>
              <a:rPr lang="en-GB" altLang="ko-KR" sz="1600" b="1" dirty="0" smtClean="0">
                <a:solidFill>
                  <a:schemeClr val="bg2">
                    <a:lumMod val="50000"/>
                  </a:schemeClr>
                </a:solidFill>
              </a:rPr>
              <a:t>(</a:t>
            </a:r>
            <a:r>
              <a:rPr lang="ko-KR" altLang="en-US" sz="1600" b="1" dirty="0" err="1" smtClean="0">
                <a:solidFill>
                  <a:schemeClr val="bg2">
                    <a:lumMod val="50000"/>
                  </a:schemeClr>
                </a:solidFill>
              </a:rPr>
              <a:t>수확물</a:t>
            </a:r>
            <a:r>
              <a:rPr lang="ko-KR" altLang="en-US" sz="1600" b="1" dirty="0" smtClean="0">
                <a:solidFill>
                  <a:schemeClr val="bg2">
                    <a:lumMod val="50000"/>
                  </a:schemeClr>
                </a:solidFill>
              </a:rPr>
              <a:t> 판매를 통해 얻어진 소득은 지역민들에게 돌아갑니다</a:t>
            </a:r>
            <a:r>
              <a:rPr lang="en-GB" altLang="ko-KR" sz="1600" b="1" dirty="0" smtClean="0">
                <a:solidFill>
                  <a:schemeClr val="bg2">
                    <a:lumMod val="50000"/>
                  </a:schemeClr>
                </a:solidFill>
              </a:rPr>
              <a:t>)</a:t>
            </a:r>
            <a:endParaRPr lang="ko-KR" altLang="en-US" sz="1600" b="1" dirty="0">
              <a:solidFill>
                <a:schemeClr val="bg2">
                  <a:lumMod val="50000"/>
                </a:schemeClr>
              </a:solidFill>
            </a:endParaRPr>
          </a:p>
        </p:txBody>
      </p:sp>
      <p:grpSp>
        <p:nvGrpSpPr>
          <p:cNvPr id="19" name="그룹 18"/>
          <p:cNvGrpSpPr/>
          <p:nvPr/>
        </p:nvGrpSpPr>
        <p:grpSpPr>
          <a:xfrm>
            <a:off x="4586515" y="2948161"/>
            <a:ext cx="3729901" cy="3647500"/>
            <a:chOff x="5159830" y="2948161"/>
            <a:chExt cx="3729901" cy="3647500"/>
          </a:xfrm>
        </p:grpSpPr>
        <p:pic>
          <p:nvPicPr>
            <p:cNvPr id="12" name="그림 11" descr="C:\Users\USER\Desktop\8월 20일 차차르간 수확 2.JPG"/>
            <p:cNvPicPr/>
            <p:nvPr/>
          </p:nvPicPr>
          <p:blipFill>
            <a:blip r:embed="rId3" cstate="print"/>
            <a:srcRect/>
            <a:stretch>
              <a:fillRect/>
            </a:stretch>
          </p:blipFill>
          <p:spPr bwMode="auto">
            <a:xfrm>
              <a:off x="6794297" y="4907260"/>
              <a:ext cx="2085483" cy="1688401"/>
            </a:xfrm>
            <a:prstGeom prst="rect">
              <a:avLst/>
            </a:prstGeom>
            <a:ln>
              <a:noFill/>
            </a:ln>
            <a:effectLst>
              <a:innerShdw blurRad="114300">
                <a:prstClr val="black"/>
              </a:innerShdw>
            </a:effectLst>
          </p:spPr>
        </p:pic>
        <p:pic>
          <p:nvPicPr>
            <p:cNvPr id="15" name="그림 14" descr="G80-1"/>
            <p:cNvPicPr/>
            <p:nvPr/>
          </p:nvPicPr>
          <p:blipFill>
            <a:blip r:embed="rId4" cstate="print"/>
            <a:srcRect/>
            <a:stretch>
              <a:fillRect/>
            </a:stretch>
          </p:blipFill>
          <p:spPr bwMode="auto">
            <a:xfrm>
              <a:off x="5490638" y="2948161"/>
              <a:ext cx="3399093" cy="1920999"/>
            </a:xfrm>
            <a:prstGeom prst="rect">
              <a:avLst/>
            </a:prstGeom>
            <a:noFill/>
            <a:ln w="9525">
              <a:noFill/>
              <a:miter lim="800000"/>
              <a:headEnd/>
              <a:tailEnd/>
            </a:ln>
            <a:effectLst>
              <a:innerShdw blurRad="114300">
                <a:prstClr val="black"/>
              </a:innerShdw>
            </a:effectLst>
          </p:spPr>
        </p:pic>
        <p:sp>
          <p:nvSpPr>
            <p:cNvPr id="16" name="직사각형 15"/>
            <p:cNvSpPr/>
            <p:nvPr/>
          </p:nvSpPr>
          <p:spPr>
            <a:xfrm>
              <a:off x="5159830" y="4991968"/>
              <a:ext cx="1597810" cy="584775"/>
            </a:xfrm>
            <a:prstGeom prst="rect">
              <a:avLst/>
            </a:prstGeom>
          </p:spPr>
          <p:txBody>
            <a:bodyPr wrap="none">
              <a:spAutoFit/>
            </a:bodyPr>
            <a:lstStyle/>
            <a:p>
              <a:pPr algn="ctr"/>
              <a:r>
                <a:rPr lang="en-GB" altLang="ko-KR" sz="1600" b="1" dirty="0"/>
                <a:t>Sea </a:t>
              </a:r>
              <a:r>
                <a:rPr lang="en-GB" altLang="ko-KR" sz="1600" b="1" dirty="0" smtClean="0"/>
                <a:t>buckthorn</a:t>
              </a:r>
            </a:p>
            <a:p>
              <a:pPr algn="ctr"/>
              <a:r>
                <a:rPr lang="en-GB" altLang="ko-KR" sz="1600" b="1" dirty="0" smtClean="0"/>
                <a:t>(</a:t>
              </a:r>
              <a:r>
                <a:rPr lang="ko-KR" altLang="en-US" sz="1600" b="1" dirty="0" err="1" smtClean="0"/>
                <a:t>차차르간</a:t>
              </a:r>
              <a:r>
                <a:rPr lang="en-US" altLang="ko-KR" sz="1600" b="1" dirty="0" smtClean="0"/>
                <a:t>)</a:t>
              </a:r>
              <a:endParaRPr lang="en-GB" altLang="ko-KR" sz="1600" b="1" dirty="0"/>
            </a:p>
          </p:txBody>
        </p:sp>
      </p:grpSp>
      <p:grpSp>
        <p:nvGrpSpPr>
          <p:cNvPr id="18" name="그룹 17"/>
          <p:cNvGrpSpPr/>
          <p:nvPr/>
        </p:nvGrpSpPr>
        <p:grpSpPr>
          <a:xfrm>
            <a:off x="713019" y="2926532"/>
            <a:ext cx="3585464" cy="3692201"/>
            <a:chOff x="462830" y="2926532"/>
            <a:chExt cx="3585464" cy="3692201"/>
          </a:xfrm>
        </p:grpSpPr>
        <p:pic>
          <p:nvPicPr>
            <p:cNvPr id="13" name="그림 12" descr="C:\Users\USER\Desktop\7월 8일 우흐린 누드 수확.JPG"/>
            <p:cNvPicPr/>
            <p:nvPr/>
          </p:nvPicPr>
          <p:blipFill>
            <a:blip r:embed="rId5" cstate="print"/>
            <a:srcRect/>
            <a:stretch>
              <a:fillRect/>
            </a:stretch>
          </p:blipFill>
          <p:spPr bwMode="auto">
            <a:xfrm>
              <a:off x="1933104" y="4907260"/>
              <a:ext cx="2114014" cy="1711473"/>
            </a:xfrm>
            <a:prstGeom prst="rect">
              <a:avLst/>
            </a:prstGeom>
            <a:ln>
              <a:noFill/>
            </a:ln>
            <a:effectLst>
              <a:innerShdw blurRad="114300">
                <a:prstClr val="black"/>
              </a:innerShdw>
            </a:effectLst>
          </p:spPr>
        </p:pic>
        <p:pic>
          <p:nvPicPr>
            <p:cNvPr id="14" name="그림 13" descr="C:\Users\USER\Desktop\K-8.png"/>
            <p:cNvPicPr/>
            <p:nvPr/>
          </p:nvPicPr>
          <p:blipFill>
            <a:blip r:embed="rId6" cstate="print"/>
            <a:srcRect/>
            <a:stretch>
              <a:fillRect/>
            </a:stretch>
          </p:blipFill>
          <p:spPr bwMode="auto">
            <a:xfrm>
              <a:off x="630709" y="2926532"/>
              <a:ext cx="3417585" cy="1930300"/>
            </a:xfrm>
            <a:prstGeom prst="rect">
              <a:avLst/>
            </a:prstGeom>
            <a:noFill/>
            <a:ln w="9525">
              <a:noFill/>
              <a:miter lim="800000"/>
              <a:headEnd/>
              <a:tailEnd/>
            </a:ln>
            <a:effectLst>
              <a:innerShdw blurRad="114300">
                <a:prstClr val="black"/>
              </a:innerShdw>
            </a:effectLst>
          </p:spPr>
        </p:pic>
        <p:sp>
          <p:nvSpPr>
            <p:cNvPr id="17" name="직사각형 16"/>
            <p:cNvSpPr/>
            <p:nvPr/>
          </p:nvSpPr>
          <p:spPr>
            <a:xfrm>
              <a:off x="462830" y="4980959"/>
              <a:ext cx="1470274" cy="584775"/>
            </a:xfrm>
            <a:prstGeom prst="rect">
              <a:avLst/>
            </a:prstGeom>
          </p:spPr>
          <p:txBody>
            <a:bodyPr wrap="none">
              <a:spAutoFit/>
            </a:bodyPr>
            <a:lstStyle/>
            <a:p>
              <a:pPr algn="ctr"/>
              <a:r>
                <a:rPr lang="en-GB" altLang="ko-KR" sz="1600" b="1" dirty="0" smtClean="0"/>
                <a:t>Black currant</a:t>
              </a:r>
            </a:p>
            <a:p>
              <a:pPr algn="ctr"/>
              <a:r>
                <a:rPr lang="en-GB" altLang="ko-KR" sz="1600" b="1" dirty="0" smtClean="0"/>
                <a:t>(</a:t>
              </a:r>
              <a:r>
                <a:rPr lang="ko-KR" altLang="en-US" sz="1600" b="1" dirty="0" err="1" smtClean="0"/>
                <a:t>우흐린누드</a:t>
              </a:r>
              <a:r>
                <a:rPr lang="en-US" altLang="ko-KR" sz="1600" b="1" dirty="0" smtClean="0"/>
                <a:t>)</a:t>
              </a:r>
              <a:endParaRPr lang="en-GB" altLang="ko-KR" sz="1600" b="1" dirty="0"/>
            </a:p>
          </p:txBody>
        </p:sp>
      </p:grpSp>
      <p:sp>
        <p:nvSpPr>
          <p:cNvPr id="20" name="제목 3"/>
          <p:cNvSpPr txBox="1">
            <a:spLocks/>
          </p:cNvSpPr>
          <p:nvPr/>
        </p:nvSpPr>
        <p:spPr bwMode="auto">
          <a:xfrm>
            <a:off x="246062" y="95250"/>
            <a:ext cx="6748281"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chemeClr val="accent2"/>
                </a:solidFill>
                <a:latin typeface="+mj-lt"/>
              </a:rPr>
              <a:t>Economic Impact </a:t>
            </a:r>
            <a:r>
              <a:rPr lang="ko-KR" altLang="en-US" sz="2800" b="1" dirty="0" smtClean="0">
                <a:solidFill>
                  <a:schemeClr val="bg2">
                    <a:lumMod val="50000"/>
                  </a:schemeClr>
                </a:solidFill>
                <a:latin typeface="+mj-lt"/>
              </a:rPr>
              <a:t>경제적 효과</a:t>
            </a:r>
            <a:endParaRPr lang="ko-KR" altLang="en-US" sz="2400" b="1" dirty="0">
              <a:solidFill>
                <a:schemeClr val="bg2">
                  <a:lumMod val="50000"/>
                </a:schemeClr>
              </a:solidFill>
              <a:latin typeface="+mj-lt"/>
            </a:endParaRPr>
          </a:p>
        </p:txBody>
      </p:sp>
    </p:spTree>
    <p:extLst>
      <p:ext uri="{BB962C8B-B14F-4D97-AF65-F5344CB8AC3E}">
        <p14:creationId xmlns:p14="http://schemas.microsoft.com/office/powerpoint/2010/main" val="3832881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3"/>
          <p:cNvSpPr txBox="1">
            <a:spLocks/>
          </p:cNvSpPr>
          <p:nvPr/>
        </p:nvSpPr>
        <p:spPr bwMode="auto">
          <a:xfrm>
            <a:off x="246062" y="95250"/>
            <a:ext cx="6748281"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endParaRPr lang="ko-KR" altLang="en-US" sz="2400" b="1" dirty="0"/>
          </a:p>
        </p:txBody>
      </p:sp>
      <p:pic>
        <p:nvPicPr>
          <p:cNvPr id="4097" name="Picture 1" descr="C:\Users\조민성\Desktop\테라시아_전략리포트.png"/>
          <p:cNvPicPr>
            <a:picLocks noChangeAspect="1" noChangeArrowheads="1"/>
          </p:cNvPicPr>
          <p:nvPr/>
        </p:nvPicPr>
        <p:blipFill>
          <a:blip r:embed="rId3"/>
          <a:srcRect/>
          <a:stretch>
            <a:fillRect/>
          </a:stretch>
        </p:blipFill>
        <p:spPr bwMode="auto">
          <a:xfrm>
            <a:off x="0" y="980728"/>
            <a:ext cx="9144000" cy="5760640"/>
          </a:xfrm>
          <a:prstGeom prst="rect">
            <a:avLst/>
          </a:prstGeom>
          <a:noFill/>
        </p:spPr>
      </p:pic>
      <p:sp>
        <p:nvSpPr>
          <p:cNvPr id="6" name="직사각형 5"/>
          <p:cNvSpPr/>
          <p:nvPr/>
        </p:nvSpPr>
        <p:spPr>
          <a:xfrm>
            <a:off x="35496" y="-27384"/>
            <a:ext cx="5958491" cy="954107"/>
          </a:xfrm>
          <a:prstGeom prst="rect">
            <a:avLst/>
          </a:prstGeom>
        </p:spPr>
        <p:txBody>
          <a:bodyPr wrap="none">
            <a:spAutoFit/>
          </a:bodyPr>
          <a:lstStyle/>
          <a:p>
            <a:r>
              <a:rPr kumimoji="1" lang="en-US" altLang="ko-KR" sz="2800" b="1" dirty="0" smtClean="0">
                <a:solidFill>
                  <a:schemeClr val="accent1">
                    <a:lumMod val="75000"/>
                  </a:schemeClr>
                </a:solidFill>
                <a:latin typeface="+mj-lt"/>
                <a:ea typeface="굴림" charset="-127"/>
              </a:rPr>
              <a:t>‘</a:t>
            </a:r>
            <a:r>
              <a:rPr kumimoji="1" lang="en-US" altLang="ko-KR" sz="2800" b="1" dirty="0" err="1" smtClean="0">
                <a:solidFill>
                  <a:schemeClr val="accent1">
                    <a:lumMod val="75000"/>
                  </a:schemeClr>
                </a:solidFill>
                <a:latin typeface="+mj-lt"/>
                <a:ea typeface="굴림" charset="-127"/>
              </a:rPr>
              <a:t>TerrAsia</a:t>
            </a:r>
            <a:r>
              <a:rPr kumimoji="1" lang="en-US" altLang="ko-KR" sz="2800" b="1" dirty="0" smtClean="0">
                <a:solidFill>
                  <a:schemeClr val="accent1">
                    <a:lumMod val="75000"/>
                  </a:schemeClr>
                </a:solidFill>
                <a:latin typeface="+mj-lt"/>
                <a:ea typeface="굴림" charset="-127"/>
              </a:rPr>
              <a:t>’ Project</a:t>
            </a:r>
          </a:p>
          <a:p>
            <a:r>
              <a:rPr kumimoji="1" lang="en-US" altLang="ko-KR" sz="2800" b="1" dirty="0" smtClean="0">
                <a:solidFill>
                  <a:schemeClr val="accent1">
                    <a:lumMod val="75000"/>
                  </a:schemeClr>
                </a:solidFill>
                <a:latin typeface="+mj-lt"/>
                <a:ea typeface="굴림" charset="-127"/>
              </a:rPr>
              <a:t> </a:t>
            </a:r>
            <a:r>
              <a:rPr kumimoji="1" lang="en-US" altLang="ko-KR" sz="2800" b="1" dirty="0" err="1" smtClean="0">
                <a:solidFill>
                  <a:schemeClr val="accent1">
                    <a:lumMod val="75000"/>
                  </a:schemeClr>
                </a:solidFill>
                <a:latin typeface="+mj-lt"/>
                <a:ea typeface="굴림" charset="-127"/>
              </a:rPr>
              <a:t>Gan’s</a:t>
            </a:r>
            <a:r>
              <a:rPr kumimoji="1" lang="en-US" altLang="ko-KR" sz="2800" b="1" dirty="0" smtClean="0">
                <a:solidFill>
                  <a:schemeClr val="accent1">
                    <a:lumMod val="75000"/>
                  </a:schemeClr>
                </a:solidFill>
                <a:latin typeface="+mj-lt"/>
                <a:ea typeface="굴림" charset="-127"/>
              </a:rPr>
              <a:t> Model Spreading Strategy </a:t>
            </a:r>
            <a:endParaRPr kumimoji="1" lang="ko-KR" altLang="en-US" sz="2800" b="1" dirty="0" smtClean="0">
              <a:solidFill>
                <a:schemeClr val="accent1">
                  <a:lumMod val="75000"/>
                </a:schemeClr>
              </a:solidFill>
              <a:latin typeface="+mj-lt"/>
              <a:ea typeface="굴림" charset="-127"/>
            </a:endParaRPr>
          </a:p>
        </p:txBody>
      </p:sp>
    </p:spTree>
    <p:extLst>
      <p:ext uri="{BB962C8B-B14F-4D97-AF65-F5344CB8AC3E}">
        <p14:creationId xmlns:p14="http://schemas.microsoft.com/office/powerpoint/2010/main" val="1368695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2"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3"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4"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8"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The Average Temperature of the Earth</a:t>
            </a:r>
            <a:endParaRPr lang="ko-KR" altLang="en-US" sz="2800" b="1" dirty="0"/>
          </a:p>
        </p:txBody>
      </p:sp>
      <p:sp>
        <p:nvSpPr>
          <p:cNvPr id="19" name="내용 개체 틀 4"/>
          <p:cNvSpPr txBox="1">
            <a:spLocks/>
          </p:cNvSpPr>
          <p:nvPr/>
        </p:nvSpPr>
        <p:spPr bwMode="auto">
          <a:xfrm>
            <a:off x="587375" y="1571625"/>
            <a:ext cx="8056563" cy="4525963"/>
          </a:xfrm>
          <a:prstGeom prst="rect">
            <a:avLst/>
          </a:prstGeom>
        </p:spPr>
        <p:txBody>
          <a:bodyPr/>
          <a:lstStyle>
            <a:lvl1pPr marL="342900" indent="-342900" algn="l" rtl="0" eaLnBrk="0" fontAlgn="base" latinLnBrk="1" hangingPunct="0">
              <a:spcBef>
                <a:spcPct val="20000"/>
              </a:spcBef>
              <a:spcAft>
                <a:spcPct val="0"/>
              </a:spcAft>
              <a:buFont typeface="Arial" charset="0"/>
              <a:buChar char="•"/>
              <a:defRPr sz="3200" kern="1200">
                <a:solidFill>
                  <a:srgbClr val="404040"/>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rgbClr val="404040"/>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rgbClr val="404040"/>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rgbClr val="404040"/>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rgbClr val="404040"/>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charset="0"/>
              <a:buNone/>
              <a:defRPr/>
            </a:pPr>
            <a:r>
              <a:rPr lang="en-US" altLang="ko-KR" sz="2000" b="1" dirty="0" smtClean="0"/>
              <a:t>During the past 100 years, </a:t>
            </a:r>
          </a:p>
          <a:p>
            <a:pPr lvl="1">
              <a:buFont typeface="Arial" charset="0"/>
              <a:buNone/>
              <a:defRPr/>
            </a:pPr>
            <a:r>
              <a:rPr lang="en-US" altLang="ko-KR" sz="2000" b="1" dirty="0" smtClean="0"/>
              <a:t>Global annual average temperature has </a:t>
            </a:r>
          </a:p>
          <a:p>
            <a:pPr lvl="1">
              <a:buFont typeface="Arial" charset="0"/>
              <a:buNone/>
              <a:defRPr/>
            </a:pPr>
            <a:r>
              <a:rPr lang="en-US" altLang="ko-KR" sz="2000" b="1" dirty="0" smtClean="0"/>
              <a:t>been increased by Green House Gas Emission</a:t>
            </a:r>
          </a:p>
          <a:p>
            <a:pPr lvl="1">
              <a:buFont typeface="Arial" charset="0"/>
              <a:buNone/>
              <a:defRPr/>
            </a:pPr>
            <a:endParaRPr lang="en-US" altLang="ko-KR" sz="2000" b="1" dirty="0" smtClean="0"/>
          </a:p>
          <a:p>
            <a:pPr lvl="1">
              <a:buFont typeface="Arial" charset="0"/>
              <a:buNone/>
              <a:defRPr/>
            </a:pPr>
            <a:r>
              <a:rPr lang="en-US" altLang="ko-KR" sz="2000" b="1" dirty="0" smtClean="0"/>
              <a:t>      </a:t>
            </a:r>
          </a:p>
          <a:p>
            <a:pPr marL="457200" lvl="1" indent="0">
              <a:buFont typeface="Arial" charset="0"/>
              <a:buNone/>
              <a:defRPr/>
            </a:pPr>
            <a:r>
              <a:rPr lang="en-US" altLang="ko-KR" sz="2000" b="1" dirty="0">
                <a:solidFill>
                  <a:srgbClr val="FF0000"/>
                </a:solidFill>
              </a:rPr>
              <a:t> </a:t>
            </a:r>
            <a:r>
              <a:rPr lang="en-US" altLang="ko-KR" sz="2000" b="1" dirty="0" smtClean="0">
                <a:solidFill>
                  <a:srgbClr val="FF0000"/>
                </a:solidFill>
              </a:rPr>
              <a:t>          </a:t>
            </a:r>
          </a:p>
          <a:p>
            <a:pPr marL="457200" lvl="1" indent="0">
              <a:buFont typeface="Arial" charset="0"/>
              <a:buNone/>
              <a:defRPr/>
            </a:pPr>
            <a:r>
              <a:rPr lang="en-US" altLang="ko-KR" sz="3200" b="1" dirty="0" smtClean="0">
                <a:solidFill>
                  <a:srgbClr val="FF0000"/>
                </a:solidFill>
              </a:rPr>
              <a:t>          0.74</a:t>
            </a:r>
            <a:r>
              <a:rPr lang="ko-KR" altLang="en-US" sz="3200" b="1" dirty="0" smtClean="0">
                <a:solidFill>
                  <a:srgbClr val="FF0000"/>
                </a:solidFill>
              </a:rPr>
              <a:t>℃ </a:t>
            </a:r>
            <a:r>
              <a:rPr lang="en-US" altLang="ko-KR" sz="3200" b="1" dirty="0" smtClean="0">
                <a:solidFill>
                  <a:srgbClr val="FF0000"/>
                </a:solidFill>
              </a:rPr>
              <a:t>Increase </a:t>
            </a:r>
          </a:p>
          <a:p>
            <a:pPr marL="457200" lvl="1" indent="0">
              <a:buFont typeface="Arial" charset="0"/>
              <a:buNone/>
              <a:defRPr/>
            </a:pPr>
            <a:r>
              <a:rPr lang="en-US" altLang="ko-KR" sz="2000" b="1" dirty="0" smtClean="0">
                <a:solidFill>
                  <a:srgbClr val="FF0000"/>
                </a:solidFill>
              </a:rPr>
              <a:t>                      </a:t>
            </a:r>
            <a:r>
              <a:rPr lang="en-US" altLang="ko-KR" sz="2000" b="1" dirty="0" smtClean="0"/>
              <a:t>(IPCC,2007)</a:t>
            </a:r>
          </a:p>
          <a:p>
            <a:pPr marL="457200" lvl="1" indent="0">
              <a:buFont typeface="Arial" charset="0"/>
              <a:buNone/>
              <a:defRPr/>
            </a:pPr>
            <a:endParaRPr lang="en-US" altLang="ko-KR" sz="2000" b="1" dirty="0" smtClean="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446" y="1854200"/>
            <a:ext cx="135096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43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Documents and Settings\Administrator\My Documents\SAM_0528.JPG"/>
          <p:cNvPicPr>
            <a:picLocks noChangeAspect="1" noChangeArrowheads="1"/>
          </p:cNvPicPr>
          <p:nvPr/>
        </p:nvPicPr>
        <p:blipFill rotWithShape="1">
          <a:blip r:embed="rId3" cstate="print"/>
          <a:srcRect b="12727"/>
          <a:stretch/>
        </p:blipFill>
        <p:spPr bwMode="auto">
          <a:xfrm>
            <a:off x="0" y="0"/>
            <a:ext cx="9144000" cy="6858000"/>
          </a:xfrm>
          <a:prstGeom prst="rect">
            <a:avLst/>
          </a:prstGeom>
          <a:noFill/>
        </p:spPr>
      </p:pic>
      <p:pic>
        <p:nvPicPr>
          <p:cNvPr id="8" name="Picture 6" descr="G:\푸른아시아_영문로고JPG\En_GAN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제목 4"/>
          <p:cNvSpPr>
            <a:spLocks noGrp="1"/>
          </p:cNvSpPr>
          <p:nvPr>
            <p:ph type="ctrTitle"/>
          </p:nvPr>
        </p:nvSpPr>
        <p:spPr>
          <a:xfrm>
            <a:off x="35496" y="-27383"/>
            <a:ext cx="7772400" cy="720079"/>
          </a:xfrm>
        </p:spPr>
        <p:txBody>
          <a:bodyPr>
            <a:normAutofit/>
          </a:bodyPr>
          <a:lstStyle/>
          <a:p>
            <a:r>
              <a:rPr lang="en-US" altLang="ko-KR" sz="4000" b="1" dirty="0" smtClean="0">
                <a:solidFill>
                  <a:schemeClr val="bg2"/>
                </a:solidFill>
              </a:rPr>
              <a:t>Design our common future! </a:t>
            </a:r>
            <a:endParaRPr lang="ko-KR" altLang="en-US" sz="4000" b="1" dirty="0">
              <a:solidFill>
                <a:schemeClr val="bg2"/>
              </a:solidFill>
            </a:endParaRPr>
          </a:p>
        </p:txBody>
      </p:sp>
    </p:spTree>
    <p:extLst>
      <p:ext uri="{BB962C8B-B14F-4D97-AF65-F5344CB8AC3E}">
        <p14:creationId xmlns:p14="http://schemas.microsoft.com/office/powerpoint/2010/main" val="6408135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2"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3"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4"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pic>
        <p:nvPicPr>
          <p:cNvPr id="13" name="_x71794520" descr="EMB000010d8267c"/>
          <p:cNvPicPr>
            <a:picLocks noChangeAspect="1" noChangeArrowheads="1"/>
          </p:cNvPicPr>
          <p:nvPr/>
        </p:nvPicPr>
        <p:blipFill>
          <a:blip r:embed="rId3"/>
          <a:srcRect b="51973"/>
          <a:stretch>
            <a:fillRect/>
          </a:stretch>
        </p:blipFill>
        <p:spPr bwMode="auto">
          <a:xfrm>
            <a:off x="539750" y="2071679"/>
            <a:ext cx="3921552" cy="4438660"/>
          </a:xfrm>
          <a:prstGeom prst="rect">
            <a:avLst/>
          </a:prstGeom>
          <a:noFill/>
          <a:ln w="9525">
            <a:noFill/>
            <a:miter lim="800000"/>
            <a:headEnd/>
            <a:tailEnd/>
          </a:ln>
        </p:spPr>
      </p:pic>
      <p:pic>
        <p:nvPicPr>
          <p:cNvPr id="14" name="_x71794392" descr="EMB000010d8267c"/>
          <p:cNvPicPr>
            <a:picLocks noChangeAspect="1" noChangeArrowheads="1"/>
          </p:cNvPicPr>
          <p:nvPr/>
        </p:nvPicPr>
        <p:blipFill>
          <a:blip r:embed="rId3"/>
          <a:srcRect t="47679"/>
          <a:stretch>
            <a:fillRect/>
          </a:stretch>
        </p:blipFill>
        <p:spPr bwMode="auto">
          <a:xfrm>
            <a:off x="4570415" y="2001553"/>
            <a:ext cx="4131984" cy="4811997"/>
          </a:xfrm>
          <a:prstGeom prst="rect">
            <a:avLst/>
          </a:prstGeom>
          <a:noFill/>
          <a:ln w="9525">
            <a:noFill/>
            <a:miter lim="800000"/>
            <a:headEnd/>
            <a:tailEnd/>
          </a:ln>
        </p:spPr>
      </p:pic>
      <p:pic>
        <p:nvPicPr>
          <p:cNvPr id="15" name="_x71817416" descr="EMB000010d8267d"/>
          <p:cNvPicPr>
            <a:picLocks noChangeAspect="1" noChangeArrowheads="1"/>
          </p:cNvPicPr>
          <p:nvPr/>
        </p:nvPicPr>
        <p:blipFill>
          <a:blip r:embed="rId4"/>
          <a:srcRect/>
          <a:stretch>
            <a:fillRect/>
          </a:stretch>
        </p:blipFill>
        <p:spPr bwMode="auto">
          <a:xfrm>
            <a:off x="468312" y="2214554"/>
            <a:ext cx="4143403" cy="4454534"/>
          </a:xfrm>
          <a:prstGeom prst="rect">
            <a:avLst/>
          </a:prstGeom>
          <a:noFill/>
          <a:ln w="9525">
            <a:noFill/>
            <a:miter lim="800000"/>
            <a:headEnd/>
            <a:tailEnd/>
          </a:ln>
        </p:spPr>
      </p:pic>
      <p:pic>
        <p:nvPicPr>
          <p:cNvPr id="16" name="_x71817752" descr="EMB000010d8267e"/>
          <p:cNvPicPr>
            <a:picLocks noChangeAspect="1" noChangeArrowheads="1"/>
          </p:cNvPicPr>
          <p:nvPr/>
        </p:nvPicPr>
        <p:blipFill>
          <a:blip r:embed="rId5"/>
          <a:srcRect/>
          <a:stretch>
            <a:fillRect/>
          </a:stretch>
        </p:blipFill>
        <p:spPr bwMode="auto">
          <a:xfrm>
            <a:off x="4643439" y="2214554"/>
            <a:ext cx="4143403" cy="4454534"/>
          </a:xfrm>
          <a:prstGeom prst="rect">
            <a:avLst/>
          </a:prstGeom>
          <a:noFill/>
          <a:ln w="9525">
            <a:noFill/>
            <a:miter lim="800000"/>
            <a:headEnd/>
            <a:tailEnd/>
          </a:ln>
        </p:spPr>
      </p:pic>
      <p:sp>
        <p:nvSpPr>
          <p:cNvPr id="17" name="TextBox 6"/>
          <p:cNvSpPr txBox="1">
            <a:spLocks noChangeArrowheads="1"/>
          </p:cNvSpPr>
          <p:nvPr/>
        </p:nvSpPr>
        <p:spPr bwMode="auto">
          <a:xfrm>
            <a:off x="360363" y="1000108"/>
            <a:ext cx="6354777" cy="923330"/>
          </a:xfrm>
          <a:prstGeom prst="rect">
            <a:avLst/>
          </a:prstGeom>
          <a:noFill/>
          <a:ln w="9525">
            <a:noFill/>
            <a:miter lim="800000"/>
            <a:headEnd/>
            <a:tailEnd/>
          </a:ln>
        </p:spPr>
        <p:txBody>
          <a:bodyPr wrap="square">
            <a:spAutoFit/>
          </a:bodyPr>
          <a:lstStyle/>
          <a:p>
            <a:pPr>
              <a:defRPr/>
            </a:pPr>
            <a:r>
              <a:rPr lang="en-US" altLang="ko-KR" sz="2400" b="1" dirty="0" smtClean="0">
                <a:latin typeface="+mn-ea"/>
                <a:ea typeface="+mn-ea"/>
              </a:rPr>
              <a:t>Disappearance of glaciers</a:t>
            </a:r>
            <a:endParaRPr lang="en-US" altLang="ko-KR" sz="2400" b="1" dirty="0">
              <a:latin typeface="+mn-ea"/>
              <a:ea typeface="+mn-ea"/>
            </a:endParaRPr>
          </a:p>
          <a:p>
            <a:pPr algn="ctr">
              <a:defRPr/>
            </a:pPr>
            <a:endParaRPr lang="en-US" altLang="ko-KR" sz="1000" b="1" dirty="0">
              <a:solidFill>
                <a:srgbClr val="7030A0"/>
              </a:solidFill>
              <a:latin typeface="+mn-ea"/>
              <a:ea typeface="+mn-ea"/>
            </a:endParaRPr>
          </a:p>
          <a:p>
            <a:pPr algn="ctr">
              <a:defRPr/>
            </a:pPr>
            <a:r>
              <a:rPr lang="ko-KR" altLang="en-US" sz="2000" b="1" dirty="0" smtClean="0">
                <a:solidFill>
                  <a:schemeClr val="bg1">
                    <a:lumMod val="50000"/>
                  </a:schemeClr>
                </a:solidFill>
                <a:latin typeface="+mn-ea"/>
                <a:ea typeface="+mn-ea"/>
              </a:rPr>
              <a:t>사라지는 </a:t>
            </a:r>
            <a:r>
              <a:rPr lang="ko-KR" altLang="en-US" sz="2000" b="1" dirty="0">
                <a:solidFill>
                  <a:schemeClr val="bg1">
                    <a:lumMod val="50000"/>
                  </a:schemeClr>
                </a:solidFill>
                <a:latin typeface="+mn-ea"/>
                <a:ea typeface="+mn-ea"/>
              </a:rPr>
              <a:t>빙하 </a:t>
            </a:r>
            <a:r>
              <a:rPr lang="en-US" altLang="ko-KR" sz="2000" b="1" dirty="0">
                <a:solidFill>
                  <a:schemeClr val="bg1">
                    <a:lumMod val="50000"/>
                  </a:schemeClr>
                </a:solidFill>
                <a:latin typeface="+mn-ea"/>
                <a:ea typeface="+mn-ea"/>
              </a:rPr>
              <a:t>(</a:t>
            </a:r>
            <a:r>
              <a:rPr lang="ko-KR" altLang="en-US" sz="2000" b="1" dirty="0">
                <a:solidFill>
                  <a:schemeClr val="bg1">
                    <a:lumMod val="50000"/>
                  </a:schemeClr>
                </a:solidFill>
                <a:latin typeface="+mn-ea"/>
                <a:ea typeface="+mn-ea"/>
              </a:rPr>
              <a:t>북극</a:t>
            </a:r>
            <a:r>
              <a:rPr lang="en-US" altLang="ko-KR" sz="2000" b="1" dirty="0" smtClean="0">
                <a:solidFill>
                  <a:schemeClr val="bg1">
                    <a:lumMod val="50000"/>
                  </a:schemeClr>
                </a:solidFill>
                <a:latin typeface="+mn-ea"/>
                <a:ea typeface="+mn-ea"/>
              </a:rPr>
              <a:t>)</a:t>
            </a:r>
            <a:endParaRPr lang="ko-KR" altLang="en-US" sz="2000" b="1" dirty="0">
              <a:solidFill>
                <a:schemeClr val="bg1">
                  <a:lumMod val="50000"/>
                </a:schemeClr>
              </a:solidFill>
              <a:latin typeface="+mn-ea"/>
              <a:ea typeface="+mn-ea"/>
            </a:endParaRPr>
          </a:p>
        </p:txBody>
      </p:sp>
      <p:sp>
        <p:nvSpPr>
          <p:cNvPr id="18"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Global Environmental Crisis</a:t>
            </a:r>
            <a:endParaRPr lang="ko-KR" altLang="en-US" sz="2800" b="1" dirty="0"/>
          </a:p>
        </p:txBody>
      </p:sp>
    </p:spTree>
    <p:extLst>
      <p:ext uri="{BB962C8B-B14F-4D97-AF65-F5344CB8AC3E}">
        <p14:creationId xmlns:p14="http://schemas.microsoft.com/office/powerpoint/2010/main" val="256828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1" name="TextBox 6"/>
          <p:cNvSpPr txBox="1">
            <a:spLocks noChangeArrowheads="1"/>
          </p:cNvSpPr>
          <p:nvPr/>
        </p:nvSpPr>
        <p:spPr bwMode="auto">
          <a:xfrm>
            <a:off x="251520" y="980139"/>
            <a:ext cx="8830570" cy="461665"/>
          </a:xfrm>
          <a:prstGeom prst="rect">
            <a:avLst/>
          </a:prstGeom>
          <a:noFill/>
          <a:ln w="9525">
            <a:noFill/>
            <a:miter lim="800000"/>
            <a:headEnd/>
            <a:tailEnd/>
          </a:ln>
        </p:spPr>
        <p:txBody>
          <a:bodyPr wrap="square">
            <a:spAutoFit/>
          </a:bodyPr>
          <a:lstStyle/>
          <a:p>
            <a:pPr>
              <a:defRPr/>
            </a:pPr>
            <a:r>
              <a:rPr lang="en-US" altLang="ko-KR" sz="2400" b="1" dirty="0" smtClean="0">
                <a:latin typeface="+mn-ea"/>
                <a:ea typeface="+mn-ea"/>
              </a:rPr>
              <a:t>Severe tropical cyclones and floods</a:t>
            </a:r>
            <a:r>
              <a:rPr lang="en-US" altLang="ko-KR" sz="2000" b="1" dirty="0" smtClean="0">
                <a:solidFill>
                  <a:schemeClr val="bg1">
                    <a:lumMod val="50000"/>
                  </a:schemeClr>
                </a:solidFill>
                <a:latin typeface="+mn-ea"/>
              </a:rPr>
              <a:t> (</a:t>
            </a:r>
            <a:r>
              <a:rPr lang="ko-KR" altLang="en-US" sz="2000" b="1" dirty="0">
                <a:solidFill>
                  <a:schemeClr val="bg1">
                    <a:lumMod val="50000"/>
                  </a:schemeClr>
                </a:solidFill>
                <a:latin typeface="+mn-ea"/>
              </a:rPr>
              <a:t>강력한 태풍과 </a:t>
            </a:r>
            <a:r>
              <a:rPr lang="ko-KR" altLang="en-US" sz="2000" b="1" dirty="0" smtClean="0">
                <a:solidFill>
                  <a:schemeClr val="bg1">
                    <a:lumMod val="50000"/>
                  </a:schemeClr>
                </a:solidFill>
                <a:latin typeface="+mn-ea"/>
              </a:rPr>
              <a:t>홍수</a:t>
            </a:r>
            <a:r>
              <a:rPr lang="en-US" altLang="ko-KR" sz="2000" b="1" dirty="0" smtClean="0">
                <a:solidFill>
                  <a:schemeClr val="bg1">
                    <a:lumMod val="50000"/>
                  </a:schemeClr>
                </a:solidFill>
                <a:latin typeface="+mn-ea"/>
              </a:rPr>
              <a:t>)</a:t>
            </a:r>
            <a:endParaRPr lang="en-US" altLang="ko-KR" sz="2000" b="1" dirty="0">
              <a:solidFill>
                <a:schemeClr val="bg1">
                  <a:lumMod val="50000"/>
                </a:schemeClr>
              </a:solidFill>
              <a:latin typeface="+mn-ea"/>
            </a:endParaRPr>
          </a:p>
        </p:txBody>
      </p:sp>
      <p:sp>
        <p:nvSpPr>
          <p:cNvPr id="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2"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3"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64"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19475" name="TextBox 22"/>
          <p:cNvSpPr txBox="1">
            <a:spLocks noChangeArrowheads="1"/>
          </p:cNvSpPr>
          <p:nvPr/>
        </p:nvSpPr>
        <p:spPr bwMode="auto">
          <a:xfrm>
            <a:off x="353296" y="1726937"/>
            <a:ext cx="4290712" cy="2108269"/>
          </a:xfrm>
          <a:prstGeom prst="rect">
            <a:avLst/>
          </a:prstGeom>
          <a:noFill/>
          <a:ln w="9525">
            <a:noFill/>
            <a:miter lim="800000"/>
            <a:headEnd/>
            <a:tailEnd/>
          </a:ln>
        </p:spPr>
        <p:txBody>
          <a:bodyPr wrap="square">
            <a:spAutoFit/>
          </a:bodyPr>
          <a:lstStyle/>
          <a:p>
            <a:pPr>
              <a:defRPr/>
            </a:pPr>
            <a:r>
              <a:rPr lang="en-US" altLang="ko-KR" sz="1600" b="1" dirty="0"/>
              <a:t>Typhoon </a:t>
            </a:r>
            <a:r>
              <a:rPr lang="en-US" altLang="ko-KR" sz="1600" b="1" dirty="0" smtClean="0"/>
              <a:t>“Haiyan” </a:t>
            </a:r>
            <a:r>
              <a:rPr lang="en-US" altLang="ko-KR" sz="1600" b="1" dirty="0"/>
              <a:t>in the Philippines(2013</a:t>
            </a:r>
            <a:r>
              <a:rPr lang="en-US" altLang="ko-KR" sz="1600" b="1" dirty="0" smtClean="0"/>
              <a:t>)</a:t>
            </a:r>
          </a:p>
          <a:p>
            <a:pPr algn="r">
              <a:lnSpc>
                <a:spcPct val="150000"/>
              </a:lnSpc>
              <a:defRPr/>
            </a:pPr>
            <a:r>
              <a:rPr lang="en-US" altLang="ko-KR" sz="1600" b="1" dirty="0" smtClean="0">
                <a:solidFill>
                  <a:schemeClr val="tx1">
                    <a:lumMod val="65000"/>
                    <a:lumOff val="35000"/>
                  </a:schemeClr>
                </a:solidFill>
              </a:rPr>
              <a:t>(2013</a:t>
            </a:r>
            <a:r>
              <a:rPr lang="ko-KR" altLang="en-US" sz="1600" b="1" dirty="0" smtClean="0">
                <a:solidFill>
                  <a:schemeClr val="tx1">
                    <a:lumMod val="65000"/>
                    <a:lumOff val="35000"/>
                  </a:schemeClr>
                </a:solidFill>
              </a:rPr>
              <a:t>년</a:t>
            </a:r>
            <a:r>
              <a:rPr lang="en-US" altLang="ko-KR" sz="1600" b="1" dirty="0" smtClean="0">
                <a:solidFill>
                  <a:schemeClr val="tx1">
                    <a:lumMod val="65000"/>
                    <a:lumOff val="35000"/>
                  </a:schemeClr>
                </a:solidFill>
              </a:rPr>
              <a:t>,</a:t>
            </a:r>
            <a:r>
              <a:rPr lang="ko-KR" altLang="en-US" sz="1600" b="1" dirty="0" smtClean="0">
                <a:solidFill>
                  <a:schemeClr val="tx1">
                    <a:lumMod val="65000"/>
                    <a:lumOff val="35000"/>
                  </a:schemeClr>
                </a:solidFill>
              </a:rPr>
              <a:t> </a:t>
            </a:r>
            <a:r>
              <a:rPr lang="ko-KR" altLang="en-US" sz="1600" b="1" dirty="0">
                <a:solidFill>
                  <a:schemeClr val="tx1">
                    <a:lumMod val="65000"/>
                    <a:lumOff val="35000"/>
                  </a:schemeClr>
                </a:solidFill>
              </a:rPr>
              <a:t>필리핀 </a:t>
            </a:r>
            <a:r>
              <a:rPr lang="ko-KR" altLang="en-US" sz="1600" b="1" dirty="0" err="1">
                <a:solidFill>
                  <a:schemeClr val="tx1">
                    <a:lumMod val="65000"/>
                    <a:lumOff val="35000"/>
                  </a:schemeClr>
                </a:solidFill>
              </a:rPr>
              <a:t>하이옌</a:t>
            </a:r>
            <a:r>
              <a:rPr lang="ko-KR" altLang="en-US" sz="1600" b="1" dirty="0">
                <a:solidFill>
                  <a:schemeClr val="tx1">
                    <a:lumMod val="65000"/>
                    <a:lumOff val="35000"/>
                  </a:schemeClr>
                </a:solidFill>
              </a:rPr>
              <a:t> </a:t>
            </a:r>
            <a:r>
              <a:rPr lang="ko-KR" altLang="en-US" sz="1600" b="1" dirty="0" smtClean="0">
                <a:solidFill>
                  <a:schemeClr val="tx1">
                    <a:lumMod val="65000"/>
                    <a:lumOff val="35000"/>
                  </a:schemeClr>
                </a:solidFill>
              </a:rPr>
              <a:t>태풍</a:t>
            </a:r>
            <a:r>
              <a:rPr lang="en-US" altLang="ko-KR" sz="1600" b="1" dirty="0" smtClean="0">
                <a:solidFill>
                  <a:schemeClr val="tx1">
                    <a:lumMod val="65000"/>
                    <a:lumOff val="35000"/>
                  </a:schemeClr>
                </a:solidFill>
              </a:rPr>
              <a:t>)</a:t>
            </a:r>
            <a:endParaRPr lang="en-US" altLang="ko-KR" sz="1600" b="1" dirty="0" smtClean="0"/>
          </a:p>
          <a:p>
            <a:pPr>
              <a:lnSpc>
                <a:spcPct val="150000"/>
              </a:lnSpc>
              <a:defRPr/>
            </a:pPr>
            <a:r>
              <a:rPr lang="en-US" altLang="ko-KR" sz="1600" b="1" dirty="0" smtClean="0"/>
              <a:t>Hurricane Katrina in the U.S.(2005)</a:t>
            </a:r>
          </a:p>
          <a:p>
            <a:pPr algn="r">
              <a:defRPr/>
            </a:pPr>
            <a:r>
              <a:rPr lang="en-US" altLang="ko-KR" sz="1600" b="1" dirty="0" smtClean="0">
                <a:solidFill>
                  <a:schemeClr val="tx1">
                    <a:lumMod val="65000"/>
                    <a:lumOff val="35000"/>
                  </a:schemeClr>
                </a:solidFill>
              </a:rPr>
              <a:t>(2005</a:t>
            </a:r>
            <a:r>
              <a:rPr lang="ko-KR" altLang="en-US" sz="1600" b="1" dirty="0" smtClean="0">
                <a:solidFill>
                  <a:schemeClr val="tx1">
                    <a:lumMod val="65000"/>
                    <a:lumOff val="35000"/>
                  </a:schemeClr>
                </a:solidFill>
              </a:rPr>
              <a:t>년</a:t>
            </a:r>
            <a:r>
              <a:rPr lang="en-US" altLang="ko-KR" sz="1600" b="1" dirty="0" smtClean="0">
                <a:solidFill>
                  <a:schemeClr val="tx1">
                    <a:lumMod val="65000"/>
                    <a:lumOff val="35000"/>
                  </a:schemeClr>
                </a:solidFill>
              </a:rPr>
              <a:t>,</a:t>
            </a:r>
            <a:r>
              <a:rPr lang="ko-KR" altLang="en-US" sz="1600" b="1" dirty="0" smtClean="0">
                <a:solidFill>
                  <a:schemeClr val="tx1">
                    <a:lumMod val="65000"/>
                    <a:lumOff val="35000"/>
                  </a:schemeClr>
                </a:solidFill>
              </a:rPr>
              <a:t> </a:t>
            </a:r>
            <a:r>
              <a:rPr lang="ko-KR" altLang="en-US" sz="1600" b="1" dirty="0">
                <a:solidFill>
                  <a:schemeClr val="tx1">
                    <a:lumMod val="65000"/>
                    <a:lumOff val="35000"/>
                  </a:schemeClr>
                </a:solidFill>
              </a:rPr>
              <a:t>허리케인 </a:t>
            </a:r>
            <a:r>
              <a:rPr lang="ko-KR" altLang="en-US" sz="1600" b="1" dirty="0" err="1" smtClean="0">
                <a:solidFill>
                  <a:schemeClr val="tx1">
                    <a:lumMod val="65000"/>
                    <a:lumOff val="35000"/>
                  </a:schemeClr>
                </a:solidFill>
              </a:rPr>
              <a:t>카트리나</a:t>
            </a:r>
            <a:r>
              <a:rPr lang="en-US" altLang="ko-KR" sz="1600" b="1" dirty="0" smtClean="0">
                <a:solidFill>
                  <a:schemeClr val="tx1">
                    <a:lumMod val="65000"/>
                    <a:lumOff val="35000"/>
                  </a:schemeClr>
                </a:solidFill>
              </a:rPr>
              <a:t>)</a:t>
            </a:r>
            <a:endParaRPr lang="ko-KR" altLang="en-US" sz="1600" b="1" dirty="0">
              <a:solidFill>
                <a:schemeClr val="tx1">
                  <a:lumMod val="65000"/>
                  <a:lumOff val="35000"/>
                </a:schemeClr>
              </a:solidFill>
            </a:endParaRPr>
          </a:p>
          <a:p>
            <a:pPr>
              <a:lnSpc>
                <a:spcPct val="150000"/>
              </a:lnSpc>
              <a:defRPr/>
            </a:pPr>
            <a:r>
              <a:rPr lang="en-US" altLang="ko-KR" sz="1600" b="1" dirty="0" smtClean="0"/>
              <a:t>The cause: warm sea surface temperature</a:t>
            </a:r>
          </a:p>
          <a:p>
            <a:pPr algn="r">
              <a:lnSpc>
                <a:spcPct val="150000"/>
              </a:lnSpc>
              <a:defRPr/>
            </a:pPr>
            <a:r>
              <a:rPr lang="en-US" altLang="ko-KR" sz="1600" b="1" dirty="0" smtClean="0">
                <a:solidFill>
                  <a:schemeClr val="tx1">
                    <a:lumMod val="65000"/>
                    <a:lumOff val="35000"/>
                  </a:schemeClr>
                </a:solidFill>
              </a:rPr>
              <a:t>(</a:t>
            </a:r>
            <a:r>
              <a:rPr lang="ko-KR" altLang="en-US" sz="1600" b="1" dirty="0" smtClean="0">
                <a:solidFill>
                  <a:schemeClr val="tx1">
                    <a:lumMod val="65000"/>
                    <a:lumOff val="35000"/>
                  </a:schemeClr>
                </a:solidFill>
              </a:rPr>
              <a:t>원인</a:t>
            </a:r>
            <a:r>
              <a:rPr lang="en-US" altLang="ko-KR" sz="1600" b="1" dirty="0" smtClean="0">
                <a:solidFill>
                  <a:schemeClr val="tx1">
                    <a:lumMod val="65000"/>
                    <a:lumOff val="35000"/>
                  </a:schemeClr>
                </a:solidFill>
              </a:rPr>
              <a:t>: </a:t>
            </a:r>
            <a:r>
              <a:rPr lang="ko-KR" altLang="en-US" sz="1600" b="1" dirty="0" smtClean="0">
                <a:solidFill>
                  <a:schemeClr val="tx1">
                    <a:lumMod val="65000"/>
                    <a:lumOff val="35000"/>
                  </a:schemeClr>
                </a:solidFill>
              </a:rPr>
              <a:t>해온 상승</a:t>
            </a:r>
            <a:r>
              <a:rPr lang="en-US" altLang="ko-KR" sz="1600" b="1" dirty="0" smtClean="0">
                <a:solidFill>
                  <a:schemeClr val="tx1">
                    <a:lumMod val="65000"/>
                    <a:lumOff val="35000"/>
                  </a:schemeClr>
                </a:solidFill>
              </a:rPr>
              <a:t>)</a:t>
            </a:r>
            <a:endParaRPr lang="ko-KR" altLang="en-US" sz="1600" b="1" dirty="0">
              <a:solidFill>
                <a:schemeClr val="tx1">
                  <a:lumMod val="65000"/>
                  <a:lumOff val="35000"/>
                </a:schemeClr>
              </a:solidFill>
            </a:endParaRPr>
          </a:p>
        </p:txBody>
      </p:sp>
      <p:pic>
        <p:nvPicPr>
          <p:cNvPr id="5122" name="Picture 2" descr="C:\Documents and Settings\Administrator\바탕 화면\환경교육(1213)\heres-what-typhoon-haiyan-means-for-the-philippine-economy.jpg"/>
          <p:cNvPicPr>
            <a:picLocks noChangeAspect="1" noChangeArrowheads="1"/>
          </p:cNvPicPr>
          <p:nvPr/>
        </p:nvPicPr>
        <p:blipFill>
          <a:blip r:embed="rId3" cstate="print"/>
          <a:srcRect/>
          <a:stretch>
            <a:fillRect/>
          </a:stretch>
        </p:blipFill>
        <p:spPr bwMode="auto">
          <a:xfrm>
            <a:off x="4857752" y="1556792"/>
            <a:ext cx="4272393" cy="2462786"/>
          </a:xfrm>
          <a:prstGeom prst="rect">
            <a:avLst/>
          </a:prstGeom>
          <a:noFill/>
        </p:spPr>
      </p:pic>
      <p:pic>
        <p:nvPicPr>
          <p:cNvPr id="5123" name="Picture 3" descr="C:\Documents and Settings\Administrator\바탕 화면\환경교육(1213)\Philippines-Typhoon_Horo-2-e1384003017138.jpg"/>
          <p:cNvPicPr>
            <a:picLocks noChangeAspect="1" noChangeArrowheads="1"/>
          </p:cNvPicPr>
          <p:nvPr/>
        </p:nvPicPr>
        <p:blipFill>
          <a:blip r:embed="rId4"/>
          <a:srcRect/>
          <a:stretch>
            <a:fillRect/>
          </a:stretch>
        </p:blipFill>
        <p:spPr bwMode="auto">
          <a:xfrm>
            <a:off x="4857752" y="4059380"/>
            <a:ext cx="4258538" cy="2743200"/>
          </a:xfrm>
          <a:prstGeom prst="rect">
            <a:avLst/>
          </a:prstGeom>
          <a:noFill/>
        </p:spPr>
      </p:pic>
      <p:pic>
        <p:nvPicPr>
          <p:cNvPr id="5124" name="Picture 4" descr="C:\Documents and Settings\Administrator\바탕 화면\환경교육(1213)\katrina-problems.jpg"/>
          <p:cNvPicPr>
            <a:picLocks noChangeAspect="1" noChangeArrowheads="1"/>
          </p:cNvPicPr>
          <p:nvPr/>
        </p:nvPicPr>
        <p:blipFill>
          <a:blip r:embed="rId5"/>
          <a:srcRect/>
          <a:stretch>
            <a:fillRect/>
          </a:stretch>
        </p:blipFill>
        <p:spPr bwMode="auto">
          <a:xfrm>
            <a:off x="41533" y="4019578"/>
            <a:ext cx="4786314" cy="2780330"/>
          </a:xfrm>
          <a:prstGeom prst="rect">
            <a:avLst/>
          </a:prstGeom>
          <a:noFill/>
        </p:spPr>
      </p:pic>
      <p:sp>
        <p:nvSpPr>
          <p:cNvPr id="14"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Global Environmental Crisis</a:t>
            </a:r>
            <a:endParaRPr lang="ko-KR" altLang="en-US" sz="2800" b="1" dirty="0"/>
          </a:p>
        </p:txBody>
      </p:sp>
    </p:spTree>
    <p:extLst>
      <p:ext uri="{BB962C8B-B14F-4D97-AF65-F5344CB8AC3E}">
        <p14:creationId xmlns:p14="http://schemas.microsoft.com/office/powerpoint/2010/main" val="2454822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1"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2"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3"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4"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7"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8"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89"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9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92"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93"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4595"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p>
        </p:txBody>
      </p:sp>
      <p:sp>
        <p:nvSpPr>
          <p:cNvPr id="22"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Global Environmental Crisis</a:t>
            </a:r>
            <a:endParaRPr lang="ko-KR" altLang="en-US" sz="2800" b="1" dirty="0"/>
          </a:p>
        </p:txBody>
      </p:sp>
      <p:sp>
        <p:nvSpPr>
          <p:cNvPr id="24" name="TextBox 6"/>
          <p:cNvSpPr txBox="1">
            <a:spLocks noChangeArrowheads="1"/>
          </p:cNvSpPr>
          <p:nvPr/>
        </p:nvSpPr>
        <p:spPr bwMode="auto">
          <a:xfrm>
            <a:off x="354719" y="979274"/>
            <a:ext cx="8830570" cy="1785104"/>
          </a:xfrm>
          <a:prstGeom prst="rect">
            <a:avLst/>
          </a:prstGeom>
          <a:noFill/>
          <a:ln w="9525">
            <a:noFill/>
            <a:miter lim="800000"/>
            <a:headEnd/>
            <a:tailEnd/>
          </a:ln>
        </p:spPr>
        <p:txBody>
          <a:bodyPr wrap="square">
            <a:spAutoFit/>
          </a:bodyPr>
          <a:lstStyle/>
          <a:p>
            <a:pPr>
              <a:defRPr/>
            </a:pPr>
            <a:r>
              <a:rPr lang="en-US" altLang="ko-KR" sz="2400" b="1" dirty="0" smtClean="0">
                <a:latin typeface="+mn-ea"/>
              </a:rPr>
              <a:t>Melting Permafrost </a:t>
            </a:r>
            <a:r>
              <a:rPr lang="en-US" altLang="ko-KR" sz="2400" b="1" dirty="0" smtClean="0">
                <a:solidFill>
                  <a:schemeClr val="bg1">
                    <a:lumMod val="50000"/>
                  </a:schemeClr>
                </a:solidFill>
                <a:latin typeface="+mn-ea"/>
              </a:rPr>
              <a:t>(</a:t>
            </a:r>
            <a:r>
              <a:rPr lang="ko-KR" altLang="en-US" sz="2400" b="1" dirty="0" err="1" smtClean="0">
                <a:solidFill>
                  <a:schemeClr val="bg1">
                    <a:lumMod val="50000"/>
                  </a:schemeClr>
                </a:solidFill>
                <a:latin typeface="+mn-ea"/>
              </a:rPr>
              <a:t>영구동토층</a:t>
            </a:r>
            <a:r>
              <a:rPr lang="ko-KR" altLang="en-US" sz="2400" b="1" dirty="0" smtClean="0">
                <a:solidFill>
                  <a:schemeClr val="bg1">
                    <a:lumMod val="50000"/>
                  </a:schemeClr>
                </a:solidFill>
                <a:latin typeface="+mn-ea"/>
              </a:rPr>
              <a:t> 융해</a:t>
            </a:r>
            <a:r>
              <a:rPr lang="en-US" altLang="ko-KR" sz="2400" b="1" dirty="0" smtClean="0">
                <a:solidFill>
                  <a:schemeClr val="bg1">
                    <a:lumMod val="50000"/>
                  </a:schemeClr>
                </a:solidFill>
                <a:latin typeface="+mn-ea"/>
              </a:rPr>
              <a:t>)</a:t>
            </a:r>
            <a:r>
              <a:rPr lang="en-US" altLang="ko-KR" sz="2400" b="1" dirty="0" smtClean="0">
                <a:latin typeface="+mn-ea"/>
              </a:rPr>
              <a:t> </a:t>
            </a:r>
          </a:p>
          <a:p>
            <a:pPr>
              <a:defRPr/>
            </a:pPr>
            <a:endParaRPr lang="en-US" altLang="ko-KR" sz="800" b="1" dirty="0" smtClean="0">
              <a:latin typeface="+mn-ea"/>
            </a:endParaRPr>
          </a:p>
          <a:p>
            <a:pPr>
              <a:lnSpc>
                <a:spcPct val="150000"/>
              </a:lnSpc>
              <a:defRPr/>
            </a:pPr>
            <a:r>
              <a:rPr lang="en-US" altLang="ko-KR" b="1" dirty="0" smtClean="0">
                <a:latin typeface="+mn-ea"/>
              </a:rPr>
              <a:t>Release of CO2 and methane gas in the permafrost of Siberia and Alaska</a:t>
            </a:r>
          </a:p>
          <a:p>
            <a:pPr>
              <a:lnSpc>
                <a:spcPct val="150000"/>
              </a:lnSpc>
              <a:defRPr/>
            </a:pPr>
            <a:r>
              <a:rPr lang="en-US" altLang="ko-KR" sz="1600" b="1" dirty="0" smtClean="0">
                <a:solidFill>
                  <a:schemeClr val="bg1">
                    <a:lumMod val="50000"/>
                  </a:schemeClr>
                </a:solidFill>
                <a:latin typeface="+mn-ea"/>
              </a:rPr>
              <a:t>(</a:t>
            </a:r>
            <a:r>
              <a:rPr lang="ko-KR" altLang="en-US" sz="1600" b="1" dirty="0" smtClean="0">
                <a:solidFill>
                  <a:schemeClr val="bg1">
                    <a:lumMod val="50000"/>
                  </a:schemeClr>
                </a:solidFill>
                <a:latin typeface="+mn-ea"/>
              </a:rPr>
              <a:t>시베리아와 알래스카 지역의 </a:t>
            </a:r>
            <a:r>
              <a:rPr lang="ko-KR" altLang="en-US" sz="1600" b="1" dirty="0" err="1" smtClean="0">
                <a:solidFill>
                  <a:schemeClr val="bg1">
                    <a:lumMod val="50000"/>
                  </a:schemeClr>
                </a:solidFill>
                <a:latin typeface="+mn-ea"/>
              </a:rPr>
              <a:t>영구동토층</a:t>
            </a:r>
            <a:r>
              <a:rPr lang="ko-KR" altLang="en-US" sz="1600" b="1" dirty="0" smtClean="0">
                <a:solidFill>
                  <a:schemeClr val="bg1">
                    <a:lumMod val="50000"/>
                  </a:schemeClr>
                </a:solidFill>
                <a:latin typeface="+mn-ea"/>
              </a:rPr>
              <a:t> 융해로 인한 </a:t>
            </a:r>
            <a:r>
              <a:rPr lang="ko-KR" altLang="en-US" sz="1600" b="1" dirty="0">
                <a:solidFill>
                  <a:schemeClr val="bg1">
                    <a:lumMod val="50000"/>
                  </a:schemeClr>
                </a:solidFill>
                <a:latin typeface="+mn-ea"/>
              </a:rPr>
              <a:t>이</a:t>
            </a:r>
            <a:r>
              <a:rPr lang="ko-KR" altLang="en-US" sz="1600" b="1" dirty="0" smtClean="0">
                <a:solidFill>
                  <a:schemeClr val="bg1">
                    <a:lumMod val="50000"/>
                  </a:schemeClr>
                </a:solidFill>
                <a:latin typeface="+mn-ea"/>
              </a:rPr>
              <a:t>산화탄소 및 </a:t>
            </a:r>
            <a:r>
              <a:rPr lang="ko-KR" altLang="en-US" sz="1600" b="1" dirty="0">
                <a:solidFill>
                  <a:schemeClr val="bg1">
                    <a:lumMod val="50000"/>
                  </a:schemeClr>
                </a:solidFill>
                <a:latin typeface="+mn-ea"/>
              </a:rPr>
              <a:t>메</a:t>
            </a:r>
            <a:r>
              <a:rPr lang="ko-KR" altLang="en-US" sz="1600" b="1" dirty="0" smtClean="0">
                <a:solidFill>
                  <a:schemeClr val="bg1">
                    <a:lumMod val="50000"/>
                  </a:schemeClr>
                </a:solidFill>
                <a:latin typeface="+mn-ea"/>
              </a:rPr>
              <a:t>탄가스 방출</a:t>
            </a:r>
            <a:r>
              <a:rPr lang="en-US" altLang="ko-KR" sz="1600" b="1" dirty="0" smtClean="0">
                <a:solidFill>
                  <a:schemeClr val="bg1">
                    <a:lumMod val="50000"/>
                  </a:schemeClr>
                </a:solidFill>
                <a:latin typeface="+mn-ea"/>
              </a:rPr>
              <a:t>)</a:t>
            </a:r>
          </a:p>
          <a:p>
            <a:pPr>
              <a:lnSpc>
                <a:spcPct val="150000"/>
              </a:lnSpc>
              <a:defRPr/>
            </a:pPr>
            <a:r>
              <a:rPr lang="en-US" altLang="ko-KR" b="1" dirty="0" smtClean="0">
                <a:latin typeface="맑은 고딕" pitchFamily="50" charset="-127"/>
                <a:ea typeface="맑은 고딕" pitchFamily="50" charset="-127"/>
              </a:rPr>
              <a:t>CO2(</a:t>
            </a:r>
            <a:r>
              <a:rPr lang="en-US" altLang="ko-KR" sz="1600" b="1" dirty="0" smtClean="0">
                <a:latin typeface="맑은 고딕" pitchFamily="50" charset="-127"/>
                <a:ea typeface="맑은 고딕" pitchFamily="50" charset="-127"/>
              </a:rPr>
              <a:t>500 </a:t>
            </a:r>
            <a:r>
              <a:rPr lang="en-US" altLang="ko-KR" sz="1600" b="1" dirty="0">
                <a:latin typeface="맑은 고딕" pitchFamily="50" charset="-127"/>
                <a:ea typeface="맑은 고딕" pitchFamily="50" charset="-127"/>
              </a:rPr>
              <a:t>billion </a:t>
            </a:r>
            <a:r>
              <a:rPr lang="en-US" altLang="ko-KR" sz="1600" b="1" dirty="0" smtClean="0">
                <a:latin typeface="맑은 고딕" pitchFamily="50" charset="-127"/>
                <a:ea typeface="맑은 고딕" pitchFamily="50" charset="-127"/>
              </a:rPr>
              <a:t>tons) </a:t>
            </a:r>
            <a:r>
              <a:rPr lang="en-US" altLang="ko-KR" b="1" dirty="0" smtClean="0">
                <a:latin typeface="맑은 고딕" pitchFamily="50" charset="-127"/>
                <a:ea typeface="맑은 고딕" pitchFamily="50" charset="-127"/>
              </a:rPr>
              <a:t>and </a:t>
            </a:r>
            <a:r>
              <a:rPr lang="en-US" altLang="ko-KR" b="1" dirty="0">
                <a:latin typeface="맑은 고딕" pitchFamily="50" charset="-127"/>
                <a:ea typeface="맑은 고딕" pitchFamily="50" charset="-127"/>
              </a:rPr>
              <a:t>Methane </a:t>
            </a:r>
            <a:r>
              <a:rPr lang="en-US" altLang="ko-KR" b="1" dirty="0" smtClean="0">
                <a:latin typeface="맑은 고딕" pitchFamily="50" charset="-127"/>
                <a:ea typeface="맑은 고딕" pitchFamily="50" charset="-127"/>
              </a:rPr>
              <a:t>gas(</a:t>
            </a:r>
            <a:r>
              <a:rPr lang="en-US" altLang="ko-KR" sz="1600" b="1" dirty="0" smtClean="0">
                <a:latin typeface="맑은 고딕" pitchFamily="50" charset="-127"/>
                <a:ea typeface="맑은 고딕" pitchFamily="50" charset="-127"/>
              </a:rPr>
              <a:t>50 </a:t>
            </a:r>
            <a:r>
              <a:rPr lang="en-US" altLang="ko-KR" sz="1600" b="1" dirty="0">
                <a:latin typeface="맑은 고딕" pitchFamily="50" charset="-127"/>
                <a:ea typeface="맑은 고딕" pitchFamily="50" charset="-127"/>
              </a:rPr>
              <a:t>billion </a:t>
            </a:r>
            <a:r>
              <a:rPr lang="en-US" altLang="ko-KR" sz="1600" b="1" dirty="0" smtClean="0">
                <a:latin typeface="맑은 고딕" pitchFamily="50" charset="-127"/>
                <a:ea typeface="맑은 고딕" pitchFamily="50" charset="-127"/>
              </a:rPr>
              <a:t>tons)</a:t>
            </a:r>
            <a:r>
              <a:rPr lang="ko-KR" altLang="en-US" sz="1600" b="1" dirty="0" smtClean="0">
                <a:latin typeface="맑은 고딕" pitchFamily="50" charset="-127"/>
                <a:ea typeface="맑은 고딕" pitchFamily="50" charset="-127"/>
              </a:rPr>
              <a:t> </a:t>
            </a:r>
            <a:r>
              <a:rPr lang="en-US" altLang="ko-KR" b="1" dirty="0">
                <a:latin typeface="맑은 고딕" pitchFamily="50" charset="-127"/>
                <a:ea typeface="맑은 고딕" pitchFamily="50" charset="-127"/>
              </a:rPr>
              <a:t>are buried</a:t>
            </a:r>
            <a:endParaRPr lang="en-US" altLang="ko-KR" b="1" dirty="0">
              <a:solidFill>
                <a:schemeClr val="bg1">
                  <a:lumMod val="50000"/>
                </a:schemeClr>
              </a:solidFill>
              <a:latin typeface="+mn-ea"/>
            </a:endParaRPr>
          </a:p>
        </p:txBody>
      </p:sp>
      <p:grpSp>
        <p:nvGrpSpPr>
          <p:cNvPr id="2" name="그룹 1"/>
          <p:cNvGrpSpPr/>
          <p:nvPr/>
        </p:nvGrpSpPr>
        <p:grpSpPr>
          <a:xfrm>
            <a:off x="438516" y="3070497"/>
            <a:ext cx="8280920" cy="3598863"/>
            <a:chOff x="395536" y="2962796"/>
            <a:chExt cx="8280920" cy="3598863"/>
          </a:xfrm>
        </p:grpSpPr>
        <p:pic>
          <p:nvPicPr>
            <p:cNvPr id="24594" name="_x71789080" descr="EMB000010d826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962796"/>
              <a:ext cx="405232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_x71786512" descr="EMB000010d8267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6857" y="2997009"/>
              <a:ext cx="4039599" cy="316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Box 27"/>
            <p:cNvSpPr txBox="1">
              <a:spLocks noChangeArrowheads="1"/>
            </p:cNvSpPr>
            <p:nvPr/>
          </p:nvSpPr>
          <p:spPr bwMode="auto">
            <a:xfrm>
              <a:off x="4572000" y="6165304"/>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dirty="0" smtClean="0">
                  <a:latin typeface="맑은 고딕" pitchFamily="50" charset="-127"/>
                  <a:ea typeface="맑은 고딕" pitchFamily="50" charset="-127"/>
                </a:rPr>
                <a:t>Melted Lake Siberia</a:t>
              </a:r>
              <a:endParaRPr lang="en-US" altLang="ko-KR" dirty="0">
                <a:latin typeface="맑은 고딕" pitchFamily="50" charset="-127"/>
                <a:ea typeface="맑은 고딕" pitchFamily="50" charset="-127"/>
              </a:endParaRPr>
            </a:p>
          </p:txBody>
        </p:sp>
        <p:sp>
          <p:nvSpPr>
            <p:cNvPr id="25" name="TextBox 27"/>
            <p:cNvSpPr txBox="1">
              <a:spLocks noChangeArrowheads="1"/>
            </p:cNvSpPr>
            <p:nvPr/>
          </p:nvSpPr>
          <p:spPr bwMode="auto">
            <a:xfrm>
              <a:off x="395536" y="6179818"/>
              <a:ext cx="4103688" cy="369332"/>
            </a:xfrm>
            <a:prstGeom prst="rect">
              <a:avLst/>
            </a:prstGeom>
            <a:solidFill>
              <a:schemeClr val="bg1"/>
            </a:solidFill>
            <a:ln>
              <a:noFill/>
            </a:ln>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dirty="0" smtClean="0">
                  <a:latin typeface="맑은 고딕" pitchFamily="50" charset="-127"/>
                  <a:ea typeface="맑은 고딕" pitchFamily="50" charset="-127"/>
                </a:rPr>
                <a:t>Alaska, destructed Parking Lot</a:t>
              </a:r>
              <a:endParaRPr lang="ko-KR" altLang="en-US" dirty="0">
                <a:latin typeface="맑은 고딕" pitchFamily="50" charset="-127"/>
                <a:ea typeface="맑은 고딕" pitchFamily="50" charset="-127"/>
              </a:endParaRPr>
            </a:p>
          </p:txBody>
        </p:sp>
      </p:grpSp>
    </p:spTree>
    <p:extLst>
      <p:ext uri="{BB962C8B-B14F-4D97-AF65-F5344CB8AC3E}">
        <p14:creationId xmlns:p14="http://schemas.microsoft.com/office/powerpoint/2010/main" val="2294810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3"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4"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5"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7"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8"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39"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4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4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42"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sp>
        <p:nvSpPr>
          <p:cNvPr id="22543"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pic>
        <p:nvPicPr>
          <p:cNvPr id="22544" name="_x71794392" descr="EMB000010d8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13" y="1341438"/>
            <a:ext cx="499745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pic>
        <p:nvPicPr>
          <p:cNvPr id="22546" name="_x71818296" descr="EMB000010d826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2160588"/>
            <a:ext cx="383063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7" name="Rectangle 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endParaRPr lang="ko-KR" altLang="en-US"/>
          </a:p>
        </p:txBody>
      </p:sp>
      <p:pic>
        <p:nvPicPr>
          <p:cNvPr id="22548" name="_x71798704" descr="EMB000010d8268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394200"/>
            <a:ext cx="38163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a:spLocks noChangeArrowheads="1"/>
          </p:cNvSpPr>
          <p:nvPr/>
        </p:nvSpPr>
        <p:spPr bwMode="auto">
          <a:xfrm>
            <a:off x="107504" y="1052736"/>
            <a:ext cx="3960118" cy="1292662"/>
          </a:xfrm>
          <a:prstGeom prst="rect">
            <a:avLst/>
          </a:prstGeom>
          <a:noFill/>
          <a:ln w="9525">
            <a:noFill/>
            <a:miter lim="800000"/>
            <a:headEnd/>
            <a:tailEnd/>
          </a:ln>
        </p:spPr>
        <p:txBody>
          <a:bodyPr wrap="square">
            <a:spAutoFit/>
          </a:bodyPr>
          <a:lstStyle/>
          <a:p>
            <a:pPr>
              <a:defRPr/>
            </a:pPr>
            <a:r>
              <a:rPr lang="en-US" altLang="ko-KR" sz="2400" b="1" dirty="0" smtClean="0">
                <a:latin typeface="+mn-ea"/>
                <a:ea typeface="+mn-ea"/>
              </a:rPr>
              <a:t>Shrinking of the Aral Sea</a:t>
            </a:r>
            <a:endParaRPr lang="en-US" altLang="ko-KR" sz="2400" b="1" dirty="0">
              <a:latin typeface="+mn-ea"/>
              <a:ea typeface="+mn-ea"/>
            </a:endParaRPr>
          </a:p>
          <a:p>
            <a:pPr algn="ctr">
              <a:defRPr/>
            </a:pPr>
            <a:endParaRPr lang="en-US" altLang="ko-KR" sz="1000" b="1" dirty="0">
              <a:solidFill>
                <a:srgbClr val="7030A0"/>
              </a:solidFill>
              <a:latin typeface="+mn-ea"/>
              <a:ea typeface="+mn-ea"/>
            </a:endParaRPr>
          </a:p>
          <a:p>
            <a:pPr algn="ctr">
              <a:defRPr/>
            </a:pPr>
            <a:r>
              <a:rPr lang="ko-KR" altLang="en-US" sz="2000" b="1" dirty="0">
                <a:solidFill>
                  <a:schemeClr val="bg1">
                    <a:lumMod val="50000"/>
                  </a:schemeClr>
                </a:solidFill>
                <a:latin typeface="+mn-ea"/>
              </a:rPr>
              <a:t>사라지는 </a:t>
            </a:r>
            <a:r>
              <a:rPr lang="ko-KR" altLang="en-US" sz="2000" b="1" dirty="0" err="1" smtClean="0">
                <a:solidFill>
                  <a:schemeClr val="bg1">
                    <a:lumMod val="50000"/>
                  </a:schemeClr>
                </a:solidFill>
                <a:latin typeface="+mn-ea"/>
              </a:rPr>
              <a:t>아랄</a:t>
            </a:r>
            <a:r>
              <a:rPr lang="ko-KR" altLang="en-US" sz="2000" b="1" dirty="0" err="1">
                <a:solidFill>
                  <a:schemeClr val="bg1">
                    <a:lumMod val="50000"/>
                  </a:schemeClr>
                </a:solidFill>
                <a:latin typeface="+mn-ea"/>
              </a:rPr>
              <a:t>해</a:t>
            </a:r>
            <a:endParaRPr lang="ko-KR" altLang="en-US" sz="2000" b="1" dirty="0">
              <a:solidFill>
                <a:schemeClr val="bg1">
                  <a:lumMod val="50000"/>
                </a:schemeClr>
              </a:solidFill>
              <a:latin typeface="+mn-ea"/>
            </a:endParaRPr>
          </a:p>
          <a:p>
            <a:pPr algn="ctr">
              <a:defRPr/>
            </a:pPr>
            <a:endParaRPr lang="en-US" altLang="ko-KR" sz="2400" dirty="0">
              <a:latin typeface="+mn-ea"/>
              <a:ea typeface="+mn-ea"/>
            </a:endParaRPr>
          </a:p>
        </p:txBody>
      </p:sp>
      <p:sp>
        <p:nvSpPr>
          <p:cNvPr id="22"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Global Environmental Crisis</a:t>
            </a:r>
            <a:endParaRPr lang="ko-KR" altLang="en-US" sz="2800" b="1" dirty="0"/>
          </a:p>
        </p:txBody>
      </p:sp>
    </p:spTree>
    <p:extLst>
      <p:ext uri="{BB962C8B-B14F-4D97-AF65-F5344CB8AC3E}">
        <p14:creationId xmlns:p14="http://schemas.microsoft.com/office/powerpoint/2010/main" val="710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2" name="슬라이드 번호 개체 틀 1"/>
          <p:cNvSpPr>
            <a:spLocks noGrp="1"/>
          </p:cNvSpPr>
          <p:nvPr>
            <p:ph type="sldNum" sz="quarter" idx="4294967295"/>
          </p:nvPr>
        </p:nvSpPr>
        <p:spPr>
          <a:xfrm>
            <a:off x="6457950" y="6356351"/>
            <a:ext cx="2057400" cy="365125"/>
          </a:xfrm>
        </p:spPr>
        <p:txBody>
          <a:bodyPr/>
          <a:lstStyle/>
          <a:p>
            <a:fld id="{E021A989-0F1A-4D02-86C0-22A2F7850448}" type="slidenum">
              <a:rPr lang="ko-KR" altLang="en-US" smtClean="0"/>
              <a:pPr/>
              <a:t>9</a:t>
            </a:fld>
            <a:endParaRPr lang="ko-KR" altLang="en-US"/>
          </a:p>
        </p:txBody>
      </p:sp>
      <p:sp>
        <p:nvSpPr>
          <p:cNvPr id="6" name="제목 3"/>
          <p:cNvSpPr txBox="1">
            <a:spLocks/>
          </p:cNvSpPr>
          <p:nvPr/>
        </p:nvSpPr>
        <p:spPr bwMode="auto">
          <a:xfrm>
            <a:off x="246062" y="95250"/>
            <a:ext cx="7812037"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lvl="0" eaLnBrk="1" hangingPunct="1">
              <a:defRPr/>
            </a:pPr>
            <a:r>
              <a:rPr lang="en-US" altLang="ko-KR" sz="2800" b="1" dirty="0" smtClean="0">
                <a:solidFill>
                  <a:srgbClr val="152F41"/>
                </a:solidFill>
                <a:latin typeface="맑은 고딕" pitchFamily="50" charset="-127"/>
              </a:rPr>
              <a:t>The Impact of Climate Change in Mongolia</a:t>
            </a:r>
            <a:endParaRPr lang="ko-KR" altLang="en-US" sz="2400" b="1" dirty="0"/>
          </a:p>
        </p:txBody>
      </p:sp>
      <p:sp>
        <p:nvSpPr>
          <p:cNvPr id="8" name="직사각형 7"/>
          <p:cNvSpPr/>
          <p:nvPr/>
        </p:nvSpPr>
        <p:spPr>
          <a:xfrm>
            <a:off x="92990" y="5242173"/>
            <a:ext cx="8943506" cy="1600438"/>
          </a:xfrm>
          <a:prstGeom prst="rect">
            <a:avLst/>
          </a:prstGeom>
        </p:spPr>
        <p:txBody>
          <a:bodyPr wrap="square">
            <a:spAutoFit/>
          </a:bodyPr>
          <a:lstStyle/>
          <a:p>
            <a:pPr>
              <a:buFont typeface="Wingdings" pitchFamily="2" charset="2"/>
              <a:buNone/>
              <a:defRPr/>
            </a:pPr>
            <a:r>
              <a:rPr lang="ko-KR" altLang="en-US" sz="1600" b="1" dirty="0" smtClean="0">
                <a:latin typeface="+mn-ea"/>
              </a:rPr>
              <a:t> </a:t>
            </a:r>
            <a:r>
              <a:rPr lang="en-US" altLang="ko-KR" b="1" dirty="0">
                <a:latin typeface="+mn-ea"/>
              </a:rPr>
              <a:t>78% of Mongolia is </a:t>
            </a:r>
            <a:r>
              <a:rPr lang="en-US" altLang="ko-KR" b="1" dirty="0" smtClean="0">
                <a:latin typeface="+mn-ea"/>
              </a:rPr>
              <a:t>suffering </a:t>
            </a:r>
            <a:r>
              <a:rPr lang="en-US" altLang="ko-KR" b="1" dirty="0">
                <a:latin typeface="+mn-ea"/>
              </a:rPr>
              <a:t>from </a:t>
            </a:r>
            <a:r>
              <a:rPr lang="en-US" altLang="ko-KR" b="1" dirty="0" smtClean="0">
                <a:latin typeface="+mn-ea"/>
              </a:rPr>
              <a:t>desertification : </a:t>
            </a:r>
            <a:r>
              <a:rPr lang="en-US" altLang="ko-KR" sz="1600" b="1" dirty="0" smtClean="0">
                <a:latin typeface="+mn-ea"/>
              </a:rPr>
              <a:t>Mongolian government (2010)</a:t>
            </a:r>
            <a:endParaRPr lang="en-US" altLang="ko-KR" b="1" dirty="0">
              <a:latin typeface="+mn-ea"/>
            </a:endParaRPr>
          </a:p>
          <a:p>
            <a:pPr algn="r">
              <a:defRPr/>
            </a:pPr>
            <a:r>
              <a:rPr lang="en-US" altLang="ko-KR" b="1" dirty="0" smtClean="0">
                <a:latin typeface="+mn-ea"/>
              </a:rPr>
              <a:t> </a:t>
            </a:r>
            <a:r>
              <a:rPr lang="en-US" altLang="ko-KR" sz="1600" b="1" dirty="0" smtClean="0">
                <a:solidFill>
                  <a:schemeClr val="bg2">
                    <a:lumMod val="50000"/>
                  </a:schemeClr>
                </a:solidFill>
                <a:latin typeface="+mn-ea"/>
              </a:rPr>
              <a:t>(Ministry of Environment and Green Development of Mongolia, official document, 2010)</a:t>
            </a:r>
          </a:p>
          <a:p>
            <a:pPr>
              <a:defRPr/>
            </a:pPr>
            <a:endParaRPr lang="en-GB" altLang="ko-KR" sz="1000" b="1" dirty="0" smtClean="0"/>
          </a:p>
          <a:p>
            <a:pPr>
              <a:defRPr/>
            </a:pPr>
            <a:r>
              <a:rPr lang="en-GB" altLang="ko-KR" b="1" dirty="0" smtClean="0"/>
              <a:t>Increase by 2.1°C(Annual average temperature of Mongolia in </a:t>
            </a:r>
            <a:r>
              <a:rPr lang="en-GB" altLang="ko-KR" b="1" dirty="0"/>
              <a:t>the past </a:t>
            </a:r>
            <a:endParaRPr lang="en-GB" altLang="ko-KR" b="1" dirty="0" smtClean="0"/>
          </a:p>
          <a:p>
            <a:pPr>
              <a:defRPr/>
            </a:pPr>
            <a:r>
              <a:rPr lang="en-GB" altLang="ko-KR" b="1" dirty="0" smtClean="0"/>
              <a:t>60 years)</a:t>
            </a:r>
          </a:p>
          <a:p>
            <a:pPr algn="r">
              <a:defRPr/>
            </a:pPr>
            <a:r>
              <a:rPr lang="en-US" altLang="ko-KR" sz="1600" b="1" dirty="0" smtClean="0">
                <a:solidFill>
                  <a:schemeClr val="bg2">
                    <a:lumMod val="50000"/>
                  </a:schemeClr>
                </a:solidFill>
              </a:rPr>
              <a:t> </a:t>
            </a:r>
          </a:p>
        </p:txBody>
      </p:sp>
      <p:pic>
        <p:nvPicPr>
          <p:cNvPr id="9" name="Picture 4" descr="C:\Users\song\Desktop\푸른아시아\사막화분포도 20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2" y="952262"/>
            <a:ext cx="9036496" cy="413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11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2327</TotalTime>
  <Words>1812</Words>
  <Application>Microsoft Office PowerPoint</Application>
  <PresentationFormat>화면 슬라이드 쇼(4:3)</PresentationFormat>
  <Paragraphs>314</Paragraphs>
  <Slides>40</Slides>
  <Notes>33</Notes>
  <HiddenSlides>0</HiddenSlides>
  <MMClips>0</MMClips>
  <ScaleCrop>false</ScaleCrop>
  <HeadingPairs>
    <vt:vector size="6" baseType="variant">
      <vt:variant>
        <vt:lpstr>사용한 글꼴</vt:lpstr>
      </vt:variant>
      <vt:variant>
        <vt:i4>11</vt:i4>
      </vt:variant>
      <vt:variant>
        <vt:lpstr>테마</vt:lpstr>
      </vt:variant>
      <vt:variant>
        <vt:i4>1</vt:i4>
      </vt:variant>
      <vt:variant>
        <vt:lpstr>슬라이드 제목</vt:lpstr>
      </vt:variant>
      <vt:variant>
        <vt:i4>40</vt:i4>
      </vt:variant>
    </vt:vector>
  </HeadingPairs>
  <TitlesOfParts>
    <vt:vector size="52" baseType="lpstr">
      <vt:lpstr>굴림</vt:lpstr>
      <vt:lpstr>Arial</vt:lpstr>
      <vt:lpstr>나눔고딕</vt:lpstr>
      <vt:lpstr>바탕체</vt:lpstr>
      <vt:lpstr>-윤고딕350</vt:lpstr>
      <vt:lpstr>HY동녘B</vt:lpstr>
      <vt:lpstr>조선일보명조</vt:lpstr>
      <vt:lpstr>Wingdings</vt:lpstr>
      <vt:lpstr>맑은 고딕</vt:lpstr>
      <vt:lpstr>-윤고딕310</vt:lpstr>
      <vt:lpstr>Corbel</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Local Sustainability</vt:lpstr>
      <vt:lpstr>Barren Forestry Site in Mongolia</vt:lpstr>
      <vt:lpstr>Barren Forestry Site in Mongolia</vt:lpstr>
      <vt:lpstr>Barren Forestry Site in Mongolia</vt:lpstr>
      <vt:lpstr>Local Sustainability</vt:lpstr>
      <vt:lpstr>PowerPoint 프레젠테이션</vt:lpstr>
      <vt:lpstr>Bayannuur Soum, Mongolia</vt:lpstr>
      <vt:lpstr>Local Sustainability</vt:lpstr>
      <vt:lpstr>PowerPoint 프레젠테이션</vt:lpstr>
      <vt:lpstr>&lt;Job Creation&gt;   • Job Creation for 45~55 Households     (Out of 410 households/1,791 people in BY)    - Planting/Managing Trees and Guarding</vt:lpstr>
      <vt:lpstr>        &lt;Cultivation&gt;   • Fruit Trees – Chachargan, Uhriin Nud, Apricot, etc.  • Cash Crops in Forestry Sites    – Green Peppers, Cabbage, Radish, Watermelon, etc.      </vt:lpstr>
      <vt:lpstr>PowerPoint 프레젠테이션</vt:lpstr>
      <vt:lpstr>PowerPoint 프레젠테이션</vt:lpstr>
      <vt:lpstr>&lt;Vocational Education&gt;  • Offering Agroforestry Manager Qualification Course for Local     - Theoretical Education     - Agro-forestry Techniques </vt:lpstr>
      <vt:lpstr>교육</vt:lpstr>
      <vt:lpstr>PowerPoint 프레젠테이션</vt:lpstr>
      <vt:lpstr>Trainee   • Contract by the year   • After 3years of Training,     become a co-op member</vt:lpstr>
      <vt:lpstr>PowerPoint 프레젠테이션</vt:lpstr>
      <vt:lpstr>“We are indeed lucky to do good things visible and tangible”  “I hope more people to know this work is beneficial to our   children and being productive for this region,  and to cooperate with us”. </vt:lpstr>
      <vt:lpstr>Local Sustainability</vt:lpstr>
      <vt:lpstr>PowerPoint 프레젠테이션</vt:lpstr>
      <vt:lpstr>PowerPoint 프레젠테이션</vt:lpstr>
      <vt:lpstr>PowerPoint 프레젠테이션</vt:lpstr>
      <vt:lpstr>PowerPoint 프레젠테이션</vt:lpstr>
      <vt:lpstr>Design our common future! </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jsajss</cp:lastModifiedBy>
  <cp:revision>238</cp:revision>
  <dcterms:created xsi:type="dcterms:W3CDTF">2012-12-01T20:04:07Z</dcterms:created>
  <dcterms:modified xsi:type="dcterms:W3CDTF">2014-11-21T02:25:18Z</dcterms:modified>
</cp:coreProperties>
</file>